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2" r:id="rId1"/>
  </p:sldMasterIdLst>
  <p:handoutMasterIdLst>
    <p:handoutMasterId r:id="rId22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</p:sldIdLst>
  <p:sldSz cx="9906000" cy="6858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3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518" y="67"/>
      </p:cViewPr>
      <p:guideLst>
        <p:guide orient="horz" pos="2880"/>
        <p:guide pos="23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113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BFE133-CD06-C611-2CDB-CB36A2C123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4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C9744-8C30-4963-98FC-FAE16779B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0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1280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0195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1879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5942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5642" y="-38530"/>
            <a:ext cx="9632897" cy="660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67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3150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0683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67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1767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67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1"/>
            <a:ext cx="4309110" cy="3150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6086" y="2467567"/>
            <a:ext cx="4172215" cy="3525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46" b="0" i="0">
                <a:solidFill>
                  <a:srgbClr val="FF0000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0917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946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050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5341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335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1730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0535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340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1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757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://rpm.pbone.net/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4.jp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://mirrors.163.com/centos/7/os/x86_64/Packages/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hyperlink" Target="http://mirrors.163.com/centos/6/o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hyperlink" Target="http://mirrors.163.com/.help/CentOS6-Base-163.repo" TargetMode="Externa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git.oschina.net/openstack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0.jpg"/><Relationship Id="rId4" Type="http://schemas.openxmlformats.org/officeDocument/2006/relationships/image" Target="../media/image6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image" Target="../media/image75.jpg"/><Relationship Id="rId7" Type="http://schemas.openxmlformats.org/officeDocument/2006/relationships/image" Target="../media/image79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10" Type="http://schemas.openxmlformats.org/officeDocument/2006/relationships/image" Target="../media/image82.jpg"/><Relationship Id="rId4" Type="http://schemas.openxmlformats.org/officeDocument/2006/relationships/image" Target="../media/image76.png"/><Relationship Id="rId9" Type="http://schemas.openxmlformats.org/officeDocument/2006/relationships/image" Target="../media/image81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5" Type="http://schemas.openxmlformats.org/officeDocument/2006/relationships/image" Target="../media/image90.jpg"/><Relationship Id="rId4" Type="http://schemas.openxmlformats.org/officeDocument/2006/relationships/image" Target="../media/image8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94.jpg"/><Relationship Id="rId7" Type="http://schemas.openxmlformats.org/officeDocument/2006/relationships/image" Target="../media/image97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2.jp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2809" y="162411"/>
            <a:ext cx="4798219" cy="814111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z="5200" b="1" spc="-5" dirty="0">
                <a:solidFill>
                  <a:srgbClr val="002060"/>
                </a:solidFill>
                <a:latin typeface="Calibri"/>
                <a:cs typeface="Calibri"/>
              </a:rPr>
              <a:t>Li</a:t>
            </a:r>
            <a:r>
              <a:rPr sz="5200" b="1" dirty="0">
                <a:solidFill>
                  <a:srgbClr val="002060"/>
                </a:solidFill>
                <a:latin typeface="Calibri"/>
                <a:cs typeface="Calibri"/>
              </a:rPr>
              <a:t>nu</a:t>
            </a:r>
            <a:r>
              <a:rPr sz="5200" b="1" spc="-11" dirty="0">
                <a:solidFill>
                  <a:srgbClr val="002060"/>
                </a:solidFill>
                <a:latin typeface="Calibri"/>
                <a:cs typeface="Calibri"/>
              </a:rPr>
              <a:t>x</a:t>
            </a:r>
            <a:r>
              <a:rPr sz="5092" spc="135" dirty="0">
                <a:solidFill>
                  <a:srgbClr val="002060"/>
                </a:solidFill>
              </a:rPr>
              <a:t>及程序设计</a:t>
            </a:r>
            <a:endParaRPr sz="5092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1172" y="2803477"/>
            <a:ext cx="3121766" cy="1782059"/>
          </a:xfrm>
          <a:prstGeom prst="rect">
            <a:avLst/>
          </a:prstGeom>
        </p:spPr>
        <p:txBody>
          <a:bodyPr vert="horz" wrap="square" lIns="0" tIns="18574" rIns="0" bIns="0" rtlCol="0">
            <a:spAutoFit/>
          </a:bodyPr>
          <a:lstStyle/>
          <a:p>
            <a:pPr marL="13758">
              <a:spcBef>
                <a:spcPts val="146"/>
              </a:spcBef>
            </a:pPr>
            <a:r>
              <a:rPr sz="3358" spc="119" dirty="0">
                <a:solidFill>
                  <a:srgbClr val="002060"/>
                </a:solidFill>
                <a:latin typeface="SimSun"/>
                <a:cs typeface="SimSun"/>
              </a:rPr>
              <a:t>主讲人：周云霞</a:t>
            </a:r>
            <a:endParaRPr sz="3358">
              <a:latin typeface="SimSun"/>
              <a:cs typeface="SimSun"/>
            </a:endParaRPr>
          </a:p>
          <a:p>
            <a:pPr>
              <a:spcBef>
                <a:spcPts val="54"/>
              </a:spcBef>
            </a:pPr>
            <a:endParaRPr sz="4550">
              <a:latin typeface="SimSun"/>
              <a:cs typeface="SimSun"/>
            </a:endParaRPr>
          </a:p>
          <a:p>
            <a:pPr marL="30955">
              <a:spcBef>
                <a:spcPts val="5"/>
              </a:spcBef>
            </a:pPr>
            <a:r>
              <a:rPr sz="3467" b="1" spc="5" dirty="0">
                <a:solidFill>
                  <a:srgbClr val="002060"/>
                </a:solidFill>
                <a:latin typeface="Calibri"/>
                <a:cs typeface="Calibri"/>
              </a:rPr>
              <a:t>QQ</a:t>
            </a:r>
            <a:r>
              <a:rPr sz="3358" spc="5" dirty="0">
                <a:solidFill>
                  <a:srgbClr val="002060"/>
                </a:solidFill>
                <a:latin typeface="SimSun"/>
                <a:cs typeface="SimSun"/>
              </a:rPr>
              <a:t>：</a:t>
            </a:r>
            <a:r>
              <a:rPr sz="3467" b="1" spc="5" dirty="0">
                <a:solidFill>
                  <a:srgbClr val="002060"/>
                </a:solidFill>
                <a:latin typeface="Calibri"/>
                <a:cs typeface="Calibri"/>
              </a:rPr>
              <a:t>494981679</a:t>
            </a:r>
            <a:endParaRPr sz="346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57062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552407"/>
            <a:ext cx="9939020" cy="6623009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lnSpc>
                <a:spcPts val="4539"/>
              </a:lnSpc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1.4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与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Windows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的比较</a:t>
            </a:r>
            <a:endParaRPr sz="3900">
              <a:latin typeface="SimSun"/>
              <a:cs typeface="SimSun"/>
            </a:endParaRPr>
          </a:p>
          <a:p>
            <a:pPr marL="13758">
              <a:lnSpc>
                <a:spcPts val="3498"/>
              </a:lnSpc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的优点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672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、免费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704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、开源</a:t>
            </a:r>
            <a:endParaRPr sz="3033">
              <a:latin typeface="SimSun"/>
              <a:cs typeface="SimSun"/>
            </a:endParaRPr>
          </a:p>
          <a:p>
            <a:pPr marL="627357">
              <a:spcBef>
                <a:spcPts val="807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源代码公开，是开放的操作系统。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677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、强大的网络功能。</a:t>
            </a:r>
            <a:endParaRPr sz="3033">
              <a:latin typeface="SimSun"/>
              <a:cs typeface="SimSun"/>
            </a:endParaRPr>
          </a:p>
          <a:p>
            <a:pPr marL="13758" marR="2463340" indent="613600">
              <a:lnSpc>
                <a:spcPts val="4442"/>
              </a:lnSpc>
              <a:spcBef>
                <a:spcPts val="179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的开发是和</a:t>
            </a:r>
            <a:r>
              <a:rPr sz="3033" spc="-6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spc="-157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网络同时开发的。  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、小内核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428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、安全性</a:t>
            </a:r>
            <a:endParaRPr sz="3033">
              <a:latin typeface="SimSun"/>
              <a:cs typeface="SimSun"/>
            </a:endParaRPr>
          </a:p>
          <a:p>
            <a:pPr marL="13758" marR="5503" indent="613600">
              <a:lnSpc>
                <a:spcPts val="4442"/>
              </a:lnSpc>
              <a:spcBef>
                <a:spcPts val="157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很少发现病毒，当然也与其普及程度不够的原因。  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、真正的多用户系统</a:t>
            </a:r>
            <a:endParaRPr sz="3033">
              <a:latin typeface="SimSun"/>
              <a:cs typeface="SimSun"/>
            </a:endParaRPr>
          </a:p>
          <a:p>
            <a:pPr marL="627357">
              <a:spcBef>
                <a:spcPts val="422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可以同时供多用户同时登录使用。</a:t>
            </a:r>
            <a:endParaRPr sz="3033">
              <a:latin typeface="SimSun"/>
              <a:cs typeface="SimSu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464015" y="6691445"/>
            <a:ext cx="456089" cy="466408"/>
            <a:chOff x="8736012" y="6440488"/>
            <a:chExt cx="421005" cy="430530"/>
          </a:xfrm>
        </p:grpSpPr>
        <p:sp>
          <p:nvSpPr>
            <p:cNvPr id="5" name="object 5"/>
            <p:cNvSpPr/>
            <p:nvPr/>
          </p:nvSpPr>
          <p:spPr>
            <a:xfrm>
              <a:off x="8748712" y="6453188"/>
              <a:ext cx="395605" cy="405130"/>
            </a:xfrm>
            <a:custGeom>
              <a:avLst/>
              <a:gdLst/>
              <a:ahLst/>
              <a:cxnLst/>
              <a:rect l="l" t="t" r="r" b="b"/>
              <a:pathLst>
                <a:path w="395604" h="405129">
                  <a:moveTo>
                    <a:pt x="197643" y="0"/>
                  </a:moveTo>
                  <a:lnTo>
                    <a:pt x="152325" y="5345"/>
                  </a:lnTo>
                  <a:lnTo>
                    <a:pt x="110725" y="20572"/>
                  </a:lnTo>
                  <a:lnTo>
                    <a:pt x="74027" y="44466"/>
                  </a:lnTo>
                  <a:lnTo>
                    <a:pt x="43420" y="75811"/>
                  </a:lnTo>
                  <a:lnTo>
                    <a:pt x="20088" y="113392"/>
                  </a:lnTo>
                  <a:lnTo>
                    <a:pt x="5219" y="155996"/>
                  </a:lnTo>
                  <a:lnTo>
                    <a:pt x="0" y="202405"/>
                  </a:lnTo>
                  <a:lnTo>
                    <a:pt x="5219" y="248815"/>
                  </a:lnTo>
                  <a:lnTo>
                    <a:pt x="20088" y="291418"/>
                  </a:lnTo>
                  <a:lnTo>
                    <a:pt x="43420" y="329000"/>
                  </a:lnTo>
                  <a:lnTo>
                    <a:pt x="74027" y="360345"/>
                  </a:lnTo>
                  <a:lnTo>
                    <a:pt x="110725" y="384239"/>
                  </a:lnTo>
                  <a:lnTo>
                    <a:pt x="152325" y="399466"/>
                  </a:lnTo>
                  <a:lnTo>
                    <a:pt x="197643" y="404811"/>
                  </a:lnTo>
                  <a:lnTo>
                    <a:pt x="242961" y="399466"/>
                  </a:lnTo>
                  <a:lnTo>
                    <a:pt x="284562" y="384239"/>
                  </a:lnTo>
                  <a:lnTo>
                    <a:pt x="321259" y="360345"/>
                  </a:lnTo>
                  <a:lnTo>
                    <a:pt x="351867" y="329000"/>
                  </a:lnTo>
                  <a:lnTo>
                    <a:pt x="375198" y="291418"/>
                  </a:lnTo>
                  <a:lnTo>
                    <a:pt x="390067" y="248815"/>
                  </a:lnTo>
                  <a:lnTo>
                    <a:pt x="395287" y="202405"/>
                  </a:lnTo>
                  <a:lnTo>
                    <a:pt x="390067" y="155996"/>
                  </a:lnTo>
                  <a:lnTo>
                    <a:pt x="375198" y="113392"/>
                  </a:lnTo>
                  <a:lnTo>
                    <a:pt x="351867" y="75811"/>
                  </a:lnTo>
                  <a:lnTo>
                    <a:pt x="321259" y="44466"/>
                  </a:lnTo>
                  <a:lnTo>
                    <a:pt x="284562" y="20572"/>
                  </a:lnTo>
                  <a:lnTo>
                    <a:pt x="242961" y="5345"/>
                  </a:lnTo>
                  <a:lnTo>
                    <a:pt x="197643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6" name="object 6"/>
            <p:cNvSpPr/>
            <p:nvPr/>
          </p:nvSpPr>
          <p:spPr>
            <a:xfrm>
              <a:off x="8748712" y="6453188"/>
              <a:ext cx="395605" cy="405130"/>
            </a:xfrm>
            <a:custGeom>
              <a:avLst/>
              <a:gdLst/>
              <a:ahLst/>
              <a:cxnLst/>
              <a:rect l="l" t="t" r="r" b="b"/>
              <a:pathLst>
                <a:path w="395604" h="405129">
                  <a:moveTo>
                    <a:pt x="0" y="202406"/>
                  </a:moveTo>
                  <a:lnTo>
                    <a:pt x="5219" y="155996"/>
                  </a:lnTo>
                  <a:lnTo>
                    <a:pt x="20088" y="113392"/>
                  </a:lnTo>
                  <a:lnTo>
                    <a:pt x="43420" y="75811"/>
                  </a:lnTo>
                  <a:lnTo>
                    <a:pt x="74027" y="44466"/>
                  </a:lnTo>
                  <a:lnTo>
                    <a:pt x="110724" y="20572"/>
                  </a:lnTo>
                  <a:lnTo>
                    <a:pt x="152325" y="5345"/>
                  </a:lnTo>
                  <a:lnTo>
                    <a:pt x="197643" y="0"/>
                  </a:lnTo>
                  <a:lnTo>
                    <a:pt x="242961" y="5345"/>
                  </a:lnTo>
                  <a:lnTo>
                    <a:pt x="284562" y="20572"/>
                  </a:lnTo>
                  <a:lnTo>
                    <a:pt x="321259" y="44466"/>
                  </a:lnTo>
                  <a:lnTo>
                    <a:pt x="351866" y="75811"/>
                  </a:lnTo>
                  <a:lnTo>
                    <a:pt x="375198" y="113392"/>
                  </a:lnTo>
                  <a:lnTo>
                    <a:pt x="390067" y="155996"/>
                  </a:lnTo>
                  <a:lnTo>
                    <a:pt x="395287" y="202406"/>
                  </a:lnTo>
                  <a:lnTo>
                    <a:pt x="390067" y="248815"/>
                  </a:lnTo>
                  <a:lnTo>
                    <a:pt x="375198" y="291419"/>
                  </a:lnTo>
                  <a:lnTo>
                    <a:pt x="351866" y="329000"/>
                  </a:lnTo>
                  <a:lnTo>
                    <a:pt x="321259" y="360345"/>
                  </a:lnTo>
                  <a:lnTo>
                    <a:pt x="284562" y="384239"/>
                  </a:lnTo>
                  <a:lnTo>
                    <a:pt x="242961" y="399466"/>
                  </a:lnTo>
                  <a:lnTo>
                    <a:pt x="197643" y="404812"/>
                  </a:lnTo>
                  <a:lnTo>
                    <a:pt x="152325" y="399466"/>
                  </a:lnTo>
                  <a:lnTo>
                    <a:pt x="110724" y="384239"/>
                  </a:lnTo>
                  <a:lnTo>
                    <a:pt x="74027" y="360345"/>
                  </a:lnTo>
                  <a:lnTo>
                    <a:pt x="43420" y="329000"/>
                  </a:lnTo>
                  <a:lnTo>
                    <a:pt x="20088" y="291419"/>
                  </a:lnTo>
                  <a:lnTo>
                    <a:pt x="5219" y="248815"/>
                  </a:lnTo>
                  <a:lnTo>
                    <a:pt x="0" y="202406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582" y="348097"/>
            <a:ext cx="9474676" cy="3215517"/>
          </a:xfrm>
          <a:prstGeom prst="rect">
            <a:avLst/>
          </a:prstGeom>
        </p:spPr>
        <p:txBody>
          <a:bodyPr vert="horz" wrap="square" lIns="0" tIns="138959" rIns="0" bIns="0" rtlCol="0">
            <a:spAutoFit/>
          </a:bodyPr>
          <a:lstStyle/>
          <a:p>
            <a:pPr marL="39210">
              <a:spcBef>
                <a:spcPts val="1094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2.3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常用命令</a:t>
            </a:r>
            <a:endParaRPr sz="3900">
              <a:latin typeface="SimSun"/>
              <a:cs typeface="SimSun"/>
            </a:endParaRPr>
          </a:p>
          <a:p>
            <a:pPr marL="39210">
              <a:spcBef>
                <a:spcPts val="872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2.3.8</a:t>
            </a:r>
            <a:r>
              <a:rPr sz="3467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安装和卸载存储设备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666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、安装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dvdrom</a:t>
            </a:r>
            <a:endParaRPr sz="3033">
              <a:latin typeface="Calibri"/>
              <a:cs typeface="Calibri"/>
            </a:endParaRPr>
          </a:p>
          <a:p>
            <a:pPr marL="13758" marR="5503">
              <a:lnSpc>
                <a:spcPts val="3564"/>
              </a:lnSpc>
              <a:spcBef>
                <a:spcPts val="2708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（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）先建立目录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mkdir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/media/dvdrom</a:t>
            </a:r>
            <a:r>
              <a:rPr sz="3033" spc="-11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也可以取其它任 意目录名。</a:t>
            </a:r>
            <a:endParaRPr sz="3033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4777" y="4340903"/>
            <a:ext cx="412750" cy="48062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endParaRPr sz="3033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379" y="3706918"/>
            <a:ext cx="7234131" cy="293651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3758">
              <a:spcBef>
                <a:spcPts val="780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安装只读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-54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用命令</a:t>
            </a:r>
            <a:endParaRPr sz="3033">
              <a:latin typeface="SimSun"/>
              <a:cs typeface="SimSun"/>
            </a:endParaRPr>
          </a:p>
          <a:p>
            <a:pPr marL="13758" marR="220812">
              <a:lnSpc>
                <a:spcPts val="4344"/>
              </a:lnSpc>
              <a:spcBef>
                <a:spcPts val="237"/>
              </a:spcBef>
            </a:pP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mount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-t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iso9660 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/dev/dvd1</a:t>
            </a: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/media/dvdrom </a:t>
            </a:r>
            <a:r>
              <a:rPr sz="3033" spc="-672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mount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-t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iso9660 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/dev/sr0</a:t>
            </a: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/media/dvdrom</a:t>
            </a:r>
            <a:endParaRPr sz="3033">
              <a:latin typeface="Calibri"/>
              <a:cs typeface="Calibri"/>
            </a:endParaRPr>
          </a:p>
          <a:p>
            <a:pPr marL="13758">
              <a:spcBef>
                <a:spcPts val="1685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安装刻录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-54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用命令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677"/>
              </a:spcBef>
            </a:pP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mount</a:t>
            </a:r>
            <a:r>
              <a:rPr sz="3033" spc="-1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-t</a:t>
            </a:r>
            <a:r>
              <a:rPr sz="3033" spc="-1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iso9660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 /dev/dvdrw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 /media/dvdrom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582" y="348097"/>
            <a:ext cx="10019506" cy="4731125"/>
          </a:xfrm>
          <a:prstGeom prst="rect">
            <a:avLst/>
          </a:prstGeom>
        </p:spPr>
        <p:txBody>
          <a:bodyPr vert="horz" wrap="square" lIns="0" tIns="138959" rIns="0" bIns="0" rtlCol="0">
            <a:spAutoFit/>
          </a:bodyPr>
          <a:lstStyle/>
          <a:p>
            <a:pPr marL="39210">
              <a:spcBef>
                <a:spcPts val="1094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2.3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常用命令</a:t>
            </a:r>
            <a:endParaRPr sz="3900">
              <a:latin typeface="SimSun"/>
              <a:cs typeface="SimSun"/>
            </a:endParaRPr>
          </a:p>
          <a:p>
            <a:pPr marL="39210">
              <a:spcBef>
                <a:spcPts val="872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2.3.9</a:t>
            </a:r>
            <a:r>
              <a:rPr sz="3467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改变缺省启动的操作系统</a:t>
            </a:r>
            <a:endParaRPr sz="3467">
              <a:latin typeface="SimSun"/>
              <a:cs typeface="SimSun"/>
            </a:endParaRPr>
          </a:p>
          <a:p>
            <a:pPr marL="13758" marR="5503">
              <a:lnSpc>
                <a:spcPts val="3564"/>
              </a:lnSpc>
              <a:spcBef>
                <a:spcPts val="850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对于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Hat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6.5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，由多操作系统引导装入器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grub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确定， </a:t>
            </a:r>
            <a:r>
              <a:rPr sz="3033" spc="-1500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其配置文件为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/boot/grub/grub.conf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文件。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2676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、用编辑器打开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/boot/grub/grub.conf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文件</a:t>
            </a:r>
            <a:endParaRPr sz="3033">
              <a:latin typeface="SimSun"/>
              <a:cs typeface="SimSun"/>
            </a:endParaRPr>
          </a:p>
          <a:p>
            <a:pPr marL="13758" marR="216686">
              <a:lnSpc>
                <a:spcPct val="99600"/>
              </a:lnSpc>
              <a:spcBef>
                <a:spcPts val="715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、找到“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spc="-6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lt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=0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”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后改为“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spc="-6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lt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”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即可，“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spc="-6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lt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=0”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表示用户没有选择时，自动选中第一个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title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标记的操作系 统。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7554" y="-190793"/>
            <a:ext cx="4790652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27" dirty="0">
                <a:latin typeface="Calibri"/>
                <a:cs typeface="Calibri"/>
              </a:rPr>
              <a:t>/etc/grub.conf</a:t>
            </a:r>
            <a:r>
              <a:rPr dirty="0"/>
              <a:t>举例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582" y="282745"/>
            <a:ext cx="3184366" cy="280568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#</a:t>
            </a:r>
            <a:r>
              <a:rPr sz="1733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grub.conf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6" dirty="0">
                <a:solidFill>
                  <a:srgbClr val="FF0000"/>
                </a:solidFill>
                <a:latin typeface="Calibri"/>
                <a:cs typeface="Calibri"/>
              </a:rPr>
              <a:t>generated</a:t>
            </a:r>
            <a:r>
              <a:rPr sz="1733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by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anaconda</a:t>
            </a:r>
            <a:endParaRPr sz="173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582" y="550205"/>
            <a:ext cx="6672104" cy="627907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 marR="5503">
              <a:lnSpc>
                <a:spcPct val="118800"/>
              </a:lnSpc>
              <a:spcBef>
                <a:spcPts val="108"/>
              </a:spcBef>
            </a:pP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#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Note</a:t>
            </a:r>
            <a:r>
              <a:rPr sz="17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that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you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do</a:t>
            </a:r>
            <a:r>
              <a:rPr sz="17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not </a:t>
            </a:r>
            <a:r>
              <a:rPr sz="1733" spc="-16" dirty="0">
                <a:solidFill>
                  <a:srgbClr val="FF0000"/>
                </a:solidFill>
                <a:latin typeface="Calibri"/>
                <a:cs typeface="Calibri"/>
              </a:rPr>
              <a:t>have</a:t>
            </a:r>
            <a:r>
              <a:rPr sz="17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1733" spc="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rerun grub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after</a:t>
            </a:r>
            <a:r>
              <a:rPr sz="17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making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changes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17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this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file </a:t>
            </a:r>
            <a:r>
              <a:rPr sz="1733" spc="-37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#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NOTICE:</a:t>
            </a:r>
            <a:r>
              <a:rPr sz="1733" spc="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43" dirty="0">
                <a:solidFill>
                  <a:srgbClr val="FF0000"/>
                </a:solidFill>
                <a:latin typeface="Calibri"/>
                <a:cs typeface="Calibri"/>
              </a:rPr>
              <a:t>You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 do</a:t>
            </a:r>
            <a:r>
              <a:rPr sz="17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not </a:t>
            </a:r>
            <a:r>
              <a:rPr sz="1733" spc="-16" dirty="0">
                <a:solidFill>
                  <a:srgbClr val="FF0000"/>
                </a:solidFill>
                <a:latin typeface="Calibri"/>
                <a:cs typeface="Calibri"/>
              </a:rPr>
              <a:t>have</a:t>
            </a:r>
            <a:r>
              <a:rPr sz="17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 /boot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partition.</a:t>
            </a:r>
            <a:r>
              <a:rPr sz="17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This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means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that</a:t>
            </a:r>
            <a:endParaRPr sz="173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580" y="1177586"/>
            <a:ext cx="137583" cy="1272698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 marR="5503" algn="just">
              <a:lnSpc>
                <a:spcPct val="120000"/>
              </a:lnSpc>
              <a:spcBef>
                <a:spcPts val="108"/>
              </a:spcBef>
            </a:pP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#  #  #  #</a:t>
            </a:r>
            <a:endParaRPr sz="1733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2471" y="1177586"/>
            <a:ext cx="4320117" cy="1272698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 marR="226317">
              <a:lnSpc>
                <a:spcPct val="120000"/>
              </a:lnSpc>
              <a:spcBef>
                <a:spcPts val="108"/>
              </a:spcBef>
            </a:pP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all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 kernel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 and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initrd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paths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relative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17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/,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eg. </a:t>
            </a:r>
            <a:r>
              <a:rPr sz="1733" spc="-37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root (hd0,0)</a:t>
            </a:r>
            <a:endParaRPr sz="1733">
              <a:latin typeface="Calibri"/>
              <a:cs typeface="Calibri"/>
            </a:endParaRPr>
          </a:p>
          <a:p>
            <a:pPr marL="14446" marR="5503">
              <a:lnSpc>
                <a:spcPct val="120000"/>
              </a:lnSpc>
            </a:pP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kernel</a:t>
            </a:r>
            <a:r>
              <a:rPr sz="1733" spc="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/boot/vmlinuz-version</a:t>
            </a:r>
            <a:r>
              <a:rPr sz="1733" spc="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6" dirty="0">
                <a:solidFill>
                  <a:srgbClr val="FF0000"/>
                </a:solidFill>
                <a:latin typeface="Calibri"/>
                <a:cs typeface="Calibri"/>
              </a:rPr>
              <a:t>ro</a:t>
            </a:r>
            <a:r>
              <a:rPr sz="1733" spc="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root=/dev/sda1 </a:t>
            </a:r>
            <a:r>
              <a:rPr sz="1733" spc="-37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initrd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/boot/initrd-[generic-]version.img</a:t>
            </a:r>
            <a:endParaRPr sz="1733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582" y="2448857"/>
            <a:ext cx="9573736" cy="4672509"/>
          </a:xfrm>
          <a:prstGeom prst="rect">
            <a:avLst/>
          </a:prstGeom>
        </p:spPr>
        <p:txBody>
          <a:bodyPr vert="horz" wrap="square" lIns="0" tIns="11695" rIns="0" bIns="0" rtlCol="0">
            <a:spAutoFit/>
          </a:bodyPr>
          <a:lstStyle/>
          <a:p>
            <a:pPr marL="13758" marR="8112993">
              <a:lnSpc>
                <a:spcPct val="119400"/>
              </a:lnSpc>
              <a:spcBef>
                <a:spcPts val="92"/>
              </a:spcBef>
            </a:pP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#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1733" spc="5" dirty="0">
                <a:solidFill>
                  <a:srgbClr val="FF0000"/>
                </a:solidFill>
                <a:latin typeface="Calibri"/>
                <a:cs typeface="Calibri"/>
              </a:rPr>
              <a:t>oo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t=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/de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1733" spc="-43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sd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a 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default=0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 timeout=5</a:t>
            </a:r>
            <a:endParaRPr sz="1733">
              <a:latin typeface="Calibri"/>
              <a:cs typeface="Calibri"/>
            </a:endParaRPr>
          </a:p>
          <a:p>
            <a:pPr marL="13758" marR="5375184">
              <a:lnSpc>
                <a:spcPct val="120000"/>
              </a:lnSpc>
            </a:pP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splashimage=(hd0,0)/boot/grub/splash.xpm.gz </a:t>
            </a:r>
            <a:r>
              <a:rPr sz="1733" spc="-37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hiddenmenu</a:t>
            </a:r>
            <a:endParaRPr sz="1733">
              <a:latin typeface="Calibri"/>
              <a:cs typeface="Calibri"/>
            </a:endParaRPr>
          </a:p>
          <a:p>
            <a:pPr marL="1004321" marR="4773280" indent="-990564">
              <a:lnSpc>
                <a:spcPts val="2600"/>
              </a:lnSpc>
              <a:spcBef>
                <a:spcPts val="70"/>
              </a:spcBef>
            </a:pP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title</a:t>
            </a:r>
            <a:r>
              <a:rPr sz="17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Hat</a:t>
            </a:r>
            <a:r>
              <a:rPr sz="17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Enterprise</a:t>
            </a:r>
            <a:r>
              <a:rPr sz="1733" spc="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Linux (2.6.32-431.el6.x86_64) </a:t>
            </a:r>
            <a:r>
              <a:rPr sz="1733" spc="-37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root (hd0,3)</a:t>
            </a:r>
            <a:endParaRPr sz="1733">
              <a:latin typeface="Calibri"/>
              <a:cs typeface="Calibri"/>
            </a:endParaRPr>
          </a:p>
          <a:p>
            <a:pPr marL="1004321">
              <a:spcBef>
                <a:spcPts val="244"/>
              </a:spcBef>
            </a:pP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kernel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 /boot/tboot.gz</a:t>
            </a:r>
            <a:r>
              <a:rPr sz="1733" spc="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logging=vga,serial,memory</a:t>
            </a:r>
            <a:endParaRPr sz="1733">
              <a:latin typeface="Calibri"/>
              <a:cs typeface="Calibri"/>
            </a:endParaRPr>
          </a:p>
          <a:p>
            <a:pPr marL="13758" marR="5503" indent="990564">
              <a:lnSpc>
                <a:spcPct val="99400"/>
              </a:lnSpc>
              <a:spcBef>
                <a:spcPts val="401"/>
              </a:spcBef>
            </a:pP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module</a:t>
            </a:r>
            <a:r>
              <a:rPr sz="17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/boot/vmlinuz-2.6.32-431.el6.x86_64</a:t>
            </a:r>
            <a:r>
              <a:rPr sz="17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6" dirty="0">
                <a:solidFill>
                  <a:srgbClr val="FF0000"/>
                </a:solidFill>
                <a:latin typeface="Calibri"/>
                <a:cs typeface="Calibri"/>
              </a:rPr>
              <a:t>ro</a:t>
            </a:r>
            <a:r>
              <a:rPr sz="1733" spc="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root=UUID=17046b40-4c18-49c1-a2aa- 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f2861c05d31c</a:t>
            </a:r>
            <a:r>
              <a:rPr sz="17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intel_iommu=on</a:t>
            </a:r>
            <a:r>
              <a:rPr sz="17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amd_iommu=on</a:t>
            </a:r>
            <a:r>
              <a:rPr sz="17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rd_NO_LUKS</a:t>
            </a:r>
            <a:r>
              <a:rPr sz="1733" spc="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6" dirty="0">
                <a:solidFill>
                  <a:srgbClr val="FF0000"/>
                </a:solidFill>
                <a:latin typeface="Calibri"/>
                <a:cs typeface="Calibri"/>
              </a:rPr>
              <a:t>rd_NO_LVM</a:t>
            </a:r>
            <a:r>
              <a:rPr sz="17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LANG=en_US.UTF-8</a:t>
            </a:r>
            <a:r>
              <a:rPr sz="1733" spc="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rd_NO_MD </a:t>
            </a:r>
            <a:r>
              <a:rPr sz="1733" spc="-37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SYSFONT=latarcyrheb-sun16</a:t>
            </a:r>
            <a:r>
              <a:rPr sz="17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1" dirty="0">
                <a:solidFill>
                  <a:srgbClr val="FF0000"/>
                </a:solidFill>
                <a:latin typeface="Calibri"/>
                <a:cs typeface="Calibri"/>
              </a:rPr>
              <a:t>crashkernel=auto</a:t>
            </a:r>
            <a:r>
              <a:rPr sz="1733" spc="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KEYBOARDTYPE=pc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16" dirty="0">
                <a:solidFill>
                  <a:srgbClr val="FF0000"/>
                </a:solidFill>
                <a:latin typeface="Calibri"/>
                <a:cs typeface="Calibri"/>
              </a:rPr>
              <a:t>KEYTABLE=us</a:t>
            </a:r>
            <a:r>
              <a:rPr sz="17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rd_NO_DM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rhgb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quiet</a:t>
            </a:r>
            <a:endParaRPr sz="1733">
              <a:latin typeface="Calibri"/>
              <a:cs typeface="Calibri"/>
            </a:endParaRPr>
          </a:p>
          <a:p>
            <a:pPr marL="13758" marR="4000776" indent="990564">
              <a:lnSpc>
                <a:spcPct val="118700"/>
              </a:lnSpc>
              <a:spcBef>
                <a:spcPts val="27"/>
              </a:spcBef>
            </a:pP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module /boot/initramfs-2.6.32-431.el6.x86_64.img </a:t>
            </a:r>
            <a:r>
              <a:rPr sz="1733" spc="-37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title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Windows7</a:t>
            </a:r>
            <a:endParaRPr sz="1733">
              <a:latin typeface="Calibri"/>
              <a:cs typeface="Calibri"/>
            </a:endParaRPr>
          </a:p>
          <a:p>
            <a:pPr marL="412046" marR="7343929">
              <a:lnSpc>
                <a:spcPct val="120000"/>
              </a:lnSpc>
            </a:pP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rootnoverify</a:t>
            </a:r>
            <a:r>
              <a:rPr sz="1733" spc="-5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(hd0,0) </a:t>
            </a:r>
            <a:r>
              <a:rPr sz="1733" spc="-37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33" spc="-5" dirty="0">
                <a:solidFill>
                  <a:srgbClr val="FF0000"/>
                </a:solidFill>
                <a:latin typeface="Calibri"/>
                <a:cs typeface="Calibri"/>
              </a:rPr>
              <a:t>chainloader </a:t>
            </a:r>
            <a:r>
              <a:rPr sz="1733" dirty="0">
                <a:solidFill>
                  <a:srgbClr val="FF0000"/>
                </a:solidFill>
                <a:latin typeface="Calibri"/>
                <a:cs typeface="Calibri"/>
              </a:rPr>
              <a:t>+1</a:t>
            </a:r>
            <a:endParaRPr sz="17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580" y="348097"/>
            <a:ext cx="9412076" cy="6800473"/>
          </a:xfrm>
          <a:prstGeom prst="rect">
            <a:avLst/>
          </a:prstGeom>
        </p:spPr>
        <p:txBody>
          <a:bodyPr vert="horz" wrap="square" lIns="0" tIns="138959" rIns="0" bIns="0" rtlCol="0">
            <a:spAutoFit/>
          </a:bodyPr>
          <a:lstStyle/>
          <a:p>
            <a:pPr marL="779381" lvl="1" indent="-740859">
              <a:spcBef>
                <a:spcPts val="1094"/>
              </a:spcBef>
              <a:buAutoNum type="arabicPeriod" startAt="3"/>
              <a:tabLst>
                <a:tab pos="780068" algn="l"/>
              </a:tabLst>
            </a:pP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常用命令</a:t>
            </a:r>
            <a:endParaRPr sz="3900">
              <a:latin typeface="SimSun"/>
              <a:cs typeface="SimSun"/>
            </a:endParaRPr>
          </a:p>
          <a:p>
            <a:pPr marL="1256777" lvl="2" indent="-1218256">
              <a:spcBef>
                <a:spcPts val="872"/>
              </a:spcBef>
              <a:buFont typeface="Calibri"/>
              <a:buAutoNum type="arabicPeriod" startAt="10"/>
              <a:tabLst>
                <a:tab pos="1257465" algn="l"/>
              </a:tabLst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变图形界面登录为文本方式登录</a:t>
            </a:r>
            <a:endParaRPr sz="3467">
              <a:latin typeface="SimSun"/>
              <a:cs typeface="SimSun"/>
            </a:endParaRPr>
          </a:p>
          <a:p>
            <a:pPr marL="13758" marR="5503">
              <a:lnSpc>
                <a:spcPct val="99600"/>
              </a:lnSpc>
              <a:spcBef>
                <a:spcPts val="682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若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启动后，直接进入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XWindow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进行登录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则运行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init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3 </a:t>
            </a:r>
            <a:r>
              <a:rPr sz="3033" spc="-67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可以进入字符文本方式登录。登录后，如果要进入</a:t>
            </a:r>
            <a:r>
              <a:rPr sz="3033" spc="-65" dirty="0">
                <a:solidFill>
                  <a:srgbClr val="FF0000"/>
                </a:solidFill>
                <a:latin typeface="Calibri"/>
                <a:cs typeface="Calibri"/>
              </a:rPr>
              <a:t>X- </a:t>
            </a:r>
            <a:r>
              <a:rPr sz="3033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Window</a:t>
            </a:r>
            <a:r>
              <a:rPr sz="3033" spc="-5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输入命令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startx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3033">
              <a:latin typeface="SimSun"/>
              <a:cs typeface="SimSun"/>
            </a:endParaRPr>
          </a:p>
          <a:p>
            <a:pPr marL="1267097" lvl="2" indent="-1218256">
              <a:lnSpc>
                <a:spcPts val="3958"/>
              </a:lnSpc>
              <a:spcBef>
                <a:spcPts val="867"/>
              </a:spcBef>
              <a:buFont typeface="Calibri"/>
              <a:buAutoNum type="arabicPeriod" startAt="11"/>
              <a:tabLst>
                <a:tab pos="1267784" algn="l"/>
              </a:tabLst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改变界面语言和安装新的字体</a:t>
            </a:r>
            <a:endParaRPr sz="3467">
              <a:latin typeface="SimSun"/>
              <a:cs typeface="SimSun"/>
            </a:endParaRPr>
          </a:p>
          <a:p>
            <a:pPr marL="24076">
              <a:lnSpc>
                <a:spcPts val="3439"/>
              </a:lnSpc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、从网络上下载安装字体包</a:t>
            </a:r>
            <a:r>
              <a:rPr sz="3033" spc="-5" dirty="0">
                <a:solidFill>
                  <a:srgbClr val="FF0000"/>
                </a:solidFill>
                <a:latin typeface="SimSun"/>
                <a:cs typeface="SimSun"/>
              </a:rPr>
              <a:t>（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RHEL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不推荐使用）</a:t>
            </a:r>
            <a:endParaRPr sz="3033">
              <a:latin typeface="SimSun"/>
              <a:cs typeface="SimSun"/>
            </a:endParaRPr>
          </a:p>
          <a:p>
            <a:pPr marL="317118" algn="ctr">
              <a:spcBef>
                <a:spcPts val="590"/>
              </a:spcBef>
            </a:pPr>
            <a:r>
              <a:rPr sz="2600" dirty="0">
                <a:solidFill>
                  <a:srgbClr val="FF0000"/>
                </a:solidFill>
                <a:latin typeface="SimSun"/>
                <a:cs typeface="SimSun"/>
              </a:rPr>
              <a:t>先下载并安装两个语言</a:t>
            </a:r>
            <a:r>
              <a:rPr sz="2600" spc="-5" dirty="0">
                <a:solidFill>
                  <a:srgbClr val="FF0000"/>
                </a:solidFill>
                <a:latin typeface="SimSun"/>
                <a:cs typeface="SimSun"/>
              </a:rPr>
              <a:t>包</a:t>
            </a:r>
            <a:r>
              <a:rPr sz="2600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endParaRPr sz="2600">
              <a:latin typeface="SimSun"/>
              <a:cs typeface="SimSun"/>
            </a:endParaRPr>
          </a:p>
          <a:p>
            <a:pPr marL="2422754" marR="1105440" indent="407920">
              <a:lnSpc>
                <a:spcPts val="3792"/>
              </a:lnSpc>
              <a:spcBef>
                <a:spcPts val="114"/>
              </a:spcBef>
            </a:pPr>
            <a:r>
              <a:rPr sz="2600" spc="-11" dirty="0">
                <a:solidFill>
                  <a:srgbClr val="00B050"/>
                </a:solidFill>
                <a:latin typeface="Calibri"/>
                <a:cs typeface="Calibri"/>
              </a:rPr>
              <a:t>fonts-chinese-3.02-12.el5.noarch.rpm </a:t>
            </a:r>
            <a:r>
              <a:rPr sz="2600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600" spc="-11" dirty="0">
                <a:solidFill>
                  <a:srgbClr val="00B050"/>
                </a:solidFill>
                <a:latin typeface="Calibri"/>
                <a:cs typeface="Calibri"/>
              </a:rPr>
              <a:t>fonts-ISO8859-2-75dpi-1.0-17.1.noarch.rpm</a:t>
            </a:r>
            <a:endParaRPr sz="2600">
              <a:latin typeface="Calibri"/>
              <a:cs typeface="Calibri"/>
            </a:endParaRPr>
          </a:p>
          <a:p>
            <a:pPr marL="317118" algn="ctr">
              <a:spcBef>
                <a:spcPts val="439"/>
              </a:spcBef>
            </a:pPr>
            <a:r>
              <a:rPr sz="2600" dirty="0">
                <a:solidFill>
                  <a:srgbClr val="FF0000"/>
                </a:solidFill>
                <a:latin typeface="SimSun"/>
                <a:cs typeface="SimSun"/>
              </a:rPr>
              <a:t>安装</a:t>
            </a:r>
            <a:endParaRPr sz="2600">
              <a:latin typeface="SimSun"/>
              <a:cs typeface="SimSun"/>
            </a:endParaRPr>
          </a:p>
          <a:p>
            <a:pPr marL="1822223" marR="505600" indent="407920">
              <a:lnSpc>
                <a:spcPts val="3769"/>
              </a:lnSpc>
              <a:spcBef>
                <a:spcPts val="32"/>
              </a:spcBef>
            </a:pP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rpm</a:t>
            </a:r>
            <a:r>
              <a:rPr sz="2600" spc="-1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00B050"/>
                </a:solidFill>
                <a:latin typeface="Calibri"/>
                <a:cs typeface="Calibri"/>
              </a:rPr>
              <a:t>-ivh</a:t>
            </a:r>
            <a:r>
              <a:rPr sz="2600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600" spc="-11" dirty="0">
                <a:solidFill>
                  <a:srgbClr val="00B050"/>
                </a:solidFill>
                <a:latin typeface="Calibri"/>
                <a:cs typeface="Calibri"/>
              </a:rPr>
              <a:t>fonts-chinese-3.02-12.el5.noarch.rpm </a:t>
            </a:r>
            <a:r>
              <a:rPr sz="2600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rpm</a:t>
            </a:r>
            <a:r>
              <a:rPr sz="2600" spc="1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00B050"/>
                </a:solidFill>
                <a:latin typeface="Calibri"/>
                <a:cs typeface="Calibri"/>
              </a:rPr>
              <a:t>-ivh</a:t>
            </a:r>
            <a:r>
              <a:rPr sz="2600" spc="32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600" spc="-11" dirty="0">
                <a:solidFill>
                  <a:srgbClr val="00B050"/>
                </a:solidFill>
                <a:latin typeface="Calibri"/>
                <a:cs typeface="Calibri"/>
              </a:rPr>
              <a:t>fonts-ISO8859-2-75dpi-1.0-17.1.noarch.rpm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85" y="707602"/>
            <a:ext cx="9003453" cy="3992610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2331"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2.3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常用命令</a:t>
            </a:r>
            <a:endParaRPr sz="3900">
              <a:latin typeface="SimSun"/>
              <a:cs typeface="SimSun"/>
            </a:endParaRPr>
          </a:p>
          <a:p>
            <a:pPr marL="670694" marR="5458419" indent="-614287">
              <a:lnSpc>
                <a:spcPct val="119300"/>
              </a:lnSpc>
              <a:spcBef>
                <a:spcPts val="2085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、改变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界面语言 重启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RHEL6.5</a:t>
            </a:r>
            <a:endParaRPr sz="3033">
              <a:latin typeface="Calibri"/>
              <a:cs typeface="Calibri"/>
            </a:endParaRPr>
          </a:p>
          <a:p>
            <a:pPr marL="670694">
              <a:spcBef>
                <a:spcPts val="704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选择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“</a:t>
            </a:r>
            <a:r>
              <a:rPr sz="3033" spc="-54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oo</a:t>
            </a:r>
            <a:r>
              <a:rPr sz="3033" spc="103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”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用户后，屏幕下端可以选择语言种类。</a:t>
            </a:r>
            <a:endParaRPr sz="3033">
              <a:latin typeface="SimSun"/>
              <a:cs typeface="SimSun"/>
            </a:endParaRPr>
          </a:p>
          <a:p>
            <a:pPr>
              <a:spcBef>
                <a:spcPts val="27"/>
              </a:spcBef>
            </a:pPr>
            <a:endParaRPr sz="3304">
              <a:latin typeface="SimSun"/>
              <a:cs typeface="SimSun"/>
            </a:endParaRPr>
          </a:p>
          <a:p>
            <a:pPr marL="13758"/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、从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Windows7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操作系统中复制过来（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课后尝试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）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317967"/>
            <a:ext cx="9691370" cy="6348255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753241" lvl="1" indent="-740171">
              <a:lnSpc>
                <a:spcPts val="4463"/>
              </a:lnSpc>
              <a:spcBef>
                <a:spcPts val="108"/>
              </a:spcBef>
              <a:buAutoNum type="arabicPeriod" startAt="4"/>
              <a:tabLst>
                <a:tab pos="753929" algn="l"/>
              </a:tabLst>
            </a:pP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Li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nu</a:t>
            </a: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软件包的安装方法</a:t>
            </a:r>
            <a:endParaRPr sz="3900">
              <a:latin typeface="SimSun"/>
              <a:cs typeface="SimSun"/>
            </a:endParaRPr>
          </a:p>
          <a:p>
            <a:pPr marL="910080" lvl="2" indent="-873622">
              <a:lnSpc>
                <a:spcPts val="3423"/>
              </a:lnSpc>
              <a:buAutoNum type="arabicPeriod"/>
              <a:tabLst>
                <a:tab pos="910768" algn="l"/>
              </a:tabLst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通用解压软件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ar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和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p2</a:t>
            </a:r>
            <a:endParaRPr sz="3033">
              <a:latin typeface="Calibri"/>
              <a:cs typeface="Calibri"/>
            </a:endParaRPr>
          </a:p>
          <a:p>
            <a:pPr marL="50903">
              <a:spcBef>
                <a:spcPts val="823"/>
              </a:spcBef>
              <a:tabLst>
                <a:tab pos="1411554" algn="l"/>
              </a:tabLst>
            </a:pPr>
            <a:r>
              <a:rPr sz="2600" b="1" spc="5" dirty="0">
                <a:latin typeface="Calibri"/>
                <a:cs typeface="Calibri"/>
              </a:rPr>
              <a:t>1</a:t>
            </a:r>
            <a:r>
              <a:rPr sz="3819" spc="8" baseline="1182" dirty="0">
                <a:latin typeface="SimSun"/>
                <a:cs typeface="SimSun"/>
              </a:rPr>
              <a:t>．</a:t>
            </a:r>
            <a:r>
              <a:rPr sz="2600" b="1" spc="5" dirty="0">
                <a:latin typeface="Calibri"/>
                <a:cs typeface="Calibri"/>
              </a:rPr>
              <a:t>tar	</a:t>
            </a:r>
            <a:r>
              <a:rPr sz="3819" spc="96" baseline="1182" dirty="0">
                <a:latin typeface="SimSun"/>
                <a:cs typeface="SimSun"/>
              </a:rPr>
              <a:t>磁盘文件归档管理命令。</a:t>
            </a:r>
            <a:endParaRPr sz="3819" baseline="1182">
              <a:latin typeface="SimSun"/>
              <a:cs typeface="SimSun"/>
            </a:endParaRPr>
          </a:p>
          <a:p>
            <a:pPr marL="50903">
              <a:spcBef>
                <a:spcPts val="547"/>
              </a:spcBef>
            </a:pPr>
            <a:r>
              <a:rPr sz="2600" b="1" spc="27" dirty="0">
                <a:latin typeface="Calibri"/>
                <a:cs typeface="Calibri"/>
              </a:rPr>
              <a:t>1</a:t>
            </a:r>
            <a:r>
              <a:rPr sz="3819" spc="40" baseline="1182" dirty="0">
                <a:latin typeface="SimSun"/>
                <a:cs typeface="SimSun"/>
              </a:rPr>
              <a:t>）</a:t>
            </a:r>
            <a:r>
              <a:rPr sz="3819" spc="96" baseline="1182" dirty="0">
                <a:latin typeface="SimSun"/>
                <a:cs typeface="SimSun"/>
              </a:rPr>
              <a:t>功能及用法</a:t>
            </a:r>
            <a:endParaRPr sz="3819" baseline="1182">
              <a:latin typeface="SimSun"/>
              <a:cs typeface="SimSun"/>
            </a:endParaRPr>
          </a:p>
          <a:p>
            <a:pPr marL="50903" marR="5503" indent="591587" algn="just">
              <a:lnSpc>
                <a:spcPct val="101800"/>
              </a:lnSpc>
              <a:spcBef>
                <a:spcPts val="617"/>
              </a:spcBef>
            </a:pPr>
            <a:r>
              <a:rPr sz="2600" b="1" spc="-11" dirty="0">
                <a:latin typeface="Calibri"/>
                <a:cs typeface="Calibri"/>
              </a:rPr>
              <a:t>tar</a:t>
            </a:r>
            <a:r>
              <a:rPr sz="3819" spc="96" baseline="1182" dirty="0">
                <a:latin typeface="SimSun"/>
                <a:cs typeface="SimSun"/>
              </a:rPr>
              <a:t>命令的功能是对指定的文件进行归档，从归档文件中取出或 </a:t>
            </a:r>
            <a:r>
              <a:rPr sz="2546" spc="60" dirty="0">
                <a:latin typeface="SimSun"/>
                <a:cs typeface="SimSun"/>
              </a:rPr>
              <a:t>恢复指定数据。这里的归档文件或叫档案文件指的是通常意义下的  </a:t>
            </a:r>
            <a:r>
              <a:rPr sz="2600" b="1" spc="-11" dirty="0">
                <a:latin typeface="Calibri"/>
                <a:cs typeface="Calibri"/>
              </a:rPr>
              <a:t>tar</a:t>
            </a:r>
            <a:r>
              <a:rPr sz="3819" spc="96" baseline="1182" dirty="0">
                <a:latin typeface="SimSun"/>
                <a:cs typeface="SimSun"/>
              </a:rPr>
              <a:t>包</a:t>
            </a:r>
            <a:r>
              <a:rPr sz="3819" spc="8" baseline="1182" dirty="0">
                <a:latin typeface="SimSun"/>
                <a:cs typeface="SimSun"/>
              </a:rPr>
              <a:t>（</a:t>
            </a:r>
            <a:r>
              <a:rPr sz="2600" b="1" spc="5" dirty="0">
                <a:latin typeface="Calibri"/>
                <a:cs typeface="Calibri"/>
              </a:rPr>
              <a:t>tarball</a:t>
            </a:r>
            <a:r>
              <a:rPr sz="3819" spc="8" baseline="1182" dirty="0">
                <a:latin typeface="SimSun"/>
                <a:cs typeface="SimSun"/>
              </a:rPr>
              <a:t>）</a:t>
            </a:r>
            <a:r>
              <a:rPr sz="3819" spc="96" baseline="1182" dirty="0">
                <a:latin typeface="SimSun"/>
                <a:cs typeface="SimSun"/>
              </a:rPr>
              <a:t>文件或设备文件。</a:t>
            </a:r>
            <a:endParaRPr sz="3819" baseline="1182">
              <a:latin typeface="SimSun"/>
              <a:cs typeface="SimSun"/>
            </a:endParaRPr>
          </a:p>
          <a:p>
            <a:pPr marL="50903" marR="151336" indent="517294">
              <a:lnSpc>
                <a:spcPct val="101499"/>
              </a:lnSpc>
              <a:spcBef>
                <a:spcPts val="547"/>
              </a:spcBef>
            </a:pPr>
            <a:r>
              <a:rPr sz="2546" spc="60" dirty="0">
                <a:latin typeface="SimSun"/>
                <a:cs typeface="SimSun"/>
              </a:rPr>
              <a:t>归档文件可以是设备文件，如磁带、软盘、硬盘分区等，也可 </a:t>
            </a:r>
            <a:r>
              <a:rPr sz="3819" spc="96" baseline="1182" dirty="0">
                <a:latin typeface="SimSun"/>
                <a:cs typeface="SimSun"/>
              </a:rPr>
              <a:t>以是普通文件。需要说明的是，当归档文件是设备时</a:t>
            </a:r>
            <a:r>
              <a:rPr sz="3819" spc="8" baseline="1182" dirty="0">
                <a:latin typeface="SimSun"/>
                <a:cs typeface="SimSun"/>
              </a:rPr>
              <a:t>，</a:t>
            </a:r>
            <a:r>
              <a:rPr sz="2600" b="1" spc="5" dirty="0">
                <a:latin typeface="Calibri"/>
                <a:cs typeface="Calibri"/>
              </a:rPr>
              <a:t>tar</a:t>
            </a:r>
            <a:r>
              <a:rPr sz="3819" spc="96" baseline="1182" dirty="0">
                <a:latin typeface="SimSun"/>
                <a:cs typeface="SimSun"/>
              </a:rPr>
              <a:t>将以裸 </a:t>
            </a:r>
            <a:r>
              <a:rPr sz="2546" spc="65" dirty="0">
                <a:latin typeface="SimSun"/>
                <a:cs typeface="SimSun"/>
              </a:rPr>
              <a:t>方式使用它，设备上原来的内容将被覆盖。</a:t>
            </a:r>
            <a:endParaRPr sz="2546">
              <a:latin typeface="SimSun"/>
              <a:cs typeface="SimSun"/>
            </a:endParaRPr>
          </a:p>
          <a:p>
            <a:pPr marL="50903" marR="254519" indent="443690">
              <a:lnSpc>
                <a:spcPct val="100800"/>
              </a:lnSpc>
              <a:spcBef>
                <a:spcPts val="590"/>
              </a:spcBef>
            </a:pPr>
            <a:r>
              <a:rPr sz="3819" spc="96" baseline="1182" dirty="0">
                <a:latin typeface="SimSun"/>
                <a:cs typeface="SimSun"/>
              </a:rPr>
              <a:t>不同版本的</a:t>
            </a:r>
            <a:r>
              <a:rPr sz="2600" b="1" spc="-5" dirty="0">
                <a:latin typeface="Calibri"/>
                <a:cs typeface="Calibri"/>
              </a:rPr>
              <a:t>U</a:t>
            </a:r>
            <a:r>
              <a:rPr sz="2600" b="1" spc="-11" dirty="0">
                <a:latin typeface="Calibri"/>
                <a:cs typeface="Calibri"/>
              </a:rPr>
              <a:t>N</a:t>
            </a:r>
            <a:r>
              <a:rPr sz="2600" b="1" spc="-5" dirty="0">
                <a:latin typeface="Calibri"/>
                <a:cs typeface="Calibri"/>
              </a:rPr>
              <a:t>I</a:t>
            </a:r>
            <a:r>
              <a:rPr sz="2600" b="1" dirty="0">
                <a:latin typeface="Calibri"/>
                <a:cs typeface="Calibri"/>
              </a:rPr>
              <a:t>X</a:t>
            </a:r>
            <a:r>
              <a:rPr sz="2600" b="1" spc="5" dirty="0">
                <a:latin typeface="Calibri"/>
                <a:cs typeface="Calibri"/>
              </a:rPr>
              <a:t>/</a:t>
            </a:r>
            <a:r>
              <a:rPr sz="2600" b="1" spc="-5" dirty="0">
                <a:latin typeface="Calibri"/>
                <a:cs typeface="Calibri"/>
              </a:rPr>
              <a:t>Li</a:t>
            </a:r>
            <a:r>
              <a:rPr sz="2600" b="1" dirty="0">
                <a:latin typeface="Calibri"/>
                <a:cs typeface="Calibri"/>
              </a:rPr>
              <a:t>nu</a:t>
            </a:r>
            <a:r>
              <a:rPr sz="2600" b="1" spc="-11" dirty="0">
                <a:latin typeface="Calibri"/>
                <a:cs typeface="Calibri"/>
              </a:rPr>
              <a:t>x</a:t>
            </a:r>
            <a:r>
              <a:rPr sz="3819" spc="96" baseline="1182" dirty="0">
                <a:latin typeface="SimSun"/>
                <a:cs typeface="SimSun"/>
              </a:rPr>
              <a:t>系统中</a:t>
            </a:r>
            <a:r>
              <a:rPr sz="2600" b="1" spc="-22" dirty="0">
                <a:latin typeface="Calibri"/>
                <a:cs typeface="Calibri"/>
              </a:rPr>
              <a:t>t</a:t>
            </a:r>
            <a:r>
              <a:rPr sz="2600" b="1" dirty="0">
                <a:latin typeface="Calibri"/>
                <a:cs typeface="Calibri"/>
              </a:rPr>
              <a:t>a</a:t>
            </a:r>
            <a:r>
              <a:rPr sz="2600" b="1" spc="-5" dirty="0">
                <a:latin typeface="Calibri"/>
                <a:cs typeface="Calibri"/>
              </a:rPr>
              <a:t>r</a:t>
            </a:r>
            <a:r>
              <a:rPr sz="3819" spc="89" baseline="1182" dirty="0">
                <a:latin typeface="SimSun"/>
                <a:cs typeface="SimSun"/>
              </a:rPr>
              <a:t>命令的用法和参数可能存在细 </a:t>
            </a:r>
            <a:r>
              <a:rPr sz="3819" spc="96" baseline="1182" dirty="0">
                <a:latin typeface="SimSun"/>
                <a:cs typeface="SimSun"/>
              </a:rPr>
              <a:t>微差别。</a:t>
            </a:r>
            <a:r>
              <a:rPr sz="2600" b="1" spc="-11" dirty="0">
                <a:latin typeface="Calibri"/>
                <a:cs typeface="Calibri"/>
              </a:rPr>
              <a:t>tar</a:t>
            </a:r>
            <a:r>
              <a:rPr sz="3819" spc="96" baseline="1182" dirty="0">
                <a:latin typeface="SimSun"/>
                <a:cs typeface="SimSun"/>
              </a:rPr>
              <a:t>的用法可以写为以下形式：</a:t>
            </a:r>
            <a:endParaRPr sz="3819" baseline="1182">
              <a:latin typeface="SimSun"/>
              <a:cs typeface="SimSun"/>
            </a:endParaRPr>
          </a:p>
          <a:p>
            <a:pPr>
              <a:spcBef>
                <a:spcPts val="38"/>
              </a:spcBef>
            </a:pPr>
            <a:endParaRPr sz="3358">
              <a:latin typeface="SimSun"/>
              <a:cs typeface="SimSun"/>
            </a:endParaRPr>
          </a:p>
          <a:p>
            <a:pPr marL="50903"/>
            <a:r>
              <a:rPr sz="2600" b="1" spc="-11" dirty="0">
                <a:latin typeface="Calibri"/>
                <a:cs typeface="Calibri"/>
              </a:rPr>
              <a:t>tar</a:t>
            </a:r>
            <a:r>
              <a:rPr sz="2600" b="1" spc="-22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[</a:t>
            </a:r>
            <a:r>
              <a:rPr sz="2600" b="1" spc="-22" dirty="0">
                <a:latin typeface="Calibri"/>
                <a:cs typeface="Calibri"/>
              </a:rPr>
              <a:t> </a:t>
            </a:r>
            <a:r>
              <a:rPr sz="2600" b="1" spc="-32" dirty="0">
                <a:latin typeface="Calibri"/>
                <a:cs typeface="Calibri"/>
              </a:rPr>
              <a:t>keys</a:t>
            </a:r>
            <a:r>
              <a:rPr sz="2600" b="1" spc="-5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]</a:t>
            </a:r>
            <a:r>
              <a:rPr sz="2600" b="1" spc="-22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[</a:t>
            </a:r>
            <a:r>
              <a:rPr sz="2600" b="1" spc="-16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files</a:t>
            </a:r>
            <a:r>
              <a:rPr sz="2600" b="1" spc="-11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]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11743" y="4061883"/>
          <a:ext cx="9480865" cy="3026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5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6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71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8766">
                <a:tc>
                  <a:txBody>
                    <a:bodyPr/>
                    <a:lstStyle/>
                    <a:p>
                      <a:pPr marL="142240" marR="506095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参数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112817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ctr">
                        <a:lnSpc>
                          <a:spcPct val="100000"/>
                        </a:lnSpc>
                        <a:spcBef>
                          <a:spcPts val="819"/>
                        </a:spcBef>
                        <a:tabLst>
                          <a:tab pos="913765" algn="l"/>
                        </a:tabLst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功	能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112817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参数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112817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  <a:tabLst>
                          <a:tab pos="913765" algn="l"/>
                        </a:tabLst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功	能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112817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689">
                <a:tc>
                  <a:txBody>
                    <a:bodyPr/>
                    <a:lstStyle/>
                    <a:p>
                      <a:pPr marR="506095"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-c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183674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创建新文档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183674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-u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183674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95120" marR="63500" indent="-1524000">
                        <a:lnSpc>
                          <a:spcPts val="2710"/>
                        </a:lnSpc>
                        <a:spcBef>
                          <a:spcPts val="240"/>
                        </a:spcBef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只备份归档文件中被修改的 文件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33020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689">
                <a:tc>
                  <a:txBody>
                    <a:bodyPr/>
                    <a:lstStyle/>
                    <a:p>
                      <a:pPr marR="506095"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-t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183674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4705" marR="146050" indent="-762000">
                        <a:lnSpc>
                          <a:spcPts val="2710"/>
                        </a:lnSpc>
                        <a:spcBef>
                          <a:spcPts val="240"/>
                        </a:spcBef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显示备份文件的内 容列表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-r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183674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7920" marR="63500" indent="-1066800">
                        <a:lnSpc>
                          <a:spcPts val="2710"/>
                        </a:lnSpc>
                        <a:spcBef>
                          <a:spcPts val="240"/>
                        </a:spcBef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在旧档案后追加，不用于普 通档案文件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33020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689">
                <a:tc>
                  <a:txBody>
                    <a:bodyPr/>
                    <a:lstStyle/>
                    <a:p>
                      <a:pPr marL="320040">
                        <a:lnSpc>
                          <a:spcPct val="100000"/>
                        </a:lnSpc>
                        <a:spcBef>
                          <a:spcPts val="110"/>
                        </a:spcBef>
                        <a:tabLst>
                          <a:tab pos="795655" algn="l"/>
                        </a:tabLst>
                      </a:pPr>
                      <a:r>
                        <a:rPr sz="3900" baseline="-27777" dirty="0">
                          <a:latin typeface="Times New Roman"/>
                          <a:cs typeface="Times New Roman"/>
                        </a:rPr>
                        <a:t>-x	</a:t>
                      </a:r>
                      <a:r>
                        <a:rPr sz="2600" dirty="0">
                          <a:latin typeface="SimSun"/>
                          <a:cs typeface="SimSun"/>
                        </a:rPr>
                        <a:t>从档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15134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0209" indent="99695">
                        <a:lnSpc>
                          <a:spcPts val="2690"/>
                        </a:lnSpc>
                        <a:spcBef>
                          <a:spcPts val="280"/>
                        </a:spcBef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案中提取文件， 即恢复文件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38523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-d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183674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2720" marR="63500" indent="-1371600">
                        <a:lnSpc>
                          <a:spcPts val="2690"/>
                        </a:lnSpc>
                        <a:spcBef>
                          <a:spcPts val="280"/>
                        </a:spcBef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比较档案内文件与系统内容 的差别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38523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85300" y="-285750"/>
            <a:ext cx="9712008" cy="4483611"/>
          </a:xfrm>
          <a:prstGeom prst="rect">
            <a:avLst/>
          </a:prstGeom>
        </p:spPr>
        <p:txBody>
          <a:bodyPr vert="horz" wrap="square" lIns="0" tIns="119010" rIns="0" bIns="0" rtlCol="0">
            <a:spAutoFit/>
          </a:bodyPr>
          <a:lstStyle/>
          <a:p>
            <a:pPr marL="385219" indent="-371461">
              <a:spcBef>
                <a:spcPts val="93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2</a:t>
            </a:r>
            <a:r>
              <a:rPr sz="3467" dirty="0">
                <a:latin typeface="SimSun"/>
                <a:cs typeface="SimSun"/>
              </a:rPr>
              <a:t>）参数说明</a:t>
            </a:r>
            <a:endParaRPr sz="3467">
              <a:latin typeface="SimSun"/>
              <a:cs typeface="SimSun"/>
            </a:endParaRPr>
          </a:p>
          <a:p>
            <a:pPr marL="385219" marR="5503" indent="-371461">
              <a:lnSpc>
                <a:spcPts val="4106"/>
              </a:lnSpc>
              <a:spcBef>
                <a:spcPts val="1013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spc="-43" dirty="0">
                <a:latin typeface="Calibri"/>
                <a:cs typeface="Calibri"/>
              </a:rPr>
              <a:t>t</a:t>
            </a:r>
            <a:r>
              <a:rPr sz="3467" spc="5" dirty="0">
                <a:latin typeface="Calibri"/>
                <a:cs typeface="Calibri"/>
              </a:rPr>
              <a:t>a</a:t>
            </a:r>
            <a:r>
              <a:rPr sz="3467" spc="-5" dirty="0">
                <a:latin typeface="Calibri"/>
                <a:cs typeface="Calibri"/>
              </a:rPr>
              <a:t>r</a:t>
            </a:r>
            <a:r>
              <a:rPr sz="3467" dirty="0">
                <a:latin typeface="SimSun"/>
                <a:cs typeface="SimSun"/>
              </a:rPr>
              <a:t>命令的参数较多，但归纳起来可分为两类，一 类是功能参数；另一类是修饰参数。</a:t>
            </a:r>
            <a:endParaRPr sz="3467">
              <a:latin typeface="SimSun"/>
              <a:cs typeface="SimSun"/>
            </a:endParaRPr>
          </a:p>
          <a:p>
            <a:pPr marL="385219" marR="222877" indent="-371461">
              <a:lnSpc>
                <a:spcPct val="99800"/>
              </a:lnSpc>
              <a:spcBef>
                <a:spcPts val="715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SimSun"/>
                <a:cs typeface="SimSun"/>
              </a:rPr>
              <a:t>功能参数（如表</a:t>
            </a:r>
            <a:r>
              <a:rPr sz="3467" dirty="0">
                <a:latin typeface="Calibri"/>
                <a:cs typeface="Calibri"/>
              </a:rPr>
              <a:t>1</a:t>
            </a:r>
            <a:r>
              <a:rPr sz="3467" dirty="0">
                <a:latin typeface="SimSun"/>
                <a:cs typeface="SimSun"/>
              </a:rPr>
              <a:t>所示）决定</a:t>
            </a:r>
            <a:r>
              <a:rPr sz="3467" spc="-43" dirty="0">
                <a:latin typeface="Calibri"/>
                <a:cs typeface="Calibri"/>
              </a:rPr>
              <a:t>t</a:t>
            </a:r>
            <a:r>
              <a:rPr sz="3467" spc="5" dirty="0">
                <a:latin typeface="Calibri"/>
                <a:cs typeface="Calibri"/>
              </a:rPr>
              <a:t>a</a:t>
            </a:r>
            <a:r>
              <a:rPr sz="3467" spc="-5" dirty="0">
                <a:latin typeface="Calibri"/>
                <a:cs typeface="Calibri"/>
              </a:rPr>
              <a:t>r</a:t>
            </a:r>
            <a:r>
              <a:rPr sz="3467" dirty="0">
                <a:latin typeface="SimSun"/>
                <a:cs typeface="SimSun"/>
              </a:rPr>
              <a:t>命令的行为，而 修饰参数（如表</a:t>
            </a:r>
            <a:r>
              <a:rPr sz="3467" dirty="0">
                <a:latin typeface="Calibri"/>
                <a:cs typeface="Calibri"/>
              </a:rPr>
              <a:t>2</a:t>
            </a:r>
            <a:r>
              <a:rPr sz="3467" dirty="0">
                <a:latin typeface="SimSun"/>
                <a:cs typeface="SimSun"/>
              </a:rPr>
              <a:t>所示）则是对功能参数的辅助 和修饰。与其他命令不同的是，参数前</a:t>
            </a:r>
            <a:r>
              <a:rPr sz="3467" spc="-5" dirty="0">
                <a:latin typeface="SimSun"/>
                <a:cs typeface="SimSun"/>
              </a:rPr>
              <a:t>“</a:t>
            </a:r>
            <a:r>
              <a:rPr sz="3467" spc="-5" dirty="0">
                <a:latin typeface="Calibri"/>
                <a:cs typeface="Calibri"/>
              </a:rPr>
              <a:t>-</a:t>
            </a:r>
            <a:r>
              <a:rPr sz="3467" spc="-5" dirty="0">
                <a:latin typeface="SimSun"/>
                <a:cs typeface="SimSun"/>
              </a:rPr>
              <a:t>”</a:t>
            </a:r>
            <a:r>
              <a:rPr sz="3467" dirty="0">
                <a:latin typeface="SimSun"/>
                <a:cs typeface="SimSun"/>
              </a:rPr>
              <a:t>是 可选的。</a:t>
            </a:r>
            <a:endParaRPr sz="3467">
              <a:latin typeface="SimSun"/>
              <a:cs typeface="SimSun"/>
            </a:endParaRPr>
          </a:p>
          <a:p>
            <a:pPr marL="3171868">
              <a:lnSpc>
                <a:spcPts val="3304"/>
              </a:lnSpc>
              <a:tabLst>
                <a:tab pos="4851699" algn="l"/>
              </a:tabLst>
            </a:pPr>
            <a:r>
              <a:rPr sz="3467" dirty="0">
                <a:latin typeface="SimSun"/>
                <a:cs typeface="SimSun"/>
              </a:rPr>
              <a:t>表</a:t>
            </a:r>
            <a:r>
              <a:rPr sz="3467" dirty="0">
                <a:latin typeface="Calibri"/>
                <a:cs typeface="Calibri"/>
              </a:rPr>
              <a:t>1:	</a:t>
            </a:r>
            <a:r>
              <a:rPr sz="3467" dirty="0">
                <a:latin typeface="SimSun"/>
                <a:cs typeface="SimSun"/>
              </a:rPr>
              <a:t>功能参数表</a:t>
            </a:r>
            <a:endParaRPr sz="3467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4223" y="410222"/>
            <a:ext cx="3709934" cy="547436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494100" algn="l"/>
              </a:tabLst>
            </a:pPr>
            <a:r>
              <a:rPr sz="3467" dirty="0"/>
              <a:t>表</a:t>
            </a:r>
            <a:r>
              <a:rPr sz="3467" dirty="0">
                <a:latin typeface="Calibri"/>
                <a:cs typeface="Calibri"/>
              </a:rPr>
              <a:t>2:	</a:t>
            </a:r>
            <a:r>
              <a:rPr sz="3467" dirty="0"/>
              <a:t>修饰参数表</a:t>
            </a:r>
            <a:endParaRPr sz="3467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0067" y="1081484"/>
          <a:ext cx="9748466" cy="6010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2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2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9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360">
                <a:tc>
                  <a:txBody>
                    <a:bodyPr/>
                    <a:lstStyle/>
                    <a:p>
                      <a:pPr algn="ctr">
                        <a:lnSpc>
                          <a:spcPts val="3260"/>
                        </a:lnSpc>
                        <a:tabLst>
                          <a:tab pos="532765" algn="l"/>
                        </a:tabLst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参	数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60"/>
                        </a:lnSpc>
                        <a:tabLst>
                          <a:tab pos="1066165" algn="l"/>
                        </a:tabLst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功	能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60"/>
                        </a:lnSpc>
                        <a:tabLst>
                          <a:tab pos="532765" algn="l"/>
                        </a:tabLst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参	数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1055">
                        <a:lnSpc>
                          <a:spcPts val="3260"/>
                        </a:lnSpc>
                        <a:tabLst>
                          <a:tab pos="1887855" algn="l"/>
                        </a:tabLst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功	能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7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-b</a:t>
                      </a:r>
                      <a:r>
                        <a:rPr sz="30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dirty="0">
                          <a:latin typeface="Times New Roman"/>
                          <a:cs typeface="Times New Roman"/>
                        </a:rPr>
                        <a:t>N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21807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0"/>
                        </a:lnSpc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指定块大小：</a:t>
                      </a:r>
                      <a:r>
                        <a:rPr sz="3000" dirty="0">
                          <a:latin typeface="Times New Roman"/>
                          <a:cs typeface="Times New Roman"/>
                        </a:rPr>
                        <a:t>N*512</a:t>
                      </a:r>
                      <a:r>
                        <a:rPr sz="3000" dirty="0">
                          <a:latin typeface="SimSun"/>
                          <a:cs typeface="SimSun"/>
                        </a:rPr>
                        <a:t>，</a:t>
                      </a:r>
                      <a:endParaRPr sz="3000">
                        <a:latin typeface="SimSun"/>
                        <a:cs typeface="SimSun"/>
                      </a:endParaRPr>
                    </a:p>
                    <a:p>
                      <a:pPr algn="ctr">
                        <a:lnSpc>
                          <a:spcPts val="3329"/>
                        </a:lnSpc>
                        <a:spcBef>
                          <a:spcPts val="20"/>
                        </a:spcBef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默认</a:t>
                      </a:r>
                      <a:r>
                        <a:rPr sz="3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3000" spc="-5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3000" dirty="0">
                          <a:latin typeface="Times New Roman"/>
                          <a:cs typeface="Times New Roman"/>
                        </a:rPr>
                        <a:t>20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-k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21807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5"/>
                        </a:lnSpc>
                        <a:spcBef>
                          <a:spcPts val="100"/>
                        </a:spcBef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保留旧文件，即不</a:t>
                      </a:r>
                      <a:endParaRPr sz="3000">
                        <a:latin typeface="SimSun"/>
                        <a:cs typeface="SimSun"/>
                      </a:endParaRPr>
                    </a:p>
                    <a:p>
                      <a:pPr algn="ctr">
                        <a:lnSpc>
                          <a:spcPts val="3245"/>
                        </a:lnSpc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覆盖老文件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13758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47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-f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21807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9940" marR="71120" indent="-711200">
                        <a:lnSpc>
                          <a:spcPts val="3190"/>
                        </a:lnSpc>
                        <a:spcBef>
                          <a:spcPts val="240"/>
                        </a:spcBef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指定档案文件名，而不 使用默认设备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-T</a:t>
                      </a:r>
                      <a:r>
                        <a:rPr sz="30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dirty="0">
                          <a:latin typeface="Times New Roman"/>
                          <a:cs typeface="Times New Roman"/>
                        </a:rPr>
                        <a:t>F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21807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65"/>
                        </a:lnSpc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从文件</a:t>
                      </a:r>
                      <a:r>
                        <a:rPr sz="3000" spc="5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3000" dirty="0">
                          <a:latin typeface="SimSun"/>
                          <a:cs typeface="SimSun"/>
                        </a:rPr>
                        <a:t>中读取要处</a:t>
                      </a:r>
                      <a:endParaRPr sz="3000">
                        <a:latin typeface="SimSun"/>
                        <a:cs typeface="SimSun"/>
                      </a:endParaRPr>
                    </a:p>
                    <a:p>
                      <a:pPr algn="ctr">
                        <a:lnSpc>
                          <a:spcPts val="3329"/>
                        </a:lnSpc>
                        <a:spcBef>
                          <a:spcPts val="20"/>
                        </a:spcBef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理的文件名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47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-h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21807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2140" marR="71120" indent="-533400">
                        <a:lnSpc>
                          <a:spcPts val="3190"/>
                        </a:lnSpc>
                        <a:spcBef>
                          <a:spcPts val="240"/>
                        </a:spcBef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不归档符号链接，而归 档它指向的文件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-v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21807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marR="102235">
                        <a:lnSpc>
                          <a:spcPts val="3190"/>
                        </a:lnSpc>
                        <a:spcBef>
                          <a:spcPts val="240"/>
                        </a:spcBef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在工作过程中显示 所处理的文件信息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33020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47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-i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21807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忽略</a:t>
                      </a:r>
                      <a:r>
                        <a:rPr sz="300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3000" dirty="0">
                          <a:latin typeface="SimSun"/>
                          <a:cs typeface="SimSun"/>
                        </a:rPr>
                        <a:t>长度文件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21807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-w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21807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65"/>
                        </a:lnSpc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强制</a:t>
                      </a:r>
                      <a:r>
                        <a:rPr sz="3000" spc="-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30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3000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3000" dirty="0">
                          <a:latin typeface="SimSun"/>
                          <a:cs typeface="SimSun"/>
                        </a:rPr>
                        <a:t>以交互式工</a:t>
                      </a:r>
                      <a:endParaRPr sz="3000">
                        <a:latin typeface="SimSun"/>
                        <a:cs typeface="SimSun"/>
                      </a:endParaRPr>
                    </a:p>
                    <a:p>
                      <a:pPr algn="ctr">
                        <a:lnSpc>
                          <a:spcPts val="3310"/>
                        </a:lnSpc>
                        <a:spcBef>
                          <a:spcPts val="45"/>
                        </a:spcBef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作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47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-p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217382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保持权限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217382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-P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217382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90"/>
                        </a:lnSpc>
                        <a:spcBef>
                          <a:spcPts val="95"/>
                        </a:spcBef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采用绝对路径，即</a:t>
                      </a:r>
                      <a:endParaRPr sz="3000">
                        <a:latin typeface="SimSun"/>
                        <a:cs typeface="SimSun"/>
                      </a:endParaRPr>
                    </a:p>
                    <a:p>
                      <a:pPr algn="ctr">
                        <a:lnSpc>
                          <a:spcPts val="3240"/>
                        </a:lnSpc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保留最前的</a:t>
                      </a:r>
                      <a:r>
                        <a:rPr sz="3000" dirty="0">
                          <a:latin typeface="Times New Roman"/>
                          <a:cs typeface="Times New Roman"/>
                        </a:rPr>
                        <a:t>/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3070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471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-z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217382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60"/>
                        </a:lnSpc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使用</a:t>
                      </a:r>
                      <a:r>
                        <a:rPr sz="3000" dirty="0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3000" spc="-10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sz="3000" spc="-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300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3000" dirty="0">
                          <a:latin typeface="SimSun"/>
                          <a:cs typeface="SimSun"/>
                        </a:rPr>
                        <a:t>进行压缩或解</a:t>
                      </a:r>
                      <a:endParaRPr sz="3000">
                        <a:latin typeface="SimSun"/>
                        <a:cs typeface="SimSun"/>
                      </a:endParaRPr>
                    </a:p>
                    <a:p>
                      <a:pPr algn="ctr">
                        <a:lnSpc>
                          <a:spcPts val="3310"/>
                        </a:lnSpc>
                        <a:spcBef>
                          <a:spcPts val="45"/>
                        </a:spcBef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压缩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-j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217382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60"/>
                        </a:lnSpc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使用</a:t>
                      </a:r>
                      <a:r>
                        <a:rPr sz="300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3000" spc="-10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sz="3000" spc="-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3000" dirty="0">
                          <a:latin typeface="Times New Roman"/>
                          <a:cs typeface="Times New Roman"/>
                        </a:rPr>
                        <a:t>p2</a:t>
                      </a:r>
                      <a:r>
                        <a:rPr sz="3000" dirty="0">
                          <a:latin typeface="SimSun"/>
                          <a:cs typeface="SimSun"/>
                        </a:rPr>
                        <a:t>进行压缩</a:t>
                      </a:r>
                      <a:endParaRPr sz="3000">
                        <a:latin typeface="SimSun"/>
                        <a:cs typeface="SimSun"/>
                      </a:endParaRPr>
                    </a:p>
                    <a:p>
                      <a:pPr algn="ctr">
                        <a:lnSpc>
                          <a:spcPts val="3310"/>
                        </a:lnSpc>
                        <a:spcBef>
                          <a:spcPts val="45"/>
                        </a:spcBef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或解压缩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00" y="-210355"/>
            <a:ext cx="8736542" cy="1453871"/>
          </a:xfrm>
          <a:prstGeom prst="rect">
            <a:avLst/>
          </a:prstGeom>
        </p:spPr>
        <p:txBody>
          <a:bodyPr vert="horz" wrap="square" lIns="0" tIns="85990" rIns="0" bIns="0" rtlCol="0">
            <a:spAutoFit/>
          </a:bodyPr>
          <a:lstStyle/>
          <a:p>
            <a:pPr marL="385219" indent="-371461">
              <a:spcBef>
                <a:spcPts val="67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600" spc="-11" dirty="0">
                <a:latin typeface="Calibri"/>
                <a:cs typeface="Calibri"/>
              </a:rPr>
              <a:t>3</a:t>
            </a:r>
            <a:r>
              <a:rPr sz="2600" spc="-11" dirty="0">
                <a:latin typeface="SimSun"/>
                <a:cs typeface="SimSun"/>
              </a:rPr>
              <a:t>）</a:t>
            </a:r>
            <a:r>
              <a:rPr sz="2600" spc="-11" dirty="0">
                <a:latin typeface="Calibri"/>
                <a:cs typeface="Calibri"/>
              </a:rPr>
              <a:t>tar</a:t>
            </a:r>
            <a:r>
              <a:rPr sz="2600" dirty="0">
                <a:latin typeface="SimSun"/>
                <a:cs typeface="SimSun"/>
              </a:rPr>
              <a:t>命令示例</a:t>
            </a:r>
            <a:endParaRPr sz="2600">
              <a:latin typeface="SimSun"/>
              <a:cs typeface="SimSun"/>
            </a:endParaRPr>
          </a:p>
          <a:p>
            <a:pPr marL="385219" indent="-371461">
              <a:spcBef>
                <a:spcPts val="57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600" spc="-5" dirty="0">
                <a:latin typeface="SimSun"/>
                <a:cs typeface="SimSun"/>
              </a:rPr>
              <a:t>（</a:t>
            </a:r>
            <a:r>
              <a:rPr sz="2600" spc="-5" dirty="0">
                <a:latin typeface="Calibri"/>
                <a:cs typeface="Calibri"/>
              </a:rPr>
              <a:t>1</a:t>
            </a:r>
            <a:r>
              <a:rPr sz="2600" spc="-5" dirty="0">
                <a:latin typeface="SimSun"/>
                <a:cs typeface="SimSun"/>
              </a:rPr>
              <a:t>）</a:t>
            </a:r>
            <a:r>
              <a:rPr sz="2600" dirty="0">
                <a:latin typeface="SimSun"/>
                <a:cs typeface="SimSun"/>
              </a:rPr>
              <a:t>使用普通文件作为归档文件。</a:t>
            </a:r>
            <a:endParaRPr sz="2600">
              <a:latin typeface="SimSun"/>
              <a:cs typeface="SimSun"/>
            </a:endParaRPr>
          </a:p>
          <a:p>
            <a:pPr marL="385219" indent="-371461">
              <a:spcBef>
                <a:spcPts val="650"/>
              </a:spcBef>
              <a:buFont typeface="Arial MT"/>
              <a:buChar char="•"/>
              <a:tabLst>
                <a:tab pos="384531" algn="l"/>
                <a:tab pos="385219" algn="l"/>
                <a:tab pos="4936998" algn="l"/>
              </a:tabLst>
            </a:pPr>
            <a:r>
              <a:rPr sz="2600" dirty="0">
                <a:latin typeface="Calibri"/>
                <a:cs typeface="Calibri"/>
              </a:rPr>
              <a:t>#</a:t>
            </a:r>
            <a:r>
              <a:rPr sz="2600" spc="-38" dirty="0">
                <a:latin typeface="Calibri"/>
                <a:cs typeface="Calibri"/>
              </a:rPr>
              <a:t>t</a:t>
            </a:r>
            <a:r>
              <a:rPr sz="2600" dirty="0">
                <a:latin typeface="Calibri"/>
                <a:cs typeface="Calibri"/>
              </a:rPr>
              <a:t>ar</a:t>
            </a:r>
            <a:r>
              <a:rPr sz="2600" spc="-5" dirty="0">
                <a:latin typeface="Calibri"/>
                <a:cs typeface="Calibri"/>
              </a:rPr>
              <a:t> c</a:t>
            </a:r>
            <a:r>
              <a:rPr sz="2600" spc="16" dirty="0">
                <a:latin typeface="Calibri"/>
                <a:cs typeface="Calibri"/>
              </a:rPr>
              <a:t>v</a:t>
            </a:r>
            <a:r>
              <a:rPr sz="2600" dirty="0">
                <a:latin typeface="Calibri"/>
                <a:cs typeface="Calibri"/>
              </a:rPr>
              <a:t>f </a:t>
            </a:r>
            <a:r>
              <a:rPr sz="2600" spc="-5" dirty="0">
                <a:latin typeface="Calibri"/>
                <a:cs typeface="Calibri"/>
              </a:rPr>
              <a:t>/tm</a:t>
            </a:r>
            <a:r>
              <a:rPr sz="2600" dirty="0">
                <a:latin typeface="Calibri"/>
                <a:cs typeface="Calibri"/>
              </a:rPr>
              <a:t>p</a:t>
            </a:r>
            <a:r>
              <a:rPr sz="2600" spc="-5" dirty="0">
                <a:latin typeface="Calibri"/>
                <a:cs typeface="Calibri"/>
              </a:rPr>
              <a:t>/</a:t>
            </a:r>
            <a:r>
              <a:rPr sz="2600" spc="-54" dirty="0">
                <a:latin typeface="Calibri"/>
                <a:cs typeface="Calibri"/>
              </a:rPr>
              <a:t>m</a:t>
            </a:r>
            <a:r>
              <a:rPr sz="2600" spc="11" dirty="0">
                <a:latin typeface="Calibri"/>
                <a:cs typeface="Calibri"/>
              </a:rPr>
              <a:t>y</a:t>
            </a:r>
            <a:r>
              <a:rPr sz="2600" spc="-38" dirty="0">
                <a:latin typeface="Calibri"/>
                <a:cs typeface="Calibri"/>
              </a:rPr>
              <a:t>t</a:t>
            </a:r>
            <a:r>
              <a:rPr sz="2600" dirty="0">
                <a:latin typeface="Calibri"/>
                <a:cs typeface="Calibri"/>
              </a:rPr>
              <a:t>ar</a:t>
            </a:r>
            <a:r>
              <a:rPr sz="2600" spc="-11" dirty="0">
                <a:latin typeface="Calibri"/>
                <a:cs typeface="Calibri"/>
              </a:rPr>
              <a:t> </a:t>
            </a:r>
            <a:r>
              <a:rPr sz="2600" spc="5" dirty="0">
                <a:latin typeface="Calibri"/>
                <a:cs typeface="Calibri"/>
              </a:rPr>
              <a:t>f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spc="-5" dirty="0">
                <a:latin typeface="Calibri"/>
                <a:cs typeface="Calibri"/>
              </a:rPr>
              <a:t>l</a:t>
            </a:r>
            <a:r>
              <a:rPr sz="2600" spc="5" dirty="0">
                <a:latin typeface="Calibri"/>
                <a:cs typeface="Calibri"/>
              </a:rPr>
              <a:t>e</a:t>
            </a:r>
            <a:r>
              <a:rPr sz="2600" dirty="0">
                <a:latin typeface="Calibri"/>
                <a:cs typeface="Calibri"/>
              </a:rPr>
              <a:t>s	</a:t>
            </a: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2600" dirty="0">
                <a:solidFill>
                  <a:srgbClr val="00B050"/>
                </a:solidFill>
                <a:latin typeface="SimSun"/>
                <a:cs typeface="SimSun"/>
              </a:rPr>
              <a:t>创建</a:t>
            </a:r>
            <a:r>
              <a:rPr sz="2600" spc="-38" dirty="0">
                <a:solidFill>
                  <a:srgbClr val="00B050"/>
                </a:solidFill>
                <a:latin typeface="Calibri"/>
                <a:cs typeface="Calibri"/>
              </a:rPr>
              <a:t>t</a:t>
            </a: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ar</a:t>
            </a:r>
            <a:r>
              <a:rPr sz="2600" dirty="0">
                <a:solidFill>
                  <a:srgbClr val="00B050"/>
                </a:solidFill>
                <a:latin typeface="SimSun"/>
                <a:cs typeface="SimSun"/>
              </a:rPr>
              <a:t>包文档</a:t>
            </a:r>
            <a:r>
              <a:rPr sz="2600" spc="-5" dirty="0">
                <a:solidFill>
                  <a:srgbClr val="00B050"/>
                </a:solidFill>
                <a:latin typeface="Calibri"/>
                <a:cs typeface="Calibri"/>
              </a:rPr>
              <a:t>/t</a:t>
            </a:r>
            <a:r>
              <a:rPr sz="2600" spc="-11" dirty="0">
                <a:solidFill>
                  <a:srgbClr val="00B050"/>
                </a:solidFill>
                <a:latin typeface="Calibri"/>
                <a:cs typeface="Calibri"/>
              </a:rPr>
              <a:t>m</a:t>
            </a: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p</a:t>
            </a:r>
            <a:r>
              <a:rPr sz="2600" spc="-5" dirty="0">
                <a:solidFill>
                  <a:srgbClr val="00B050"/>
                </a:solidFill>
                <a:latin typeface="Calibri"/>
                <a:cs typeface="Calibri"/>
              </a:rPr>
              <a:t>/</a:t>
            </a:r>
            <a:r>
              <a:rPr sz="2600" spc="-54" dirty="0">
                <a:solidFill>
                  <a:srgbClr val="00B050"/>
                </a:solidFill>
                <a:latin typeface="Calibri"/>
                <a:cs typeface="Calibri"/>
              </a:rPr>
              <a:t>m</a:t>
            </a:r>
            <a:r>
              <a:rPr sz="2600" spc="11" dirty="0">
                <a:solidFill>
                  <a:srgbClr val="00B050"/>
                </a:solidFill>
                <a:latin typeface="Calibri"/>
                <a:cs typeface="Calibri"/>
              </a:rPr>
              <a:t>y</a:t>
            </a:r>
            <a:r>
              <a:rPr sz="2600" spc="-38" dirty="0">
                <a:solidFill>
                  <a:srgbClr val="00B050"/>
                </a:solidFill>
                <a:latin typeface="Calibri"/>
                <a:cs typeface="Calibri"/>
              </a:rPr>
              <a:t>t</a:t>
            </a: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ar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02" y="2243032"/>
            <a:ext cx="3044031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85219" indent="-371461">
              <a:spcBef>
                <a:spcPts val="108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600" spc="-11" dirty="0">
                <a:latin typeface="Calibri"/>
                <a:cs typeface="Calibri"/>
              </a:rPr>
              <a:t>#tar</a:t>
            </a:r>
            <a:r>
              <a:rPr sz="2600" spc="-49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tvf</a:t>
            </a:r>
            <a:r>
              <a:rPr sz="2600" spc="-38" dirty="0">
                <a:latin typeface="Calibri"/>
                <a:cs typeface="Calibri"/>
              </a:rPr>
              <a:t> </a:t>
            </a:r>
            <a:r>
              <a:rPr sz="2600" spc="-11" dirty="0">
                <a:latin typeface="Calibri"/>
                <a:cs typeface="Calibri"/>
              </a:rPr>
              <a:t>/tmp/mytar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38302" y="2243032"/>
            <a:ext cx="4803034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2600" dirty="0">
                <a:solidFill>
                  <a:srgbClr val="00B050"/>
                </a:solidFill>
                <a:latin typeface="SimSun"/>
                <a:cs typeface="SimSun"/>
              </a:rPr>
              <a:t>显示</a:t>
            </a:r>
            <a:r>
              <a:rPr sz="2600" spc="-16" dirty="0">
                <a:solidFill>
                  <a:srgbClr val="00B050"/>
                </a:solidFill>
                <a:latin typeface="Calibri"/>
                <a:cs typeface="Calibri"/>
              </a:rPr>
              <a:t>tar</a:t>
            </a:r>
            <a:r>
              <a:rPr sz="2600" dirty="0">
                <a:solidFill>
                  <a:srgbClr val="00B050"/>
                </a:solidFill>
                <a:latin typeface="SimSun"/>
                <a:cs typeface="SimSun"/>
              </a:rPr>
              <a:t>包文档</a:t>
            </a:r>
            <a:r>
              <a:rPr sz="2600" spc="-16" dirty="0">
                <a:solidFill>
                  <a:srgbClr val="00B050"/>
                </a:solidFill>
                <a:latin typeface="Calibri"/>
                <a:cs typeface="Calibri"/>
              </a:rPr>
              <a:t>/tmp/mytar</a:t>
            </a:r>
            <a:r>
              <a:rPr sz="2600" dirty="0">
                <a:solidFill>
                  <a:srgbClr val="00B050"/>
                </a:solidFill>
                <a:latin typeface="SimSun"/>
                <a:cs typeface="SimSun"/>
              </a:rPr>
              <a:t>的目录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92416" y="3190706"/>
            <a:ext cx="5744104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2600" dirty="0">
                <a:solidFill>
                  <a:srgbClr val="00B050"/>
                </a:solidFill>
                <a:latin typeface="SimSun"/>
                <a:cs typeface="SimSun"/>
              </a:rPr>
              <a:t>从归档文件</a:t>
            </a:r>
            <a:r>
              <a:rPr sz="2600" spc="-16" dirty="0">
                <a:solidFill>
                  <a:srgbClr val="00B050"/>
                </a:solidFill>
                <a:latin typeface="Calibri"/>
                <a:cs typeface="Calibri"/>
              </a:rPr>
              <a:t>/tmp/mytar</a:t>
            </a:r>
            <a:r>
              <a:rPr sz="2600" dirty="0">
                <a:solidFill>
                  <a:srgbClr val="00B050"/>
                </a:solidFill>
                <a:latin typeface="SimSun"/>
                <a:cs typeface="SimSun"/>
              </a:rPr>
              <a:t>中提取所有文件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301" y="3118061"/>
            <a:ext cx="3537954" cy="963993"/>
          </a:xfrm>
          <a:prstGeom prst="rect">
            <a:avLst/>
          </a:prstGeom>
        </p:spPr>
        <p:txBody>
          <a:bodyPr vert="horz" wrap="square" lIns="0" tIns="85990" rIns="0" bIns="0" rtlCol="0">
            <a:spAutoFit/>
          </a:bodyPr>
          <a:lstStyle/>
          <a:p>
            <a:pPr marL="385219" indent="-371461">
              <a:spcBef>
                <a:spcPts val="67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600" spc="-11" dirty="0">
                <a:latin typeface="Calibri"/>
                <a:cs typeface="Calibri"/>
              </a:rPr>
              <a:t>#tar</a:t>
            </a:r>
            <a:r>
              <a:rPr sz="2600" spc="-32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xf</a:t>
            </a:r>
            <a:r>
              <a:rPr sz="2600" spc="-27" dirty="0">
                <a:latin typeface="Calibri"/>
                <a:cs typeface="Calibri"/>
              </a:rPr>
              <a:t> </a:t>
            </a:r>
            <a:r>
              <a:rPr sz="2600" spc="-11" dirty="0">
                <a:latin typeface="Calibri"/>
                <a:cs typeface="Calibri"/>
              </a:rPr>
              <a:t>/tmp/mytar</a:t>
            </a:r>
            <a:endParaRPr sz="2600">
              <a:latin typeface="Calibri"/>
              <a:cs typeface="Calibri"/>
            </a:endParaRPr>
          </a:p>
          <a:p>
            <a:pPr marL="385219" indent="-371461">
              <a:spcBef>
                <a:spcPts val="57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600" dirty="0">
                <a:latin typeface="SimSun"/>
                <a:cs typeface="SimSun"/>
              </a:rPr>
              <a:t>（</a:t>
            </a:r>
            <a:r>
              <a:rPr sz="2600" spc="-5" dirty="0">
                <a:latin typeface="Calibri"/>
                <a:cs typeface="Calibri"/>
              </a:rPr>
              <a:t>2</a:t>
            </a:r>
            <a:r>
              <a:rPr sz="2600" dirty="0">
                <a:latin typeface="SimSun"/>
                <a:cs typeface="SimSun"/>
              </a:rPr>
              <a:t>）使用软盘备份。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300" y="4072341"/>
            <a:ext cx="9720263" cy="94769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85219" indent="-371461">
              <a:spcBef>
                <a:spcPts val="650"/>
              </a:spcBef>
              <a:buFont typeface="Arial MT"/>
              <a:buChar char="•"/>
              <a:tabLst>
                <a:tab pos="384531" algn="l"/>
                <a:tab pos="385219" algn="l"/>
                <a:tab pos="5188078" algn="l"/>
              </a:tabLst>
            </a:pPr>
            <a:r>
              <a:rPr sz="2600" spc="-11" dirty="0">
                <a:latin typeface="Calibri"/>
                <a:cs typeface="Calibri"/>
              </a:rPr>
              <a:t>#tar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cvf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1" dirty="0">
                <a:latin typeface="Calibri"/>
                <a:cs typeface="Calibri"/>
              </a:rPr>
              <a:t>/dev/fd0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27" dirty="0">
                <a:latin typeface="Calibri"/>
                <a:cs typeface="Calibri"/>
              </a:rPr>
              <a:t>mydata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1" dirty="0">
                <a:latin typeface="Calibri"/>
                <a:cs typeface="Calibri"/>
              </a:rPr>
              <a:t>hisdata	</a:t>
            </a: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2600" dirty="0">
                <a:solidFill>
                  <a:srgbClr val="00B050"/>
                </a:solidFill>
                <a:latin typeface="SimSun"/>
                <a:cs typeface="SimSun"/>
              </a:rPr>
              <a:t>将</a:t>
            </a:r>
            <a:r>
              <a:rPr sz="2600" spc="-27" dirty="0">
                <a:solidFill>
                  <a:srgbClr val="00B050"/>
                </a:solidFill>
                <a:latin typeface="Calibri"/>
                <a:cs typeface="Calibri"/>
              </a:rPr>
              <a:t>mydata</a:t>
            </a:r>
            <a:r>
              <a:rPr sz="2600" spc="-54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600" spc="-16" dirty="0">
                <a:solidFill>
                  <a:srgbClr val="00B050"/>
                </a:solidFill>
                <a:latin typeface="Calibri"/>
                <a:cs typeface="Calibri"/>
              </a:rPr>
              <a:t>hisdata</a:t>
            </a:r>
            <a:r>
              <a:rPr sz="2600" dirty="0">
                <a:solidFill>
                  <a:srgbClr val="00B050"/>
                </a:solidFill>
                <a:latin typeface="SimSun"/>
                <a:cs typeface="SimSun"/>
              </a:rPr>
              <a:t>归档到软盘上</a:t>
            </a:r>
            <a:endParaRPr sz="2600">
              <a:latin typeface="SimSun"/>
              <a:cs typeface="SimSun"/>
            </a:endParaRPr>
          </a:p>
          <a:p>
            <a:pPr marL="385219" indent="-371461">
              <a:spcBef>
                <a:spcPts val="54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600" spc="-11" dirty="0">
                <a:latin typeface="Calibri"/>
                <a:cs typeface="Calibri"/>
              </a:rPr>
              <a:t>#tar </a:t>
            </a:r>
            <a:r>
              <a:rPr sz="2600" spc="11" dirty="0">
                <a:latin typeface="Calibri"/>
                <a:cs typeface="Calibri"/>
              </a:rPr>
              <a:t>rvf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1" dirty="0">
                <a:latin typeface="Calibri"/>
                <a:cs typeface="Calibri"/>
              </a:rPr>
              <a:t>/dev/fd0 /home/gjshao/*.c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301" y="5571448"/>
            <a:ext cx="3731948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85219" indent="-371461">
              <a:spcBef>
                <a:spcPts val="108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600" spc="-11" dirty="0">
                <a:latin typeface="Calibri"/>
                <a:cs typeface="Calibri"/>
              </a:rPr>
              <a:t>#tar</a:t>
            </a:r>
            <a:r>
              <a:rPr sz="2600" spc="-32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xvf</a:t>
            </a:r>
            <a:r>
              <a:rPr sz="2600" spc="-27" dirty="0">
                <a:latin typeface="Calibri"/>
                <a:cs typeface="Calibri"/>
              </a:rPr>
              <a:t> </a:t>
            </a:r>
            <a:r>
              <a:rPr sz="2600" spc="-11" dirty="0">
                <a:latin typeface="Calibri"/>
                <a:cs typeface="Calibri"/>
              </a:rPr>
              <a:t>/dev/fd0</a:t>
            </a:r>
            <a:r>
              <a:rPr sz="2600" spc="-32" dirty="0">
                <a:latin typeface="Calibri"/>
                <a:cs typeface="Calibri"/>
              </a:rPr>
              <a:t> </a:t>
            </a:r>
            <a:r>
              <a:rPr sz="2600" spc="-27" dirty="0">
                <a:latin typeface="Calibri"/>
                <a:cs typeface="Calibri"/>
              </a:rPr>
              <a:t>mydata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92121" y="5003505"/>
            <a:ext cx="4975701" cy="949661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67847" marR="5503" indent="-154775">
              <a:lnSpc>
                <a:spcPct val="121700"/>
              </a:lnSpc>
              <a:spcBef>
                <a:spcPts val="108"/>
              </a:spcBef>
            </a:pP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2600" dirty="0">
                <a:solidFill>
                  <a:srgbClr val="00B050"/>
                </a:solidFill>
                <a:latin typeface="SimSun"/>
                <a:cs typeface="SimSun"/>
              </a:rPr>
              <a:t>再向软盘上追加</a:t>
            </a:r>
            <a:r>
              <a:rPr sz="2600" spc="-11" dirty="0">
                <a:solidFill>
                  <a:srgbClr val="00B050"/>
                </a:solidFill>
                <a:latin typeface="Calibri"/>
                <a:cs typeface="Calibri"/>
              </a:rPr>
              <a:t>/home/gjshao/*.c </a:t>
            </a:r>
            <a:r>
              <a:rPr sz="2600" spc="-574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2600" dirty="0">
                <a:solidFill>
                  <a:srgbClr val="00B050"/>
                </a:solidFill>
                <a:latin typeface="SimSun"/>
                <a:cs typeface="SimSun"/>
              </a:rPr>
              <a:t>从软盘上恢复或提出数据</a:t>
            </a:r>
            <a:r>
              <a:rPr sz="2600" spc="-54" dirty="0">
                <a:solidFill>
                  <a:srgbClr val="00B050"/>
                </a:solidFill>
                <a:latin typeface="Calibri"/>
                <a:cs typeface="Calibri"/>
              </a:rPr>
              <a:t>m</a:t>
            </a:r>
            <a:r>
              <a:rPr sz="2600" spc="-32" dirty="0">
                <a:solidFill>
                  <a:srgbClr val="00B050"/>
                </a:solidFill>
                <a:latin typeface="Calibri"/>
                <a:cs typeface="Calibri"/>
              </a:rPr>
              <a:t>y</a:t>
            </a: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d</a:t>
            </a:r>
            <a:r>
              <a:rPr sz="2600" spc="-27" dirty="0">
                <a:solidFill>
                  <a:srgbClr val="00B050"/>
                </a:solidFill>
                <a:latin typeface="Calibri"/>
                <a:cs typeface="Calibri"/>
              </a:rPr>
              <a:t>a</a:t>
            </a:r>
            <a:r>
              <a:rPr sz="2600" spc="-38" dirty="0">
                <a:solidFill>
                  <a:srgbClr val="00B050"/>
                </a:solidFill>
                <a:latin typeface="Calibri"/>
                <a:cs typeface="Calibri"/>
              </a:rPr>
              <a:t>t</a:t>
            </a: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a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729" y="1244864"/>
            <a:ext cx="7630715" cy="93556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174" y="2648216"/>
            <a:ext cx="8968712" cy="546894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02" y="965158"/>
            <a:ext cx="6462977" cy="94769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85219" indent="-371461">
              <a:spcBef>
                <a:spcPts val="650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600" spc="-5" dirty="0">
                <a:latin typeface="SimSun"/>
                <a:cs typeface="SimSun"/>
              </a:rPr>
              <a:t>（</a:t>
            </a:r>
            <a:r>
              <a:rPr sz="2600" spc="-5" dirty="0">
                <a:latin typeface="Calibri"/>
                <a:cs typeface="Calibri"/>
              </a:rPr>
              <a:t>3</a:t>
            </a:r>
            <a:r>
              <a:rPr sz="2600" spc="-5" dirty="0">
                <a:latin typeface="SimSun"/>
                <a:cs typeface="SimSun"/>
              </a:rPr>
              <a:t>）</a:t>
            </a:r>
            <a:r>
              <a:rPr sz="2600" dirty="0">
                <a:latin typeface="SimSun"/>
                <a:cs typeface="SimSun"/>
              </a:rPr>
              <a:t>构造和使用压缩</a:t>
            </a:r>
            <a:r>
              <a:rPr sz="2600" spc="-11" dirty="0">
                <a:latin typeface="Calibri"/>
                <a:cs typeface="Calibri"/>
              </a:rPr>
              <a:t>tarball</a:t>
            </a:r>
            <a:r>
              <a:rPr sz="2600" dirty="0">
                <a:latin typeface="SimSun"/>
                <a:cs typeface="SimSun"/>
              </a:rPr>
              <a:t>。</a:t>
            </a:r>
            <a:endParaRPr sz="2600">
              <a:latin typeface="SimSun"/>
              <a:cs typeface="SimSun"/>
            </a:endParaRPr>
          </a:p>
          <a:p>
            <a:pPr marL="385219" indent="-371461">
              <a:spcBef>
                <a:spcPts val="547"/>
              </a:spcBef>
              <a:buFont typeface="Arial MT"/>
              <a:buChar char="•"/>
              <a:tabLst>
                <a:tab pos="384531" algn="l"/>
                <a:tab pos="385219" algn="l"/>
                <a:tab pos="3771708" algn="l"/>
              </a:tabLst>
            </a:pPr>
            <a:r>
              <a:rPr sz="2600" spc="-11" dirty="0">
                <a:latin typeface="Calibri"/>
                <a:cs typeface="Calibri"/>
              </a:rPr>
              <a:t>#tar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cvfz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32" dirty="0">
                <a:latin typeface="Calibri"/>
                <a:cs typeface="Calibri"/>
              </a:rPr>
              <a:t>/tmp/mytar.tgz	</a:t>
            </a:r>
            <a:r>
              <a:rPr sz="2600" spc="-22" dirty="0">
                <a:latin typeface="Calibri"/>
                <a:cs typeface="Calibri"/>
              </a:rPr>
              <a:t>mydir</a:t>
            </a:r>
            <a:r>
              <a:rPr sz="2600" spc="-32" dirty="0">
                <a:latin typeface="Calibri"/>
                <a:cs typeface="Calibri"/>
              </a:rPr>
              <a:t> </a:t>
            </a:r>
            <a:r>
              <a:rPr sz="2600" spc="-16" dirty="0">
                <a:latin typeface="Calibri"/>
                <a:cs typeface="Calibri"/>
              </a:rPr>
              <a:t>yourdir</a:t>
            </a:r>
            <a:r>
              <a:rPr sz="2600" spc="-32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hisfile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02" y="2391622"/>
            <a:ext cx="4483153" cy="963993"/>
          </a:xfrm>
          <a:prstGeom prst="rect">
            <a:avLst/>
          </a:prstGeom>
        </p:spPr>
        <p:txBody>
          <a:bodyPr vert="horz" wrap="square" lIns="0" tIns="85990" rIns="0" bIns="0" rtlCol="0">
            <a:spAutoFit/>
          </a:bodyPr>
          <a:lstStyle/>
          <a:p>
            <a:pPr marL="385219" indent="-371461">
              <a:spcBef>
                <a:spcPts val="67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600" spc="-11" dirty="0">
                <a:latin typeface="Calibri"/>
                <a:cs typeface="Calibri"/>
              </a:rPr>
              <a:t>#tar</a:t>
            </a:r>
            <a:r>
              <a:rPr sz="2600" spc="-27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xvfz</a:t>
            </a:r>
            <a:r>
              <a:rPr sz="2600" spc="-27" dirty="0">
                <a:latin typeface="Calibri"/>
                <a:cs typeface="Calibri"/>
              </a:rPr>
              <a:t> </a:t>
            </a:r>
            <a:r>
              <a:rPr sz="2600" spc="-32" dirty="0">
                <a:latin typeface="Calibri"/>
                <a:cs typeface="Calibri"/>
              </a:rPr>
              <a:t>/tmp/mytar.tgz</a:t>
            </a:r>
            <a:r>
              <a:rPr sz="2600" spc="-22" dirty="0">
                <a:latin typeface="Calibri"/>
                <a:cs typeface="Calibri"/>
              </a:rPr>
              <a:t> mydir</a:t>
            </a:r>
            <a:endParaRPr sz="2600">
              <a:latin typeface="Calibri"/>
              <a:cs typeface="Calibri"/>
            </a:endParaRPr>
          </a:p>
          <a:p>
            <a:pPr marL="385219" indent="-371461">
              <a:spcBef>
                <a:spcPts val="57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600" spc="-11" dirty="0">
                <a:latin typeface="Calibri"/>
                <a:cs typeface="Calibri"/>
              </a:rPr>
              <a:t>#tar</a:t>
            </a:r>
            <a:r>
              <a:rPr sz="2600" spc="-32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xvfz</a:t>
            </a:r>
            <a:r>
              <a:rPr sz="2600" spc="-27" dirty="0">
                <a:latin typeface="Calibri"/>
                <a:cs typeface="Calibri"/>
              </a:rPr>
              <a:t> </a:t>
            </a:r>
            <a:r>
              <a:rPr sz="2600" spc="-32" dirty="0">
                <a:latin typeface="Calibri"/>
                <a:cs typeface="Calibri"/>
              </a:rPr>
              <a:t>/tmp/mytar.tgz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1888" y="1896322"/>
            <a:ext cx="4262332" cy="1422003"/>
          </a:xfrm>
          <a:prstGeom prst="rect">
            <a:avLst/>
          </a:prstGeom>
        </p:spPr>
        <p:txBody>
          <a:bodyPr vert="horz" wrap="square" lIns="0" tIns="19950" rIns="0" bIns="0" rtlCol="0">
            <a:spAutoFit/>
          </a:bodyPr>
          <a:lstStyle/>
          <a:p>
            <a:pPr marL="13758" marR="5503" indent="1312497" algn="just">
              <a:lnSpc>
                <a:spcPct val="120000"/>
              </a:lnSpc>
              <a:spcBef>
                <a:spcPts val="157"/>
              </a:spcBef>
            </a:pP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2600" dirty="0">
                <a:solidFill>
                  <a:srgbClr val="00B050"/>
                </a:solidFill>
                <a:latin typeface="SimSun"/>
                <a:cs typeface="SimSun"/>
              </a:rPr>
              <a:t>创建</a:t>
            </a:r>
            <a:r>
              <a:rPr sz="2600" spc="-5" dirty="0">
                <a:solidFill>
                  <a:srgbClr val="00B050"/>
                </a:solidFill>
                <a:latin typeface="Calibri"/>
                <a:cs typeface="Calibri"/>
              </a:rPr>
              <a:t>tgz</a:t>
            </a:r>
            <a:r>
              <a:rPr sz="2600" dirty="0">
                <a:solidFill>
                  <a:srgbClr val="00B050"/>
                </a:solidFill>
                <a:latin typeface="SimSun"/>
                <a:cs typeface="SimSun"/>
              </a:rPr>
              <a:t>格式压缩包 </a:t>
            </a: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2600" dirty="0">
                <a:solidFill>
                  <a:srgbClr val="00B050"/>
                </a:solidFill>
                <a:latin typeface="SimSun"/>
                <a:cs typeface="SimSun"/>
              </a:rPr>
              <a:t>从压缩文档中提取数据</a:t>
            </a:r>
            <a:r>
              <a:rPr sz="2600" spc="-54" dirty="0">
                <a:solidFill>
                  <a:srgbClr val="00B050"/>
                </a:solidFill>
                <a:latin typeface="Calibri"/>
                <a:cs typeface="Calibri"/>
              </a:rPr>
              <a:t>m</a:t>
            </a:r>
            <a:r>
              <a:rPr sz="2600" spc="-32" dirty="0">
                <a:solidFill>
                  <a:srgbClr val="00B050"/>
                </a:solidFill>
                <a:latin typeface="Calibri"/>
                <a:cs typeface="Calibri"/>
              </a:rPr>
              <a:t>y</a:t>
            </a: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d</a:t>
            </a:r>
            <a:r>
              <a:rPr sz="2600" spc="-5" dirty="0">
                <a:solidFill>
                  <a:srgbClr val="00B050"/>
                </a:solidFill>
                <a:latin typeface="Calibri"/>
                <a:cs typeface="Calibri"/>
              </a:rPr>
              <a:t>i</a:t>
            </a: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r  #</a:t>
            </a:r>
            <a:r>
              <a:rPr sz="2600" dirty="0">
                <a:solidFill>
                  <a:srgbClr val="00B050"/>
                </a:solidFill>
                <a:latin typeface="SimSun"/>
                <a:cs typeface="SimSun"/>
              </a:rPr>
              <a:t>从压缩文档中提取所有文件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302" y="4290272"/>
            <a:ext cx="5552863" cy="1453871"/>
          </a:xfrm>
          <a:prstGeom prst="rect">
            <a:avLst/>
          </a:prstGeom>
        </p:spPr>
        <p:txBody>
          <a:bodyPr vert="horz" wrap="square" lIns="0" tIns="85990" rIns="0" bIns="0" rtlCol="0">
            <a:spAutoFit/>
          </a:bodyPr>
          <a:lstStyle/>
          <a:p>
            <a:pPr marL="385219" indent="-371461">
              <a:spcBef>
                <a:spcPts val="67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600" spc="-5" dirty="0">
                <a:latin typeface="SimSun"/>
                <a:cs typeface="SimSun"/>
              </a:rPr>
              <a:t>（</a:t>
            </a:r>
            <a:r>
              <a:rPr sz="2600" spc="-5" dirty="0">
                <a:latin typeface="Calibri"/>
                <a:cs typeface="Calibri"/>
              </a:rPr>
              <a:t>4</a:t>
            </a:r>
            <a:r>
              <a:rPr sz="2600" spc="-5" dirty="0">
                <a:latin typeface="SimSun"/>
                <a:cs typeface="SimSun"/>
              </a:rPr>
              <a:t>）</a:t>
            </a:r>
            <a:r>
              <a:rPr sz="2600" dirty="0">
                <a:latin typeface="SimSun"/>
                <a:cs typeface="SimSun"/>
              </a:rPr>
              <a:t>构造和使用</a:t>
            </a:r>
            <a:r>
              <a:rPr sz="2600" spc="-11" dirty="0">
                <a:latin typeface="Calibri"/>
                <a:cs typeface="Calibri"/>
              </a:rPr>
              <a:t>bzip2</a:t>
            </a:r>
            <a:r>
              <a:rPr sz="2600" dirty="0">
                <a:latin typeface="SimSun"/>
                <a:cs typeface="SimSun"/>
              </a:rPr>
              <a:t>压缩</a:t>
            </a:r>
            <a:r>
              <a:rPr sz="2600" spc="-16" dirty="0">
                <a:latin typeface="Calibri"/>
                <a:cs typeface="Calibri"/>
              </a:rPr>
              <a:t>tar</a:t>
            </a:r>
            <a:r>
              <a:rPr sz="2600" dirty="0">
                <a:latin typeface="SimSun"/>
                <a:cs typeface="SimSun"/>
              </a:rPr>
              <a:t>包。</a:t>
            </a:r>
            <a:endParaRPr sz="2600">
              <a:latin typeface="SimSun"/>
              <a:cs typeface="SimSun"/>
            </a:endParaRPr>
          </a:p>
          <a:p>
            <a:pPr marL="385219" indent="-371461">
              <a:spcBef>
                <a:spcPts val="57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600" spc="-11" dirty="0">
                <a:latin typeface="Calibri"/>
                <a:cs typeface="Calibri"/>
              </a:rPr>
              <a:t>#tar</a:t>
            </a:r>
            <a:r>
              <a:rPr sz="2600" spc="-16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cvfj</a:t>
            </a:r>
            <a:r>
              <a:rPr sz="2600" spc="-16" dirty="0">
                <a:latin typeface="Calibri"/>
                <a:cs typeface="Calibri"/>
              </a:rPr>
              <a:t> </a:t>
            </a:r>
            <a:r>
              <a:rPr sz="2600" spc="-11" dirty="0">
                <a:latin typeface="Calibri"/>
                <a:cs typeface="Calibri"/>
              </a:rPr>
              <a:t>/tmp/lisi.tbz2</a:t>
            </a:r>
            <a:r>
              <a:rPr sz="2600" spc="-22" dirty="0">
                <a:latin typeface="Calibri"/>
                <a:cs typeface="Calibri"/>
              </a:rPr>
              <a:t> </a:t>
            </a:r>
            <a:r>
              <a:rPr sz="2600" spc="-11" dirty="0">
                <a:latin typeface="Calibri"/>
                <a:cs typeface="Calibri"/>
              </a:rPr>
              <a:t>/home/lisi/data</a:t>
            </a:r>
            <a:endParaRPr sz="2600">
              <a:latin typeface="Calibri"/>
              <a:cs typeface="Calibri"/>
            </a:endParaRPr>
          </a:p>
          <a:p>
            <a:pPr marL="385219" indent="-371461">
              <a:spcBef>
                <a:spcPts val="650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600" spc="-11" dirty="0">
                <a:latin typeface="Calibri"/>
                <a:cs typeface="Calibri"/>
              </a:rPr>
              <a:t>#tar</a:t>
            </a:r>
            <a:r>
              <a:rPr sz="2600" spc="-32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tvfj</a:t>
            </a:r>
            <a:r>
              <a:rPr sz="2600" spc="-32" dirty="0">
                <a:latin typeface="Calibri"/>
                <a:cs typeface="Calibri"/>
              </a:rPr>
              <a:t> </a:t>
            </a:r>
            <a:r>
              <a:rPr sz="2600" spc="-11" dirty="0">
                <a:latin typeface="Calibri"/>
                <a:cs typeface="Calibri"/>
              </a:rPr>
              <a:t>/tmp/lisi.tbz2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57841" y="4749251"/>
            <a:ext cx="2949099" cy="942608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 marR="5503" indent="9631">
              <a:lnSpc>
                <a:spcPct val="120800"/>
              </a:lnSpc>
              <a:spcBef>
                <a:spcPts val="108"/>
              </a:spcBef>
            </a:pP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2600" dirty="0">
                <a:solidFill>
                  <a:srgbClr val="00B050"/>
                </a:solidFill>
                <a:latin typeface="SimSun"/>
                <a:cs typeface="SimSun"/>
              </a:rPr>
              <a:t>创建</a:t>
            </a:r>
            <a:r>
              <a:rPr sz="2600" spc="-38" dirty="0">
                <a:solidFill>
                  <a:srgbClr val="00B050"/>
                </a:solidFill>
                <a:latin typeface="Calibri"/>
                <a:cs typeface="Calibri"/>
              </a:rPr>
              <a:t>b</a:t>
            </a: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z</a:t>
            </a:r>
            <a:r>
              <a:rPr sz="2600" spc="-5" dirty="0">
                <a:solidFill>
                  <a:srgbClr val="00B050"/>
                </a:solidFill>
                <a:latin typeface="Calibri"/>
                <a:cs typeface="Calibri"/>
              </a:rPr>
              <a:t>i</a:t>
            </a: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p</a:t>
            </a:r>
            <a:r>
              <a:rPr sz="2600" spc="-11" dirty="0">
                <a:solidFill>
                  <a:srgbClr val="00B050"/>
                </a:solidFill>
                <a:latin typeface="Calibri"/>
                <a:cs typeface="Calibri"/>
              </a:rPr>
              <a:t>2</a:t>
            </a:r>
            <a:r>
              <a:rPr sz="2600" dirty="0">
                <a:solidFill>
                  <a:srgbClr val="00B050"/>
                </a:solidFill>
                <a:latin typeface="SimSun"/>
                <a:cs typeface="SimSun"/>
              </a:rPr>
              <a:t>压缩</a:t>
            </a:r>
            <a:r>
              <a:rPr sz="2600" spc="-38" dirty="0">
                <a:solidFill>
                  <a:srgbClr val="00B050"/>
                </a:solidFill>
                <a:latin typeface="Calibri"/>
                <a:cs typeface="Calibri"/>
              </a:rPr>
              <a:t>t</a:t>
            </a: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ar</a:t>
            </a:r>
            <a:r>
              <a:rPr sz="2600" dirty="0">
                <a:solidFill>
                  <a:srgbClr val="00B050"/>
                </a:solidFill>
                <a:latin typeface="SimSun"/>
                <a:cs typeface="SimSun"/>
              </a:rPr>
              <a:t>包  </a:t>
            </a: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2600" dirty="0">
                <a:solidFill>
                  <a:srgbClr val="00B050"/>
                </a:solidFill>
                <a:latin typeface="SimSun"/>
                <a:cs typeface="SimSun"/>
              </a:rPr>
              <a:t>查看包中内容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302" y="5792682"/>
            <a:ext cx="3376983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85219" indent="-371461">
              <a:spcBef>
                <a:spcPts val="108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600" spc="-11" dirty="0">
                <a:latin typeface="Calibri"/>
                <a:cs typeface="Calibri"/>
              </a:rPr>
              <a:t>#tar</a:t>
            </a:r>
            <a:r>
              <a:rPr sz="2600" spc="-43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xvfj</a:t>
            </a:r>
            <a:r>
              <a:rPr sz="2600" spc="-49" dirty="0">
                <a:latin typeface="Calibri"/>
                <a:cs typeface="Calibri"/>
              </a:rPr>
              <a:t> </a:t>
            </a:r>
            <a:r>
              <a:rPr sz="2600" spc="-11" dirty="0">
                <a:latin typeface="Calibri"/>
                <a:cs typeface="Calibri"/>
              </a:rPr>
              <a:t>/tmp/lisi.tbz2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0674" y="5792682"/>
            <a:ext cx="4155017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2600" dirty="0">
                <a:solidFill>
                  <a:srgbClr val="00B050"/>
                </a:solidFill>
                <a:latin typeface="SimSun"/>
                <a:cs typeface="SimSun"/>
              </a:rPr>
              <a:t>从压缩文档中提取所有文件</a:t>
            </a:r>
            <a:endParaRPr sz="2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57062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300514"/>
            <a:ext cx="9544844" cy="7152642"/>
          </a:xfrm>
          <a:prstGeom prst="rect">
            <a:avLst/>
          </a:prstGeom>
        </p:spPr>
        <p:txBody>
          <a:bodyPr vert="horz" wrap="square" lIns="0" tIns="265536" rIns="0" bIns="0" rtlCol="0">
            <a:spAutoFit/>
          </a:bodyPr>
          <a:lstStyle/>
          <a:p>
            <a:pPr marL="13758">
              <a:spcBef>
                <a:spcPts val="2091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1.4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与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Windows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的比较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1544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的缺点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699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、较难掌握和使用。</a:t>
            </a:r>
            <a:endParaRPr sz="3033">
              <a:latin typeface="SimSun"/>
              <a:cs typeface="SimSun"/>
            </a:endParaRPr>
          </a:p>
          <a:p>
            <a:pPr marL="1004321" marR="57782">
              <a:lnSpc>
                <a:spcPct val="100699"/>
              </a:lnSpc>
              <a:spcBef>
                <a:spcPts val="677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一般操作都不是个简单的问题，需要专业学习。 </a:t>
            </a:r>
            <a:r>
              <a:rPr sz="3033" spc="5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网络功能虽然强大，但配置网络服务器不是一件轻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54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松的事情，而且每次升级版本配置的方法改变不少。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699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、软硬件支持不足。</a:t>
            </a:r>
            <a:endParaRPr sz="3033">
              <a:latin typeface="SimSun"/>
              <a:cs typeface="SimSun"/>
            </a:endParaRPr>
          </a:p>
          <a:p>
            <a:pPr marL="13758" marR="5503" indent="990564">
              <a:spcBef>
                <a:spcPts val="677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应用程序较少。虽然有能在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下运行的游戏，但 实在太少，原生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的大型游戏几乎没见到</a:t>
            </a:r>
            <a:r>
              <a:rPr sz="3033" spc="-5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下的 显卡驱动败给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Windows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环境是原因之一。</a:t>
            </a:r>
            <a:endParaRPr sz="3033">
              <a:latin typeface="SimSun"/>
              <a:cs typeface="SimSun"/>
            </a:endParaRPr>
          </a:p>
          <a:p>
            <a:pPr marL="13758" marR="5503" indent="990564">
              <a:lnSpc>
                <a:spcPts val="3586"/>
              </a:lnSpc>
              <a:spcBef>
                <a:spcPts val="948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设备驱动程序不足，更新不够快，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正期待更多 硬件厂商的支持。</a:t>
            </a:r>
            <a:endParaRPr sz="3033">
              <a:latin typeface="SimSun"/>
              <a:cs typeface="SimSu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464015" y="6691445"/>
            <a:ext cx="456089" cy="466408"/>
            <a:chOff x="8736012" y="6440488"/>
            <a:chExt cx="421005" cy="430530"/>
          </a:xfrm>
        </p:grpSpPr>
        <p:sp>
          <p:nvSpPr>
            <p:cNvPr id="5" name="object 5"/>
            <p:cNvSpPr/>
            <p:nvPr/>
          </p:nvSpPr>
          <p:spPr>
            <a:xfrm>
              <a:off x="8748712" y="6453188"/>
              <a:ext cx="395605" cy="405130"/>
            </a:xfrm>
            <a:custGeom>
              <a:avLst/>
              <a:gdLst/>
              <a:ahLst/>
              <a:cxnLst/>
              <a:rect l="l" t="t" r="r" b="b"/>
              <a:pathLst>
                <a:path w="395604" h="405129">
                  <a:moveTo>
                    <a:pt x="197643" y="0"/>
                  </a:moveTo>
                  <a:lnTo>
                    <a:pt x="152325" y="5345"/>
                  </a:lnTo>
                  <a:lnTo>
                    <a:pt x="110725" y="20572"/>
                  </a:lnTo>
                  <a:lnTo>
                    <a:pt x="74027" y="44466"/>
                  </a:lnTo>
                  <a:lnTo>
                    <a:pt x="43420" y="75811"/>
                  </a:lnTo>
                  <a:lnTo>
                    <a:pt x="20088" y="113392"/>
                  </a:lnTo>
                  <a:lnTo>
                    <a:pt x="5219" y="155996"/>
                  </a:lnTo>
                  <a:lnTo>
                    <a:pt x="0" y="202405"/>
                  </a:lnTo>
                  <a:lnTo>
                    <a:pt x="5219" y="248815"/>
                  </a:lnTo>
                  <a:lnTo>
                    <a:pt x="20088" y="291418"/>
                  </a:lnTo>
                  <a:lnTo>
                    <a:pt x="43420" y="329000"/>
                  </a:lnTo>
                  <a:lnTo>
                    <a:pt x="74027" y="360345"/>
                  </a:lnTo>
                  <a:lnTo>
                    <a:pt x="110725" y="384239"/>
                  </a:lnTo>
                  <a:lnTo>
                    <a:pt x="152325" y="399466"/>
                  </a:lnTo>
                  <a:lnTo>
                    <a:pt x="197643" y="404811"/>
                  </a:lnTo>
                  <a:lnTo>
                    <a:pt x="242961" y="399466"/>
                  </a:lnTo>
                  <a:lnTo>
                    <a:pt x="284562" y="384239"/>
                  </a:lnTo>
                  <a:lnTo>
                    <a:pt x="321259" y="360345"/>
                  </a:lnTo>
                  <a:lnTo>
                    <a:pt x="351867" y="329000"/>
                  </a:lnTo>
                  <a:lnTo>
                    <a:pt x="375198" y="291418"/>
                  </a:lnTo>
                  <a:lnTo>
                    <a:pt x="390067" y="248815"/>
                  </a:lnTo>
                  <a:lnTo>
                    <a:pt x="395287" y="202405"/>
                  </a:lnTo>
                  <a:lnTo>
                    <a:pt x="390067" y="155996"/>
                  </a:lnTo>
                  <a:lnTo>
                    <a:pt x="375198" y="113392"/>
                  </a:lnTo>
                  <a:lnTo>
                    <a:pt x="351867" y="75811"/>
                  </a:lnTo>
                  <a:lnTo>
                    <a:pt x="321259" y="44466"/>
                  </a:lnTo>
                  <a:lnTo>
                    <a:pt x="284562" y="20572"/>
                  </a:lnTo>
                  <a:lnTo>
                    <a:pt x="242961" y="5345"/>
                  </a:lnTo>
                  <a:lnTo>
                    <a:pt x="197643" y="0"/>
                  </a:lnTo>
                  <a:close/>
                </a:path>
              </a:pathLst>
            </a:custGeom>
            <a:solidFill>
              <a:srgbClr val="F79646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6" name="object 6"/>
            <p:cNvSpPr/>
            <p:nvPr/>
          </p:nvSpPr>
          <p:spPr>
            <a:xfrm>
              <a:off x="8748712" y="6453188"/>
              <a:ext cx="395605" cy="405130"/>
            </a:xfrm>
            <a:custGeom>
              <a:avLst/>
              <a:gdLst/>
              <a:ahLst/>
              <a:cxnLst/>
              <a:rect l="l" t="t" r="r" b="b"/>
              <a:pathLst>
                <a:path w="395604" h="405129">
                  <a:moveTo>
                    <a:pt x="0" y="202406"/>
                  </a:moveTo>
                  <a:lnTo>
                    <a:pt x="5219" y="155996"/>
                  </a:lnTo>
                  <a:lnTo>
                    <a:pt x="20088" y="113392"/>
                  </a:lnTo>
                  <a:lnTo>
                    <a:pt x="43420" y="75811"/>
                  </a:lnTo>
                  <a:lnTo>
                    <a:pt x="74027" y="44466"/>
                  </a:lnTo>
                  <a:lnTo>
                    <a:pt x="110724" y="20572"/>
                  </a:lnTo>
                  <a:lnTo>
                    <a:pt x="152325" y="5345"/>
                  </a:lnTo>
                  <a:lnTo>
                    <a:pt x="197643" y="0"/>
                  </a:lnTo>
                  <a:lnTo>
                    <a:pt x="242961" y="5345"/>
                  </a:lnTo>
                  <a:lnTo>
                    <a:pt x="284562" y="20572"/>
                  </a:lnTo>
                  <a:lnTo>
                    <a:pt x="321259" y="44466"/>
                  </a:lnTo>
                  <a:lnTo>
                    <a:pt x="351866" y="75811"/>
                  </a:lnTo>
                  <a:lnTo>
                    <a:pt x="375198" y="113392"/>
                  </a:lnTo>
                  <a:lnTo>
                    <a:pt x="390067" y="155996"/>
                  </a:lnTo>
                  <a:lnTo>
                    <a:pt x="395287" y="202406"/>
                  </a:lnTo>
                  <a:lnTo>
                    <a:pt x="390067" y="248815"/>
                  </a:lnTo>
                  <a:lnTo>
                    <a:pt x="375198" y="291419"/>
                  </a:lnTo>
                  <a:lnTo>
                    <a:pt x="351866" y="329000"/>
                  </a:lnTo>
                  <a:lnTo>
                    <a:pt x="321259" y="360345"/>
                  </a:lnTo>
                  <a:lnTo>
                    <a:pt x="284562" y="384239"/>
                  </a:lnTo>
                  <a:lnTo>
                    <a:pt x="242961" y="399466"/>
                  </a:lnTo>
                  <a:lnTo>
                    <a:pt x="197643" y="404812"/>
                  </a:lnTo>
                  <a:lnTo>
                    <a:pt x="152325" y="399466"/>
                  </a:lnTo>
                  <a:lnTo>
                    <a:pt x="110724" y="384239"/>
                  </a:lnTo>
                  <a:lnTo>
                    <a:pt x="74027" y="360345"/>
                  </a:lnTo>
                  <a:lnTo>
                    <a:pt x="43420" y="329000"/>
                  </a:lnTo>
                  <a:lnTo>
                    <a:pt x="20088" y="291419"/>
                  </a:lnTo>
                  <a:lnTo>
                    <a:pt x="5219" y="248815"/>
                  </a:lnTo>
                  <a:lnTo>
                    <a:pt x="0" y="202406"/>
                  </a:lnTo>
                  <a:close/>
                </a:path>
              </a:pathLst>
            </a:custGeom>
            <a:ln w="25400">
              <a:solidFill>
                <a:srgbClr val="B66D31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317966"/>
            <a:ext cx="5785379" cy="1026990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753241" lvl="1" indent="-740171">
              <a:lnSpc>
                <a:spcPts val="4463"/>
              </a:lnSpc>
              <a:spcBef>
                <a:spcPts val="108"/>
              </a:spcBef>
              <a:buAutoNum type="arabicPeriod" startAt="4"/>
              <a:tabLst>
                <a:tab pos="753929" algn="l"/>
              </a:tabLst>
            </a:pP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Li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nu</a:t>
            </a: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软件包的安装方法</a:t>
            </a:r>
            <a:endParaRPr sz="3900">
              <a:latin typeface="SimSun"/>
              <a:cs typeface="SimSun"/>
            </a:endParaRPr>
          </a:p>
          <a:p>
            <a:pPr marL="910080" lvl="2" indent="-873622">
              <a:lnSpc>
                <a:spcPts val="3423"/>
              </a:lnSpc>
              <a:buAutoNum type="arabicPeriod"/>
              <a:tabLst>
                <a:tab pos="910768" algn="l"/>
              </a:tabLst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通用解压软件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ar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和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p2</a:t>
            </a:r>
            <a:endParaRPr sz="303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137" y="1192996"/>
            <a:ext cx="9833081" cy="92305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 marR="5503">
              <a:lnSpc>
                <a:spcPct val="118300"/>
              </a:lnSpc>
              <a:spcBef>
                <a:spcPts val="108"/>
              </a:spcBef>
              <a:tabLst>
                <a:tab pos="1904771" algn="l"/>
              </a:tabLst>
            </a:pPr>
            <a:r>
              <a:rPr sz="2600" b="1" spc="-5" dirty="0">
                <a:latin typeface="Calibri"/>
                <a:cs typeface="Calibri"/>
              </a:rPr>
              <a:t>2</a:t>
            </a:r>
            <a:r>
              <a:rPr sz="3819" spc="96" baseline="1182" dirty="0">
                <a:latin typeface="SimSun"/>
                <a:cs typeface="SimSun"/>
              </a:rPr>
              <a:t>．</a:t>
            </a:r>
            <a:r>
              <a:rPr sz="2600" b="1" spc="-32" dirty="0">
                <a:latin typeface="Calibri"/>
                <a:cs typeface="Calibri"/>
              </a:rPr>
              <a:t>b</a:t>
            </a:r>
            <a:r>
              <a:rPr sz="2600" b="1" spc="-5" dirty="0">
                <a:latin typeface="Calibri"/>
                <a:cs typeface="Calibri"/>
              </a:rPr>
              <a:t>zip</a:t>
            </a:r>
            <a:r>
              <a:rPr sz="2600" b="1" dirty="0">
                <a:latin typeface="Calibri"/>
                <a:cs typeface="Calibri"/>
              </a:rPr>
              <a:t>2	</a:t>
            </a:r>
            <a:r>
              <a:rPr sz="2600" b="1" spc="-38" dirty="0">
                <a:latin typeface="Calibri"/>
                <a:cs typeface="Calibri"/>
              </a:rPr>
              <a:t>b</a:t>
            </a:r>
            <a:r>
              <a:rPr sz="2600" b="1" spc="-5" dirty="0">
                <a:latin typeface="Calibri"/>
                <a:cs typeface="Calibri"/>
              </a:rPr>
              <a:t>zip</a:t>
            </a:r>
            <a:r>
              <a:rPr sz="2600" b="1" spc="5" dirty="0">
                <a:latin typeface="Calibri"/>
                <a:cs typeface="Calibri"/>
              </a:rPr>
              <a:t>2</a:t>
            </a:r>
            <a:r>
              <a:rPr sz="3819" spc="96" baseline="1182" dirty="0">
                <a:latin typeface="SimSun"/>
                <a:cs typeface="SimSun"/>
              </a:rPr>
              <a:t>是一个新型压缩工具，比</a:t>
            </a:r>
            <a:r>
              <a:rPr sz="2600" b="1" spc="-5" dirty="0">
                <a:latin typeface="Calibri"/>
                <a:cs typeface="Calibri"/>
              </a:rPr>
              <a:t>gzip</a:t>
            </a:r>
            <a:r>
              <a:rPr sz="3819" spc="89" baseline="1182" dirty="0">
                <a:latin typeface="SimSun"/>
                <a:cs typeface="SimSun"/>
              </a:rPr>
              <a:t>等有更高的压缩率。  </a:t>
            </a:r>
            <a:r>
              <a:rPr sz="2600" b="1" spc="27" dirty="0">
                <a:latin typeface="Calibri"/>
                <a:cs typeface="Calibri"/>
              </a:rPr>
              <a:t>1</a:t>
            </a:r>
            <a:r>
              <a:rPr sz="3819" spc="40" baseline="1182" dirty="0">
                <a:latin typeface="SimSun"/>
                <a:cs typeface="SimSun"/>
              </a:rPr>
              <a:t>）</a:t>
            </a:r>
            <a:r>
              <a:rPr sz="3819" spc="96" baseline="1182" dirty="0">
                <a:latin typeface="SimSun"/>
                <a:cs typeface="SimSun"/>
              </a:rPr>
              <a:t>功能</a:t>
            </a:r>
            <a:endParaRPr sz="3819" baseline="1182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136" y="2129642"/>
            <a:ext cx="5581756" cy="1450077"/>
          </a:xfrm>
          <a:prstGeom prst="rect">
            <a:avLst/>
          </a:prstGeom>
        </p:spPr>
        <p:txBody>
          <a:bodyPr vert="horz" wrap="square" lIns="0" tIns="103188" rIns="0" bIns="0" rtlCol="0">
            <a:spAutoFit/>
          </a:bodyPr>
          <a:lstStyle/>
          <a:p>
            <a:pPr marL="13758">
              <a:spcBef>
                <a:spcPts val="812"/>
              </a:spcBef>
            </a:pPr>
            <a:r>
              <a:rPr sz="2546" spc="65" dirty="0">
                <a:latin typeface="SimSun"/>
                <a:cs typeface="SimSun"/>
              </a:rPr>
              <a:t>压缩、解压缩文件。</a:t>
            </a:r>
            <a:endParaRPr sz="2546">
              <a:latin typeface="SimSun"/>
              <a:cs typeface="SimSun"/>
            </a:endParaRPr>
          </a:p>
          <a:p>
            <a:pPr marL="13758">
              <a:spcBef>
                <a:spcPts val="720"/>
              </a:spcBef>
            </a:pPr>
            <a:r>
              <a:rPr sz="2600" b="1" spc="27" dirty="0">
                <a:latin typeface="Calibri"/>
                <a:cs typeface="Calibri"/>
              </a:rPr>
              <a:t>2</a:t>
            </a:r>
            <a:r>
              <a:rPr sz="3819" spc="40" baseline="1182" dirty="0">
                <a:latin typeface="SimSun"/>
                <a:cs typeface="SimSun"/>
              </a:rPr>
              <a:t>）</a:t>
            </a:r>
            <a:r>
              <a:rPr sz="3819" spc="96" baseline="1182" dirty="0">
                <a:latin typeface="SimSun"/>
                <a:cs typeface="SimSun"/>
              </a:rPr>
              <a:t>用法</a:t>
            </a:r>
            <a:endParaRPr sz="3819" baseline="1182">
              <a:latin typeface="SimSun"/>
              <a:cs typeface="SimSun"/>
            </a:endParaRPr>
          </a:p>
          <a:p>
            <a:pPr marL="13758">
              <a:spcBef>
                <a:spcPts val="547"/>
              </a:spcBef>
            </a:pPr>
            <a:r>
              <a:rPr sz="2600" b="1" spc="-11" dirty="0">
                <a:latin typeface="Calibri"/>
                <a:cs typeface="Calibri"/>
              </a:rPr>
              <a:t>bzip2</a:t>
            </a:r>
            <a:r>
              <a:rPr sz="2600" b="1" spc="-27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[</a:t>
            </a:r>
            <a:r>
              <a:rPr sz="2600" b="1" spc="-27" dirty="0">
                <a:latin typeface="Calibri"/>
                <a:cs typeface="Calibri"/>
              </a:rPr>
              <a:t> </a:t>
            </a:r>
            <a:r>
              <a:rPr sz="2600" b="1" spc="-11" dirty="0">
                <a:latin typeface="Calibri"/>
                <a:cs typeface="Calibri"/>
              </a:rPr>
              <a:t>-cdfkqstvzVL123456789</a:t>
            </a:r>
            <a:r>
              <a:rPr sz="2600" b="1" spc="-27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]</a:t>
            </a:r>
            <a:r>
              <a:rPr sz="2600" b="1" spc="-27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[</a:t>
            </a:r>
            <a:r>
              <a:rPr sz="2600" b="1" spc="-27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file</a:t>
            </a:r>
            <a:r>
              <a:rPr sz="2600" b="1" spc="-11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…</a:t>
            </a:r>
            <a:r>
              <a:rPr sz="2600" b="1" spc="-22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]</a:t>
            </a:r>
            <a:endParaRPr sz="26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060310" y="3712765"/>
          <a:ext cx="6162353" cy="3677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4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4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6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6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7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7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60401">
                <a:tc>
                  <a:txBody>
                    <a:bodyPr/>
                    <a:lstStyle/>
                    <a:p>
                      <a:pPr marL="243840" marR="236220">
                        <a:lnSpc>
                          <a:spcPts val="2280"/>
                        </a:lnSpc>
                        <a:spcBef>
                          <a:spcPts val="140"/>
                        </a:spcBef>
                      </a:pPr>
                      <a:r>
                        <a:rPr sz="2200" dirty="0">
                          <a:latin typeface="SimSun"/>
                          <a:cs typeface="SimSun"/>
                        </a:rPr>
                        <a:t>参 数</a:t>
                      </a:r>
                      <a:endParaRPr sz="2200">
                        <a:latin typeface="SimSun"/>
                        <a:cs typeface="SimSun"/>
                      </a:endParaRPr>
                    </a:p>
                  </a:txBody>
                  <a:tcPr marL="0" marR="0" marT="19262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0209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2200" dirty="0">
                          <a:latin typeface="SimSun"/>
                          <a:cs typeface="SimSun"/>
                        </a:rPr>
                        <a:t>功</a:t>
                      </a:r>
                      <a:endParaRPr sz="2200">
                        <a:latin typeface="SimSun"/>
                        <a:cs typeface="SimSun"/>
                      </a:endParaRPr>
                    </a:p>
                  </a:txBody>
                  <a:tcPr marL="0" marR="0" marT="163724" marB="0">
                    <a:lnL w="19050">
                      <a:solidFill>
                        <a:srgbClr val="080000"/>
                      </a:solidFill>
                      <a:prstDash val="solid"/>
                    </a:lnL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3365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2200" dirty="0">
                          <a:latin typeface="SimSun"/>
                          <a:cs typeface="SimSun"/>
                        </a:rPr>
                        <a:t>能</a:t>
                      </a:r>
                      <a:endParaRPr sz="2200">
                        <a:latin typeface="SimSun"/>
                        <a:cs typeface="SimSun"/>
                      </a:endParaRPr>
                    </a:p>
                  </a:txBody>
                  <a:tcPr marL="0" marR="0" marT="163724" marB="0"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2200" dirty="0">
                          <a:latin typeface="SimSun"/>
                          <a:cs typeface="SimSun"/>
                        </a:rPr>
                        <a:t>参</a:t>
                      </a:r>
                      <a:endParaRPr sz="2200">
                        <a:latin typeface="SimSun"/>
                        <a:cs typeface="SimSun"/>
                      </a:endParaRPr>
                    </a:p>
                  </a:txBody>
                  <a:tcPr marL="0" marR="0" marT="163724" marB="0">
                    <a:lnL w="19050">
                      <a:solidFill>
                        <a:srgbClr val="080000"/>
                      </a:solidFill>
                      <a:prstDash val="solid"/>
                    </a:lnL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3365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2200" dirty="0">
                          <a:latin typeface="SimSun"/>
                          <a:cs typeface="SimSun"/>
                        </a:rPr>
                        <a:t>数</a:t>
                      </a:r>
                      <a:endParaRPr sz="2200">
                        <a:latin typeface="SimSun"/>
                        <a:cs typeface="SimSun"/>
                      </a:endParaRPr>
                    </a:p>
                  </a:txBody>
                  <a:tcPr marL="0" marR="0" marT="163724" marB="0"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9405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2200" dirty="0">
                          <a:latin typeface="SimSun"/>
                          <a:cs typeface="SimSun"/>
                        </a:rPr>
                        <a:t>功</a:t>
                      </a:r>
                      <a:endParaRPr sz="2200">
                        <a:latin typeface="SimSun"/>
                        <a:cs typeface="SimSun"/>
                      </a:endParaRPr>
                    </a:p>
                  </a:txBody>
                  <a:tcPr marL="0" marR="0" marT="163724" marB="0">
                    <a:lnL w="9525">
                      <a:solidFill>
                        <a:srgbClr val="080000"/>
                      </a:solidFill>
                      <a:prstDash val="solid"/>
                    </a:lnL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3365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2200" dirty="0">
                          <a:latin typeface="SimSun"/>
                          <a:cs typeface="SimSun"/>
                        </a:rPr>
                        <a:t>能</a:t>
                      </a:r>
                      <a:endParaRPr sz="2200">
                        <a:latin typeface="SimSun"/>
                        <a:cs typeface="SimSun"/>
                      </a:endParaRPr>
                    </a:p>
                  </a:txBody>
                  <a:tcPr marL="0" marR="0" marT="163724" marB="0"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1">
                <a:tc>
                  <a:txBody>
                    <a:bodyPr/>
                    <a:lstStyle/>
                    <a:p>
                      <a:pPr algn="ctr">
                        <a:lnSpc>
                          <a:spcPts val="2295"/>
                        </a:lnSpc>
                      </a:pPr>
                      <a:r>
                        <a:rPr sz="2200" spc="-5" dirty="0">
                          <a:latin typeface="Times New Roman"/>
                          <a:cs typeface="Times New Roman"/>
                        </a:rPr>
                        <a:t>-c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ts val="2300"/>
                        </a:lnSpc>
                      </a:pPr>
                      <a:r>
                        <a:rPr sz="2200" dirty="0">
                          <a:latin typeface="SimSun"/>
                          <a:cs typeface="SimSun"/>
                        </a:rPr>
                        <a:t>输出到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dout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295"/>
                        </a:lnSpc>
                      </a:pPr>
                      <a:r>
                        <a:rPr sz="2200" spc="-5" dirty="0">
                          <a:latin typeface="Times New Roman"/>
                          <a:cs typeface="Times New Roman"/>
                        </a:rPr>
                        <a:t>-k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92405">
                        <a:lnSpc>
                          <a:spcPts val="2300"/>
                        </a:lnSpc>
                      </a:pPr>
                      <a:r>
                        <a:rPr sz="2200" dirty="0">
                          <a:latin typeface="SimSun"/>
                          <a:cs typeface="SimSun"/>
                        </a:rPr>
                        <a:t>保留原文件</a:t>
                      </a:r>
                      <a:endParaRPr sz="22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5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2200" spc="-5" dirty="0">
                          <a:latin typeface="Times New Roman"/>
                          <a:cs typeface="Times New Roman"/>
                        </a:rPr>
                        <a:t>-d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50654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3721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2200" dirty="0">
                          <a:latin typeface="SimSun"/>
                          <a:cs typeface="SimSun"/>
                        </a:rPr>
                        <a:t>解压缩</a:t>
                      </a:r>
                      <a:endParaRPr sz="2200">
                        <a:latin typeface="SimSun"/>
                        <a:cs typeface="SimSun"/>
                      </a:endParaRPr>
                    </a:p>
                  </a:txBody>
                  <a:tcPr marL="0" marR="0" marT="163724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2200" spc="-5" dirty="0">
                          <a:latin typeface="Times New Roman"/>
                          <a:cs typeface="Times New Roman"/>
                        </a:rPr>
                        <a:t>-t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50654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19405" marR="57785" indent="-254000">
                        <a:lnSpc>
                          <a:spcPts val="2280"/>
                        </a:lnSpc>
                        <a:spcBef>
                          <a:spcPts val="140"/>
                        </a:spcBef>
                      </a:pPr>
                      <a:r>
                        <a:rPr sz="2200" dirty="0">
                          <a:latin typeface="SimSun"/>
                          <a:cs typeface="SimSun"/>
                        </a:rPr>
                        <a:t>检查压缩文件 的完整性</a:t>
                      </a:r>
                      <a:endParaRPr sz="2200">
                        <a:latin typeface="SimSun"/>
                        <a:cs typeface="SimSun"/>
                      </a:endParaRPr>
                    </a:p>
                  </a:txBody>
                  <a:tcPr marL="0" marR="0" marT="19262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55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2200" spc="-5" dirty="0">
                          <a:latin typeface="Times New Roman"/>
                          <a:cs typeface="Times New Roman"/>
                        </a:rPr>
                        <a:t>-f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50654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83210" marR="21590" indent="-254000">
                        <a:lnSpc>
                          <a:spcPts val="2280"/>
                        </a:lnSpc>
                        <a:spcBef>
                          <a:spcPts val="140"/>
                        </a:spcBef>
                      </a:pPr>
                      <a:r>
                        <a:rPr sz="2200" dirty="0">
                          <a:latin typeface="SimSun"/>
                          <a:cs typeface="SimSun"/>
                        </a:rPr>
                        <a:t>强行解压缩，覆 盖已有文件</a:t>
                      </a:r>
                      <a:endParaRPr sz="2200">
                        <a:latin typeface="SimSun"/>
                        <a:cs typeface="SimSun"/>
                      </a:endParaRPr>
                    </a:p>
                  </a:txBody>
                  <a:tcPr marL="0" marR="0" marT="19262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345"/>
                        </a:lnSpc>
                      </a:pPr>
                      <a:r>
                        <a:rPr sz="2200" spc="-5" dirty="0">
                          <a:latin typeface="Times New Roman"/>
                          <a:cs typeface="Times New Roman"/>
                        </a:rPr>
                        <a:t>-#</a:t>
                      </a:r>
                      <a:r>
                        <a:rPr sz="2200" spc="-5" dirty="0">
                          <a:latin typeface="SimSun"/>
                          <a:cs typeface="SimSun"/>
                        </a:rPr>
                        <a:t>，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--fast</a:t>
                      </a:r>
                      <a:r>
                        <a:rPr sz="2200" spc="-5" dirty="0">
                          <a:latin typeface="SimSun"/>
                          <a:cs typeface="SimSun"/>
                        </a:rPr>
                        <a:t>，</a:t>
                      </a:r>
                      <a:endParaRPr sz="2200">
                        <a:latin typeface="SimSun"/>
                        <a:cs typeface="SimSun"/>
                      </a:endParaRPr>
                    </a:p>
                    <a:p>
                      <a:pPr marL="635" algn="ctr">
                        <a:lnSpc>
                          <a:spcPts val="2350"/>
                        </a:lnSpc>
                      </a:pPr>
                      <a:r>
                        <a:rPr sz="2200" spc="-5" dirty="0">
                          <a:latin typeface="Times New Roman"/>
                          <a:cs typeface="Times New Roman"/>
                        </a:rPr>
                        <a:t>--best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46405" marR="57785" indent="-381000">
                        <a:lnSpc>
                          <a:spcPts val="2280"/>
                        </a:lnSpc>
                        <a:spcBef>
                          <a:spcPts val="140"/>
                        </a:spcBef>
                      </a:pPr>
                      <a:r>
                        <a:rPr sz="2200" dirty="0">
                          <a:latin typeface="SimSun"/>
                          <a:cs typeface="SimSun"/>
                        </a:rPr>
                        <a:t>调整压缩速度 和质量</a:t>
                      </a:r>
                      <a:endParaRPr sz="2200">
                        <a:latin typeface="SimSun"/>
                        <a:cs typeface="SimSun"/>
                      </a:endParaRPr>
                    </a:p>
                  </a:txBody>
                  <a:tcPr marL="0" marR="0" marT="19262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55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2200" spc="-5" dirty="0">
                          <a:latin typeface="Times New Roman"/>
                          <a:cs typeface="Times New Roman"/>
                        </a:rPr>
                        <a:t>-q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50654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83210" marR="21590" indent="-254000">
                        <a:lnSpc>
                          <a:spcPts val="2280"/>
                        </a:lnSpc>
                        <a:spcBef>
                          <a:spcPts val="140"/>
                        </a:spcBef>
                      </a:pPr>
                      <a:r>
                        <a:rPr sz="2200" dirty="0">
                          <a:latin typeface="SimSun"/>
                          <a:cs typeface="SimSun"/>
                        </a:rPr>
                        <a:t>默默工作，屏蔽 不必要输出</a:t>
                      </a:r>
                      <a:endParaRPr sz="2200">
                        <a:latin typeface="SimSun"/>
                        <a:cs typeface="SimSun"/>
                      </a:endParaRPr>
                    </a:p>
                  </a:txBody>
                  <a:tcPr marL="0" marR="0" marT="19262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317967"/>
            <a:ext cx="9720950" cy="416374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753241" lvl="1" indent="-740171">
              <a:lnSpc>
                <a:spcPts val="4463"/>
              </a:lnSpc>
              <a:spcBef>
                <a:spcPts val="108"/>
              </a:spcBef>
              <a:buAutoNum type="arabicPeriod" startAt="4"/>
              <a:tabLst>
                <a:tab pos="753929" algn="l"/>
              </a:tabLst>
            </a:pP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Li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nu</a:t>
            </a: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软件包的安装方法</a:t>
            </a:r>
            <a:endParaRPr sz="3900">
              <a:latin typeface="SimSun"/>
              <a:cs typeface="SimSun"/>
            </a:endParaRPr>
          </a:p>
          <a:p>
            <a:pPr marL="910080" lvl="2" indent="-873622">
              <a:lnSpc>
                <a:spcPts val="3212"/>
              </a:lnSpc>
              <a:buAutoNum type="arabicPeriod"/>
              <a:tabLst>
                <a:tab pos="910768" algn="l"/>
              </a:tabLst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通用解压软件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ar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和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p2</a:t>
            </a:r>
            <a:endParaRPr sz="3033">
              <a:latin typeface="Calibri"/>
              <a:cs typeface="Calibri"/>
            </a:endParaRPr>
          </a:p>
          <a:p>
            <a:pPr marL="50903">
              <a:lnSpc>
                <a:spcPts val="2909"/>
              </a:lnSpc>
              <a:tabLst>
                <a:tab pos="3335586" algn="l"/>
              </a:tabLst>
            </a:pPr>
            <a:r>
              <a:rPr sz="2600" b="1" dirty="0">
                <a:latin typeface="Calibri"/>
                <a:cs typeface="Calibri"/>
              </a:rPr>
              <a:t>3</a:t>
            </a:r>
            <a:r>
              <a:rPr sz="3819" baseline="1182" dirty="0">
                <a:latin typeface="SimSun"/>
                <a:cs typeface="SimSun"/>
              </a:rPr>
              <a:t>．</a:t>
            </a:r>
            <a:r>
              <a:rPr sz="2600" b="1" dirty="0">
                <a:latin typeface="Calibri"/>
                <a:cs typeface="Calibri"/>
              </a:rPr>
              <a:t>bunzip2</a:t>
            </a:r>
            <a:r>
              <a:rPr sz="3819" spc="96" baseline="1182" dirty="0">
                <a:latin typeface="SimSun"/>
                <a:cs typeface="SimSun"/>
              </a:rPr>
              <a:t>或</a:t>
            </a:r>
            <a:r>
              <a:rPr sz="2600" b="1" spc="-11" dirty="0">
                <a:latin typeface="Calibri"/>
                <a:cs typeface="Calibri"/>
              </a:rPr>
              <a:t>bzip2 </a:t>
            </a:r>
            <a:r>
              <a:rPr sz="2600" b="1" dirty="0">
                <a:latin typeface="Calibri"/>
                <a:cs typeface="Calibri"/>
              </a:rPr>
              <a:t>–d	</a:t>
            </a:r>
            <a:r>
              <a:rPr sz="3819" spc="96" baseline="1182" dirty="0">
                <a:latin typeface="SimSun"/>
                <a:cs typeface="SimSun"/>
              </a:rPr>
              <a:t>用于解压由</a:t>
            </a:r>
            <a:r>
              <a:rPr sz="2600" b="1" spc="-16" dirty="0">
                <a:latin typeface="Calibri"/>
                <a:cs typeface="Calibri"/>
              </a:rPr>
              <a:t>bzip2</a:t>
            </a:r>
            <a:r>
              <a:rPr sz="3819" spc="96" baseline="1182" dirty="0">
                <a:latin typeface="SimSun"/>
                <a:cs typeface="SimSun"/>
              </a:rPr>
              <a:t>压缩的文件，在解压过程中</a:t>
            </a:r>
            <a:endParaRPr sz="3819" baseline="1182">
              <a:latin typeface="SimSun"/>
              <a:cs typeface="SimSun"/>
            </a:endParaRPr>
          </a:p>
          <a:p>
            <a:pPr marL="50903">
              <a:spcBef>
                <a:spcPts val="49"/>
              </a:spcBef>
            </a:pPr>
            <a:r>
              <a:rPr sz="2546" spc="65" dirty="0">
                <a:latin typeface="SimSun"/>
                <a:cs typeface="SimSun"/>
              </a:rPr>
              <a:t>解压程序将判断文件的扩展名，并将它转换为相应的类型。</a:t>
            </a:r>
            <a:endParaRPr sz="2546">
              <a:latin typeface="SimSun"/>
              <a:cs typeface="SimSun"/>
            </a:endParaRPr>
          </a:p>
          <a:p>
            <a:pPr marL="550313" indent="-499408">
              <a:spcBef>
                <a:spcPts val="612"/>
              </a:spcBef>
              <a:buSzPct val="97872"/>
              <a:buFont typeface="Calibri"/>
              <a:buAutoNum type="arabicPlain"/>
              <a:tabLst>
                <a:tab pos="550313" algn="l"/>
              </a:tabLst>
            </a:pPr>
            <a:r>
              <a:rPr sz="3819" spc="96" baseline="1182" dirty="0">
                <a:latin typeface="SimSun"/>
                <a:cs typeface="SimSun"/>
              </a:rPr>
              <a:t>功能</a:t>
            </a:r>
            <a:endParaRPr sz="3819" baseline="1182">
              <a:latin typeface="SimSun"/>
              <a:cs typeface="SimSun"/>
            </a:endParaRPr>
          </a:p>
          <a:p>
            <a:pPr marL="50903">
              <a:spcBef>
                <a:spcPts val="699"/>
              </a:spcBef>
            </a:pPr>
            <a:r>
              <a:rPr sz="2546" spc="65" dirty="0">
                <a:latin typeface="SimSun"/>
                <a:cs typeface="SimSun"/>
              </a:rPr>
              <a:t>解压缩文件。</a:t>
            </a:r>
            <a:endParaRPr sz="2546">
              <a:latin typeface="SimSun"/>
              <a:cs typeface="SimSun"/>
            </a:endParaRPr>
          </a:p>
          <a:p>
            <a:pPr marL="550313" indent="-499408">
              <a:spcBef>
                <a:spcPts val="590"/>
              </a:spcBef>
              <a:buSzPct val="97872"/>
              <a:buFont typeface="Calibri"/>
              <a:buAutoNum type="arabicPlain" startAt="2"/>
              <a:tabLst>
                <a:tab pos="550313" algn="l"/>
              </a:tabLst>
            </a:pPr>
            <a:r>
              <a:rPr sz="3819" spc="96" baseline="1182" dirty="0">
                <a:latin typeface="SimSun"/>
                <a:cs typeface="SimSun"/>
              </a:rPr>
              <a:t>用法</a:t>
            </a:r>
            <a:endParaRPr sz="3819" baseline="1182">
              <a:latin typeface="SimSun"/>
              <a:cs typeface="SimSun"/>
            </a:endParaRPr>
          </a:p>
          <a:p>
            <a:pPr marL="50903">
              <a:spcBef>
                <a:spcPts val="672"/>
              </a:spcBef>
            </a:pPr>
            <a:r>
              <a:rPr sz="2600" b="1" spc="-5" dirty="0">
                <a:latin typeface="Calibri"/>
                <a:cs typeface="Calibri"/>
              </a:rPr>
              <a:t>bunzip2</a:t>
            </a:r>
            <a:r>
              <a:rPr sz="2600" b="1" spc="-22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[</a:t>
            </a:r>
            <a:r>
              <a:rPr sz="2600" b="1" spc="-22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fkvsVL</a:t>
            </a:r>
            <a:r>
              <a:rPr sz="2600" b="1" spc="-22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]</a:t>
            </a:r>
            <a:r>
              <a:rPr sz="2600" b="1" spc="-22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[</a:t>
            </a:r>
            <a:r>
              <a:rPr sz="2600" b="1" spc="-27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file</a:t>
            </a:r>
            <a:r>
              <a:rPr sz="2600" b="1" spc="-11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…</a:t>
            </a:r>
            <a:r>
              <a:rPr sz="2600" b="1" spc="-11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]</a:t>
            </a:r>
            <a:endParaRPr sz="2600">
              <a:latin typeface="Calibri"/>
              <a:cs typeface="Calibri"/>
            </a:endParaRPr>
          </a:p>
          <a:p>
            <a:pPr marL="50903">
              <a:spcBef>
                <a:spcPts val="677"/>
              </a:spcBef>
            </a:pPr>
            <a:r>
              <a:rPr sz="2600" dirty="0">
                <a:latin typeface="SimSun"/>
                <a:cs typeface="SimSun"/>
              </a:rPr>
              <a:t>类型（见表）</a:t>
            </a:r>
            <a:r>
              <a:rPr sz="2600" dirty="0">
                <a:latin typeface="Calibri"/>
                <a:cs typeface="Calibri"/>
              </a:rPr>
              <a:t>:</a:t>
            </a:r>
            <a:endParaRPr sz="26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77852" y="4656931"/>
          <a:ext cx="9050231" cy="18248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58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15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42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2200" dirty="0">
                          <a:latin typeface="SimSun"/>
                          <a:cs typeface="SimSun"/>
                        </a:rPr>
                        <a:t>输入文件类型</a:t>
                      </a:r>
                      <a:endParaRPr sz="2200">
                        <a:latin typeface="SimSun"/>
                        <a:cs typeface="SimSun"/>
                      </a:endParaRPr>
                    </a:p>
                  </a:txBody>
                  <a:tcPr marL="0" marR="0" marT="163724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2200" dirty="0">
                          <a:latin typeface="SimSun"/>
                          <a:cs typeface="SimSun"/>
                        </a:rPr>
                        <a:t>输出文件类型</a:t>
                      </a:r>
                      <a:endParaRPr sz="2200">
                        <a:latin typeface="SimSun"/>
                        <a:cs typeface="SimSun"/>
                      </a:endParaRPr>
                    </a:p>
                  </a:txBody>
                  <a:tcPr marL="0" marR="0" marT="163724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2200" dirty="0">
                          <a:latin typeface="SimSun"/>
                          <a:cs typeface="SimSun"/>
                        </a:rPr>
                        <a:t>输入文件类型</a:t>
                      </a:r>
                      <a:endParaRPr sz="2200">
                        <a:latin typeface="SimSun"/>
                        <a:cs typeface="SimSun"/>
                      </a:endParaRPr>
                    </a:p>
                  </a:txBody>
                  <a:tcPr marL="0" marR="0" marT="163724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2200" dirty="0">
                          <a:latin typeface="SimSun"/>
                          <a:cs typeface="SimSun"/>
                        </a:rPr>
                        <a:t>输出文件类型</a:t>
                      </a:r>
                      <a:endParaRPr sz="2200">
                        <a:latin typeface="SimSun"/>
                        <a:cs typeface="SimSun"/>
                      </a:endParaRPr>
                    </a:p>
                  </a:txBody>
                  <a:tcPr marL="0" marR="0" marT="163724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1">
                <a:tc>
                  <a:txBody>
                    <a:bodyPr/>
                    <a:lstStyle/>
                    <a:p>
                      <a:pPr algn="ctr">
                        <a:lnSpc>
                          <a:spcPts val="2295"/>
                        </a:lnSpc>
                      </a:pPr>
                      <a:r>
                        <a:rPr sz="2200" spc="-5" dirty="0">
                          <a:latin typeface="Times New Roman"/>
                          <a:cs typeface="Times New Roman"/>
                        </a:rPr>
                        <a:t>filename.bz2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5"/>
                        </a:lnSpc>
                      </a:pP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filename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5"/>
                        </a:lnSpc>
                      </a:pPr>
                      <a:r>
                        <a:rPr sz="2200" spc="-5" dirty="0">
                          <a:latin typeface="Times New Roman"/>
                          <a:cs typeface="Times New Roman"/>
                        </a:rPr>
                        <a:t>filename.tbz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5"/>
                        </a:lnSpc>
                      </a:pP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filename.tar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201">
                <a:tc>
                  <a:txBody>
                    <a:bodyPr/>
                    <a:lstStyle/>
                    <a:p>
                      <a:pPr algn="ctr">
                        <a:lnSpc>
                          <a:spcPts val="2295"/>
                        </a:lnSpc>
                      </a:pPr>
                      <a:r>
                        <a:rPr sz="2200" spc="-5" dirty="0">
                          <a:latin typeface="Times New Roman"/>
                          <a:cs typeface="Times New Roman"/>
                        </a:rPr>
                        <a:t>filename.bz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5"/>
                        </a:lnSpc>
                      </a:pP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filename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5"/>
                        </a:lnSpc>
                      </a:pP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filename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295"/>
                        </a:lnSpc>
                      </a:pPr>
                      <a:r>
                        <a:rPr sz="2200" spc="-5" dirty="0">
                          <a:latin typeface="Times New Roman"/>
                          <a:cs typeface="Times New Roman"/>
                        </a:rPr>
                        <a:t>filename.out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201">
                <a:tc>
                  <a:txBody>
                    <a:bodyPr/>
                    <a:lstStyle/>
                    <a:p>
                      <a:pPr algn="ctr">
                        <a:lnSpc>
                          <a:spcPts val="2295"/>
                        </a:lnSpc>
                      </a:pPr>
                      <a:r>
                        <a:rPr sz="2200" spc="-5" dirty="0">
                          <a:latin typeface="Times New Roman"/>
                          <a:cs typeface="Times New Roman"/>
                        </a:rPr>
                        <a:t>filename.tbz2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5"/>
                        </a:lnSpc>
                      </a:pP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filename.tar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02" y="-222460"/>
            <a:ext cx="9649407" cy="7195496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85219" indent="-371461">
              <a:spcBef>
                <a:spcPts val="780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11" dirty="0">
                <a:latin typeface="Calibri"/>
                <a:cs typeface="Calibri"/>
              </a:rPr>
              <a:t>4</a:t>
            </a:r>
            <a:r>
              <a:rPr sz="3033" spc="-11" dirty="0">
                <a:latin typeface="SimSun"/>
                <a:cs typeface="SimSun"/>
              </a:rPr>
              <a:t>）</a:t>
            </a:r>
            <a:r>
              <a:rPr sz="3033" spc="-11" dirty="0">
                <a:latin typeface="Calibri"/>
                <a:cs typeface="Calibri"/>
              </a:rPr>
              <a:t>bzip2</a:t>
            </a:r>
            <a:r>
              <a:rPr sz="3033" dirty="0">
                <a:latin typeface="SimSun"/>
                <a:cs typeface="SimSun"/>
              </a:rPr>
              <a:t>的应用举例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67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（</a:t>
            </a:r>
            <a:r>
              <a:rPr sz="3033" dirty="0">
                <a:latin typeface="Calibri"/>
                <a:cs typeface="Calibri"/>
              </a:rPr>
              <a:t>1</a:t>
            </a:r>
            <a:r>
              <a:rPr sz="3033" dirty="0">
                <a:latin typeface="SimSun"/>
                <a:cs typeface="SimSun"/>
              </a:rPr>
              <a:t>）文件压缩与解压缩。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704"/>
              </a:spcBef>
              <a:buFont typeface="Arial MT"/>
              <a:buChar char="•"/>
              <a:tabLst>
                <a:tab pos="384531" algn="l"/>
                <a:tab pos="385219" algn="l"/>
                <a:tab pos="1588342" algn="l"/>
              </a:tabLst>
            </a:pPr>
            <a:r>
              <a:rPr sz="3033" spc="-11" dirty="0">
                <a:latin typeface="Calibri"/>
                <a:cs typeface="Calibri"/>
              </a:rPr>
              <a:t>#bzip2	</a:t>
            </a:r>
            <a:r>
              <a:rPr sz="3033" spc="-16" dirty="0">
                <a:latin typeface="Calibri"/>
                <a:cs typeface="Calibri"/>
              </a:rPr>
              <a:t>myfile</a:t>
            </a:r>
            <a:endParaRPr sz="3033">
              <a:latin typeface="Calibri"/>
              <a:cs typeface="Calibri"/>
            </a:endParaRPr>
          </a:p>
          <a:p>
            <a:pPr marL="1679831">
              <a:spcBef>
                <a:spcPts val="807"/>
              </a:spcBef>
            </a:pP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使用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bzip2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压缩文件</a:t>
            </a:r>
            <a:r>
              <a:rPr sz="3033" spc="-16" dirty="0">
                <a:solidFill>
                  <a:srgbClr val="00B050"/>
                </a:solidFill>
                <a:latin typeface="Calibri"/>
                <a:cs typeface="Calibri"/>
              </a:rPr>
              <a:t>myfile</a:t>
            </a:r>
            <a:r>
              <a:rPr sz="3033" spc="-16" dirty="0">
                <a:solidFill>
                  <a:srgbClr val="00B050"/>
                </a:solidFill>
                <a:latin typeface="SimSun"/>
                <a:cs typeface="SimSun"/>
              </a:rPr>
              <a:t>，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设</a:t>
            </a:r>
            <a:r>
              <a:rPr sz="3033" spc="-16" dirty="0">
                <a:solidFill>
                  <a:srgbClr val="00B050"/>
                </a:solidFill>
                <a:latin typeface="Calibri"/>
                <a:cs typeface="Calibri"/>
              </a:rPr>
              <a:t>myfile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是文本文件</a:t>
            </a:r>
            <a:endParaRPr sz="3033">
              <a:latin typeface="SimSun"/>
              <a:cs typeface="SimSun"/>
            </a:endParaRPr>
          </a:p>
          <a:p>
            <a:pPr>
              <a:spcBef>
                <a:spcPts val="16"/>
              </a:spcBef>
            </a:pPr>
            <a:endParaRPr sz="3900">
              <a:latin typeface="SimSun"/>
              <a:cs typeface="SimSun"/>
            </a:endParaRPr>
          </a:p>
          <a:p>
            <a:pPr marL="385219" indent="-371461">
              <a:spcBef>
                <a:spcPts val="5"/>
              </a:spcBef>
              <a:buFont typeface="Arial MT"/>
              <a:buChar char="•"/>
              <a:tabLst>
                <a:tab pos="384531" algn="l"/>
                <a:tab pos="385219" algn="l"/>
                <a:tab pos="2000388" algn="l"/>
              </a:tabLst>
            </a:pPr>
            <a:r>
              <a:rPr sz="3033" dirty="0">
                <a:latin typeface="Calibri"/>
                <a:cs typeface="Calibri"/>
              </a:rPr>
              <a:t>#bunzip2	</a:t>
            </a:r>
            <a:r>
              <a:rPr sz="3033" spc="-16" dirty="0">
                <a:latin typeface="Calibri"/>
                <a:cs typeface="Calibri"/>
              </a:rPr>
              <a:t>myfile.bz2</a:t>
            </a:r>
            <a:endParaRPr sz="3033">
              <a:latin typeface="Calibri"/>
              <a:cs typeface="Calibri"/>
            </a:endParaRPr>
          </a:p>
          <a:p>
            <a:pPr marL="1679831">
              <a:spcBef>
                <a:spcPts val="802"/>
              </a:spcBef>
            </a:pP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解压</a:t>
            </a:r>
            <a:r>
              <a:rPr sz="3033" spc="-16" dirty="0">
                <a:solidFill>
                  <a:srgbClr val="00B050"/>
                </a:solidFill>
                <a:latin typeface="Calibri"/>
                <a:cs typeface="Calibri"/>
              </a:rPr>
              <a:t>myfile.bz2</a:t>
            </a:r>
            <a:endParaRPr sz="3033">
              <a:latin typeface="Calibri"/>
              <a:cs typeface="Calibri"/>
            </a:endParaRPr>
          </a:p>
          <a:p>
            <a:pPr>
              <a:spcBef>
                <a:spcPts val="60"/>
              </a:spcBef>
            </a:pPr>
            <a:endParaRPr sz="4062">
              <a:latin typeface="Calibri"/>
              <a:cs typeface="Calibri"/>
            </a:endParaRPr>
          </a:p>
          <a:p>
            <a:pPr marL="385219" indent="-371461">
              <a:buFont typeface="Arial MT"/>
              <a:buChar char="•"/>
              <a:tabLst>
                <a:tab pos="384531" algn="l"/>
                <a:tab pos="385219" algn="l"/>
                <a:tab pos="1588342" algn="l"/>
                <a:tab pos="2085687" algn="l"/>
              </a:tabLst>
            </a:pPr>
            <a:r>
              <a:rPr sz="3033" spc="-11" dirty="0">
                <a:latin typeface="Calibri"/>
                <a:cs typeface="Calibri"/>
              </a:rPr>
              <a:t>#bzip2	</a:t>
            </a:r>
            <a:r>
              <a:rPr sz="3033" dirty="0">
                <a:latin typeface="Calibri"/>
                <a:cs typeface="Calibri"/>
              </a:rPr>
              <a:t>-d	</a:t>
            </a:r>
            <a:r>
              <a:rPr sz="3033" spc="-16" dirty="0">
                <a:latin typeface="Calibri"/>
                <a:cs typeface="Calibri"/>
              </a:rPr>
              <a:t>myfile.bz2</a:t>
            </a:r>
            <a:endParaRPr sz="3033">
              <a:latin typeface="Calibri"/>
              <a:cs typeface="Calibri"/>
            </a:endParaRPr>
          </a:p>
          <a:p>
            <a:pPr marL="1767881">
              <a:spcBef>
                <a:spcPts val="807"/>
              </a:spcBef>
            </a:pP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同上</a:t>
            </a:r>
            <a:endParaRPr sz="3033">
              <a:latin typeface="SimSun"/>
              <a:cs typeface="SimSun"/>
            </a:endParaRPr>
          </a:p>
          <a:p>
            <a:pPr>
              <a:spcBef>
                <a:spcPts val="22"/>
              </a:spcBef>
            </a:pPr>
            <a:endParaRPr sz="3900">
              <a:latin typeface="SimSun"/>
              <a:cs typeface="SimSun"/>
            </a:endParaRPr>
          </a:p>
          <a:p>
            <a:pPr marL="385219" indent="-371461">
              <a:buFont typeface="Arial MT"/>
              <a:buChar char="•"/>
              <a:tabLst>
                <a:tab pos="384531" algn="l"/>
                <a:tab pos="385219" algn="l"/>
                <a:tab pos="1563577" algn="l"/>
              </a:tabLst>
            </a:pPr>
            <a:r>
              <a:rPr sz="3033" spc="-32" dirty="0">
                <a:latin typeface="Calibri"/>
                <a:cs typeface="Calibri"/>
              </a:rPr>
              <a:t>#bzcat	</a:t>
            </a:r>
            <a:r>
              <a:rPr sz="3033" spc="-16" dirty="0">
                <a:latin typeface="Calibri"/>
                <a:cs typeface="Calibri"/>
              </a:rPr>
              <a:t>myfile.bz2</a:t>
            </a:r>
            <a:endParaRPr sz="3033">
              <a:latin typeface="Calibri"/>
              <a:cs typeface="Calibri"/>
            </a:endParaRPr>
          </a:p>
          <a:p>
            <a:pPr marL="1767881">
              <a:spcBef>
                <a:spcPts val="807"/>
              </a:spcBef>
            </a:pP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显示或阅读压缩文件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00" y="-222461"/>
            <a:ext cx="9619827" cy="3182538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85219" indent="-371461">
              <a:spcBef>
                <a:spcPts val="780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11" dirty="0">
                <a:latin typeface="Calibri"/>
                <a:cs typeface="Calibri"/>
              </a:rPr>
              <a:t>4</a:t>
            </a:r>
            <a:r>
              <a:rPr sz="3033" spc="-11" dirty="0">
                <a:latin typeface="SimSun"/>
                <a:cs typeface="SimSun"/>
              </a:rPr>
              <a:t>）</a:t>
            </a:r>
            <a:r>
              <a:rPr sz="3033" spc="-11" dirty="0">
                <a:latin typeface="Calibri"/>
                <a:cs typeface="Calibri"/>
              </a:rPr>
              <a:t>bzip2</a:t>
            </a:r>
            <a:r>
              <a:rPr sz="3033" dirty="0">
                <a:latin typeface="SimSun"/>
                <a:cs typeface="SimSun"/>
              </a:rPr>
              <a:t>的应用举例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67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（</a:t>
            </a:r>
            <a:r>
              <a:rPr sz="3033" dirty="0">
                <a:latin typeface="Calibri"/>
                <a:cs typeface="Calibri"/>
              </a:rPr>
              <a:t>2</a:t>
            </a:r>
            <a:r>
              <a:rPr sz="3033" dirty="0">
                <a:latin typeface="SimSun"/>
                <a:cs typeface="SimSun"/>
              </a:rPr>
              <a:t>）文件的打包与压缩。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70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11" dirty="0">
                <a:latin typeface="Calibri"/>
                <a:cs typeface="Calibri"/>
              </a:rPr>
              <a:t>bzip2</a:t>
            </a:r>
            <a:r>
              <a:rPr sz="3033" dirty="0">
                <a:latin typeface="SimSun"/>
                <a:cs typeface="SimSun"/>
              </a:rPr>
              <a:t>不能像</a:t>
            </a:r>
            <a:r>
              <a:rPr sz="3033" spc="-11" dirty="0">
                <a:latin typeface="Calibri"/>
                <a:cs typeface="Calibri"/>
              </a:rPr>
              <a:t>gzip</a:t>
            </a:r>
            <a:r>
              <a:rPr sz="3033" dirty="0">
                <a:latin typeface="SimSun"/>
                <a:cs typeface="SimSun"/>
              </a:rPr>
              <a:t>那样可以对文件打包压缩，但可以与</a:t>
            </a:r>
            <a:r>
              <a:rPr sz="3033" spc="-16" dirty="0">
                <a:latin typeface="Calibri"/>
                <a:cs typeface="Calibri"/>
              </a:rPr>
              <a:t>tar</a:t>
            </a:r>
            <a:endParaRPr sz="3033">
              <a:latin typeface="Calibri"/>
              <a:cs typeface="Calibri"/>
            </a:endParaRPr>
          </a:p>
          <a:p>
            <a:pPr marL="385219">
              <a:spcBef>
                <a:spcPts val="49"/>
              </a:spcBef>
            </a:pPr>
            <a:r>
              <a:rPr sz="3033" dirty="0">
                <a:latin typeface="SimSun"/>
                <a:cs typeface="SimSun"/>
              </a:rPr>
              <a:t>配合使用实现打包压缩。</a:t>
            </a:r>
            <a:endParaRPr sz="3033">
              <a:latin typeface="SimSun"/>
              <a:cs typeface="SimSun"/>
            </a:endParaRPr>
          </a:p>
          <a:p>
            <a:pPr marL="370774" marR="158215" indent="-370774" algn="r">
              <a:spcBef>
                <a:spcPts val="677"/>
              </a:spcBef>
              <a:buFont typeface="Arial MT"/>
              <a:buChar char="•"/>
              <a:tabLst>
                <a:tab pos="370774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与</a:t>
            </a:r>
            <a:r>
              <a:rPr sz="3033" spc="-38" dirty="0">
                <a:latin typeface="Calibri"/>
                <a:cs typeface="Calibri"/>
              </a:rPr>
              <a:t>t</a:t>
            </a:r>
            <a:r>
              <a:rPr sz="3033" spc="-5" dirty="0">
                <a:latin typeface="Calibri"/>
                <a:cs typeface="Calibri"/>
              </a:rPr>
              <a:t>ar</a:t>
            </a:r>
            <a:r>
              <a:rPr sz="3033" dirty="0">
                <a:latin typeface="SimSun"/>
                <a:cs typeface="SimSun"/>
              </a:rPr>
              <a:t>配合实现打包压缩的方法有：在</a:t>
            </a:r>
            <a:r>
              <a:rPr sz="3033" spc="-38" dirty="0">
                <a:latin typeface="Calibri"/>
                <a:cs typeface="Calibri"/>
              </a:rPr>
              <a:t>t</a:t>
            </a:r>
            <a:r>
              <a:rPr sz="3033" spc="-5" dirty="0">
                <a:latin typeface="Calibri"/>
                <a:cs typeface="Calibri"/>
              </a:rPr>
              <a:t>ar</a:t>
            </a:r>
            <a:r>
              <a:rPr sz="3033" dirty="0">
                <a:latin typeface="SimSun"/>
                <a:cs typeface="SimSun"/>
              </a:rPr>
              <a:t>命令行中使用</a:t>
            </a:r>
            <a:r>
              <a:rPr sz="3033" dirty="0">
                <a:latin typeface="Calibri"/>
                <a:cs typeface="Calibri"/>
              </a:rPr>
              <a:t>j</a:t>
            </a:r>
            <a:endParaRPr sz="3033">
              <a:latin typeface="Calibri"/>
              <a:cs typeface="Calibri"/>
            </a:endParaRPr>
          </a:p>
          <a:p>
            <a:pPr marR="242825" algn="r">
              <a:spcBef>
                <a:spcPts val="54"/>
              </a:spcBef>
            </a:pPr>
            <a:r>
              <a:rPr sz="3033" dirty="0">
                <a:latin typeface="SimSun"/>
                <a:cs typeface="SimSun"/>
              </a:rPr>
              <a:t>参数；采用管道方式，先用</a:t>
            </a:r>
            <a:r>
              <a:rPr sz="3033" spc="-38" dirty="0">
                <a:latin typeface="Calibri"/>
                <a:cs typeface="Calibri"/>
              </a:rPr>
              <a:t>t</a:t>
            </a:r>
            <a:r>
              <a:rPr sz="3033" spc="-5" dirty="0">
                <a:latin typeface="Calibri"/>
                <a:cs typeface="Calibri"/>
              </a:rPr>
              <a:t>ar</a:t>
            </a:r>
            <a:r>
              <a:rPr sz="3033" dirty="0">
                <a:latin typeface="SimSun"/>
                <a:cs typeface="SimSun"/>
              </a:rPr>
              <a:t>打包，再由</a:t>
            </a:r>
            <a:r>
              <a:rPr sz="3033" spc="-38" dirty="0">
                <a:latin typeface="Calibri"/>
                <a:cs typeface="Calibri"/>
              </a:rPr>
              <a:t>b</a:t>
            </a:r>
            <a:r>
              <a:rPr sz="3033" spc="-11" dirty="0">
                <a:latin typeface="Calibri"/>
                <a:cs typeface="Calibri"/>
              </a:rPr>
              <a:t>z</a:t>
            </a:r>
            <a:r>
              <a:rPr sz="3033" spc="-5" dirty="0">
                <a:latin typeface="Calibri"/>
                <a:cs typeface="Calibri"/>
              </a:rPr>
              <a:t>i</a:t>
            </a:r>
            <a:r>
              <a:rPr sz="3033" dirty="0">
                <a:latin typeface="Calibri"/>
                <a:cs typeface="Calibri"/>
              </a:rPr>
              <a:t>p</a:t>
            </a:r>
            <a:r>
              <a:rPr sz="3033" spc="5" dirty="0">
                <a:latin typeface="Calibri"/>
                <a:cs typeface="Calibri"/>
              </a:rPr>
              <a:t>2</a:t>
            </a:r>
            <a:r>
              <a:rPr sz="3033" dirty="0">
                <a:latin typeface="SimSun"/>
                <a:cs typeface="SimSun"/>
              </a:rPr>
              <a:t>压缩。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02" y="487469"/>
            <a:ext cx="2798445" cy="48062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85219" indent="-371461">
              <a:spcBef>
                <a:spcPts val="108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①</a:t>
            </a:r>
            <a:r>
              <a:rPr sz="3033" spc="-829" dirty="0">
                <a:latin typeface="SimSun"/>
                <a:cs typeface="SimSun"/>
              </a:rPr>
              <a:t> </a:t>
            </a:r>
            <a:r>
              <a:rPr sz="3033" dirty="0">
                <a:latin typeface="SimSun"/>
                <a:cs typeface="SimSun"/>
              </a:rPr>
              <a:t>打包压缩。</a:t>
            </a:r>
            <a:endParaRPr sz="3033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02" y="946448"/>
            <a:ext cx="4583589" cy="1126730"/>
          </a:xfrm>
          <a:prstGeom prst="rect">
            <a:avLst/>
          </a:prstGeom>
        </p:spPr>
        <p:txBody>
          <a:bodyPr vert="horz" wrap="square" lIns="0" tIns="102500" rIns="0" bIns="0" rtlCol="0">
            <a:spAutoFit/>
          </a:bodyPr>
          <a:lstStyle/>
          <a:p>
            <a:pPr marL="385219" indent="-371461">
              <a:spcBef>
                <a:spcPts val="80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11" dirty="0">
                <a:latin typeface="Calibri"/>
                <a:cs typeface="Calibri"/>
              </a:rPr>
              <a:t>#tar</a:t>
            </a:r>
            <a:r>
              <a:rPr sz="3033" spc="-22" dirty="0">
                <a:latin typeface="Calibri"/>
                <a:cs typeface="Calibri"/>
              </a:rPr>
              <a:t> </a:t>
            </a:r>
            <a:r>
              <a:rPr sz="3033" dirty="0">
                <a:latin typeface="Calibri"/>
                <a:cs typeface="Calibri"/>
              </a:rPr>
              <a:t>cvf</a:t>
            </a:r>
            <a:r>
              <a:rPr sz="3033" spc="-16" dirty="0">
                <a:latin typeface="Calibri"/>
                <a:cs typeface="Calibri"/>
              </a:rPr>
              <a:t> tarball.tar </a:t>
            </a:r>
            <a:r>
              <a:rPr sz="3033" spc="-5" dirty="0">
                <a:latin typeface="Calibri"/>
                <a:cs typeface="Calibri"/>
              </a:rPr>
              <a:t>files</a:t>
            </a:r>
            <a:r>
              <a:rPr sz="3033" spc="-11" dirty="0">
                <a:latin typeface="Calibri"/>
                <a:cs typeface="Calibri"/>
              </a:rPr>
              <a:t> </a:t>
            </a:r>
            <a:r>
              <a:rPr sz="3033" spc="-16" dirty="0">
                <a:latin typeface="Calibri"/>
                <a:cs typeface="Calibri"/>
              </a:rPr>
              <a:t>dirs</a:t>
            </a:r>
            <a:endParaRPr sz="3033">
              <a:latin typeface="Calibri"/>
              <a:cs typeface="Calibri"/>
            </a:endParaRPr>
          </a:p>
          <a:p>
            <a:pPr marL="385219" indent="-371461">
              <a:spcBef>
                <a:spcPts val="70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11" dirty="0">
                <a:latin typeface="Calibri"/>
                <a:cs typeface="Calibri"/>
              </a:rPr>
              <a:t>#bzip2</a:t>
            </a:r>
            <a:r>
              <a:rPr sz="3033" spc="-32" dirty="0">
                <a:latin typeface="Calibri"/>
                <a:cs typeface="Calibri"/>
              </a:rPr>
              <a:t> </a:t>
            </a:r>
            <a:r>
              <a:rPr sz="3033" spc="-16" dirty="0">
                <a:latin typeface="Calibri"/>
                <a:cs typeface="Calibri"/>
              </a:rPr>
              <a:t>tarball.tar</a:t>
            </a:r>
            <a:endParaRPr sz="303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28902" y="946448"/>
            <a:ext cx="3302000" cy="1126730"/>
          </a:xfrm>
          <a:prstGeom prst="rect">
            <a:avLst/>
          </a:prstGeom>
        </p:spPr>
        <p:txBody>
          <a:bodyPr vert="horz" wrap="square" lIns="0" tIns="102500" rIns="0" bIns="0" rtlCol="0">
            <a:spAutoFit/>
          </a:bodyPr>
          <a:lstStyle/>
          <a:p>
            <a:pPr marL="13758">
              <a:spcBef>
                <a:spcPts val="807"/>
              </a:spcBef>
            </a:pP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打包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704"/>
              </a:spcBef>
            </a:pP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压缩。注意扩展名</a:t>
            </a:r>
            <a:endParaRPr sz="3033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302" y="2039410"/>
            <a:ext cx="9713383" cy="4501788"/>
          </a:xfrm>
          <a:prstGeom prst="rect">
            <a:avLst/>
          </a:prstGeom>
        </p:spPr>
        <p:txBody>
          <a:bodyPr vert="horz" wrap="square" lIns="0" tIns="112818" rIns="0" bIns="0" rtlCol="0">
            <a:spAutoFit/>
          </a:bodyPr>
          <a:lstStyle/>
          <a:p>
            <a:pPr marL="385219" indent="-371461">
              <a:spcBef>
                <a:spcPts val="888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11" dirty="0">
                <a:latin typeface="Calibri"/>
                <a:cs typeface="Calibri"/>
              </a:rPr>
              <a:t>#tar</a:t>
            </a:r>
            <a:r>
              <a:rPr sz="3033" spc="-5" dirty="0">
                <a:latin typeface="Calibri"/>
                <a:cs typeface="Calibri"/>
              </a:rPr>
              <a:t> </a:t>
            </a:r>
            <a:r>
              <a:rPr sz="3033" dirty="0">
                <a:latin typeface="Calibri"/>
                <a:cs typeface="Calibri"/>
              </a:rPr>
              <a:t>cvf</a:t>
            </a:r>
            <a:r>
              <a:rPr sz="3033" spc="-11" dirty="0">
                <a:latin typeface="Calibri"/>
                <a:cs typeface="Calibri"/>
              </a:rPr>
              <a:t> </a:t>
            </a:r>
            <a:r>
              <a:rPr sz="3033" dirty="0">
                <a:latin typeface="Calibri"/>
                <a:cs typeface="Calibri"/>
              </a:rPr>
              <a:t>- </a:t>
            </a:r>
            <a:r>
              <a:rPr sz="3033" spc="-5" dirty="0">
                <a:latin typeface="Calibri"/>
                <a:cs typeface="Calibri"/>
              </a:rPr>
              <a:t>files</a:t>
            </a:r>
            <a:r>
              <a:rPr sz="3033" dirty="0">
                <a:latin typeface="Calibri"/>
                <a:cs typeface="Calibri"/>
              </a:rPr>
              <a:t> </a:t>
            </a:r>
            <a:r>
              <a:rPr sz="3033" spc="-22" dirty="0">
                <a:latin typeface="Calibri"/>
                <a:cs typeface="Calibri"/>
              </a:rPr>
              <a:t>dirs</a:t>
            </a:r>
            <a:r>
              <a:rPr sz="3033" dirty="0">
                <a:latin typeface="Calibri"/>
                <a:cs typeface="Calibri"/>
              </a:rPr>
              <a:t> |</a:t>
            </a:r>
            <a:r>
              <a:rPr sz="3033" spc="-5" dirty="0">
                <a:latin typeface="Calibri"/>
                <a:cs typeface="Calibri"/>
              </a:rPr>
              <a:t> </a:t>
            </a:r>
            <a:r>
              <a:rPr sz="3033" spc="-16" dirty="0">
                <a:latin typeface="Calibri"/>
                <a:cs typeface="Calibri"/>
              </a:rPr>
              <a:t>bzip2</a:t>
            </a:r>
            <a:r>
              <a:rPr sz="3033" dirty="0">
                <a:latin typeface="Calibri"/>
                <a:cs typeface="Calibri"/>
              </a:rPr>
              <a:t> &gt; </a:t>
            </a:r>
            <a:r>
              <a:rPr sz="3033" spc="-16" dirty="0">
                <a:latin typeface="Calibri"/>
                <a:cs typeface="Calibri"/>
              </a:rPr>
              <a:t>tarball.tbz2</a:t>
            </a:r>
            <a:endParaRPr sz="3033">
              <a:latin typeface="Calibri"/>
              <a:cs typeface="Calibri"/>
            </a:endParaRPr>
          </a:p>
          <a:p>
            <a:pPr marR="105247" algn="r">
              <a:spcBef>
                <a:spcPts val="780"/>
              </a:spcBef>
            </a:pP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打包和压缩过程可统一为此或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699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11" dirty="0">
                <a:latin typeface="Calibri"/>
                <a:cs typeface="Calibri"/>
              </a:rPr>
              <a:t>#tar</a:t>
            </a:r>
            <a:r>
              <a:rPr sz="3033" spc="-16" dirty="0">
                <a:latin typeface="Calibri"/>
                <a:cs typeface="Calibri"/>
              </a:rPr>
              <a:t> </a:t>
            </a:r>
            <a:r>
              <a:rPr sz="3033" dirty="0">
                <a:latin typeface="Calibri"/>
                <a:cs typeface="Calibri"/>
              </a:rPr>
              <a:t>cvfj</a:t>
            </a:r>
            <a:r>
              <a:rPr sz="3033" spc="-5" dirty="0">
                <a:latin typeface="Calibri"/>
                <a:cs typeface="Calibri"/>
              </a:rPr>
              <a:t> </a:t>
            </a:r>
            <a:r>
              <a:rPr sz="3033" spc="-16" dirty="0">
                <a:latin typeface="Calibri"/>
                <a:cs typeface="Calibri"/>
              </a:rPr>
              <a:t>tarball.tbz2</a:t>
            </a:r>
            <a:r>
              <a:rPr sz="3033" spc="-5" dirty="0">
                <a:latin typeface="Calibri"/>
                <a:cs typeface="Calibri"/>
              </a:rPr>
              <a:t> files</a:t>
            </a:r>
            <a:r>
              <a:rPr sz="3033" dirty="0">
                <a:latin typeface="Calibri"/>
                <a:cs typeface="Calibri"/>
              </a:rPr>
              <a:t> </a:t>
            </a:r>
            <a:r>
              <a:rPr sz="3033" spc="-16" dirty="0">
                <a:latin typeface="Calibri"/>
                <a:cs typeface="Calibri"/>
              </a:rPr>
              <a:t>dirs</a:t>
            </a:r>
            <a:endParaRPr sz="3033">
              <a:latin typeface="Calibri"/>
              <a:cs typeface="Calibri"/>
            </a:endParaRPr>
          </a:p>
          <a:p>
            <a:pPr marL="385219" indent="-371461">
              <a:spcBef>
                <a:spcPts val="80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②</a:t>
            </a:r>
            <a:r>
              <a:rPr sz="3033" spc="-829" dirty="0">
                <a:latin typeface="SimSun"/>
                <a:cs typeface="SimSun"/>
              </a:rPr>
              <a:t> </a:t>
            </a:r>
            <a:r>
              <a:rPr sz="3033" dirty="0">
                <a:latin typeface="SimSun"/>
                <a:cs typeface="SimSun"/>
              </a:rPr>
              <a:t>解压与提取</a:t>
            </a:r>
            <a:r>
              <a:rPr sz="3033" spc="-38" dirty="0">
                <a:latin typeface="Calibri"/>
                <a:cs typeface="Calibri"/>
              </a:rPr>
              <a:t>t</a:t>
            </a:r>
            <a:r>
              <a:rPr sz="3033" spc="-5" dirty="0">
                <a:latin typeface="Calibri"/>
                <a:cs typeface="Calibri"/>
              </a:rPr>
              <a:t>a</a:t>
            </a:r>
            <a:r>
              <a:rPr sz="3033" dirty="0">
                <a:latin typeface="Calibri"/>
                <a:cs typeface="Calibri"/>
              </a:rPr>
              <a:t>rb</a:t>
            </a:r>
            <a:r>
              <a:rPr sz="3033" spc="-5" dirty="0">
                <a:latin typeface="Calibri"/>
                <a:cs typeface="Calibri"/>
              </a:rPr>
              <a:t>al</a:t>
            </a:r>
            <a:r>
              <a:rPr sz="3033" spc="-11" dirty="0">
                <a:latin typeface="Calibri"/>
                <a:cs typeface="Calibri"/>
              </a:rPr>
              <a:t>l</a:t>
            </a:r>
            <a:r>
              <a:rPr sz="3033" dirty="0">
                <a:latin typeface="SimSun"/>
                <a:cs typeface="SimSun"/>
              </a:rPr>
              <a:t>文件。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704"/>
              </a:spcBef>
              <a:buFont typeface="Arial MT"/>
              <a:buChar char="•"/>
              <a:tabLst>
                <a:tab pos="384531" algn="l"/>
                <a:tab pos="385219" algn="l"/>
                <a:tab pos="4965889" algn="l"/>
              </a:tabLst>
            </a:pPr>
            <a:r>
              <a:rPr sz="3033" dirty="0">
                <a:latin typeface="Calibri"/>
                <a:cs typeface="Calibri"/>
              </a:rPr>
              <a:t>#bunzip2</a:t>
            </a:r>
            <a:r>
              <a:rPr sz="3033" spc="5" dirty="0">
                <a:latin typeface="Calibri"/>
                <a:cs typeface="Calibri"/>
              </a:rPr>
              <a:t> </a:t>
            </a:r>
            <a:r>
              <a:rPr sz="3033" spc="-16" dirty="0">
                <a:latin typeface="Calibri"/>
                <a:cs typeface="Calibri"/>
              </a:rPr>
              <a:t>tarbll.tbz2	</a:t>
            </a: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先解压</a:t>
            </a:r>
            <a:r>
              <a:rPr sz="3033" spc="-16" dirty="0">
                <a:solidFill>
                  <a:srgbClr val="00B050"/>
                </a:solidFill>
                <a:latin typeface="Calibri"/>
                <a:cs typeface="Calibri"/>
              </a:rPr>
              <a:t>tarball.tbz2</a:t>
            </a:r>
            <a:endParaRPr sz="3033">
              <a:latin typeface="Calibri"/>
              <a:cs typeface="Calibri"/>
            </a:endParaRPr>
          </a:p>
          <a:p>
            <a:pPr marL="385219" indent="-371461">
              <a:spcBef>
                <a:spcPts val="672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11" dirty="0">
                <a:latin typeface="Calibri"/>
                <a:cs typeface="Calibri"/>
              </a:rPr>
              <a:t>#tar</a:t>
            </a:r>
            <a:r>
              <a:rPr sz="3033" spc="-27" dirty="0">
                <a:latin typeface="Calibri"/>
                <a:cs typeface="Calibri"/>
              </a:rPr>
              <a:t> </a:t>
            </a:r>
            <a:r>
              <a:rPr sz="3033" dirty="0">
                <a:latin typeface="Calibri"/>
                <a:cs typeface="Calibri"/>
              </a:rPr>
              <a:t>xvf</a:t>
            </a:r>
            <a:r>
              <a:rPr sz="3033" spc="-27" dirty="0">
                <a:latin typeface="Calibri"/>
                <a:cs typeface="Calibri"/>
              </a:rPr>
              <a:t> </a:t>
            </a:r>
            <a:r>
              <a:rPr sz="3033" spc="-16" dirty="0">
                <a:latin typeface="Calibri"/>
                <a:cs typeface="Calibri"/>
              </a:rPr>
              <a:t>tarball.tar</a:t>
            </a:r>
            <a:endParaRPr sz="3033">
              <a:latin typeface="Calibri"/>
              <a:cs typeface="Calibri"/>
            </a:endParaRPr>
          </a:p>
          <a:p>
            <a:pPr marR="5503" algn="r">
              <a:spcBef>
                <a:spcPts val="807"/>
              </a:spcBef>
            </a:pP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再提取包中所有文件或将解压和展开过程统一为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601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11" dirty="0">
                <a:latin typeface="Calibri"/>
                <a:cs typeface="Calibri"/>
              </a:rPr>
              <a:t>#tar</a:t>
            </a:r>
            <a:r>
              <a:rPr sz="3033" spc="-27" dirty="0">
                <a:latin typeface="Calibri"/>
                <a:cs typeface="Calibri"/>
              </a:rPr>
              <a:t> </a:t>
            </a:r>
            <a:r>
              <a:rPr sz="3033" dirty="0">
                <a:latin typeface="Calibri"/>
                <a:cs typeface="Calibri"/>
              </a:rPr>
              <a:t>xvfj</a:t>
            </a:r>
            <a:r>
              <a:rPr sz="3033" spc="-22" dirty="0">
                <a:latin typeface="Calibri"/>
                <a:cs typeface="Calibri"/>
              </a:rPr>
              <a:t> </a:t>
            </a:r>
            <a:r>
              <a:rPr sz="3033" spc="-16" dirty="0">
                <a:latin typeface="Calibri"/>
                <a:cs typeface="Calibri"/>
              </a:rPr>
              <a:t>tarball.tbz2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0429" y="193090"/>
            <a:ext cx="8634041" cy="6880067"/>
          </a:xfrm>
          <a:prstGeom prst="rect">
            <a:avLst/>
          </a:prstGeom>
        </p:spPr>
        <p:txBody>
          <a:bodyPr vert="horz" wrap="square" lIns="0" tIns="59161" rIns="0" bIns="0" rtlCol="0">
            <a:spAutoFit/>
          </a:bodyPr>
          <a:lstStyle/>
          <a:p>
            <a:pPr marL="385219" indent="-371461">
              <a:spcBef>
                <a:spcPts val="466"/>
              </a:spcBef>
              <a:buFont typeface="Arial MT"/>
              <a:buChar char="•"/>
              <a:tabLst>
                <a:tab pos="385219" algn="l"/>
              </a:tabLst>
            </a:pPr>
            <a:r>
              <a:rPr sz="5200" dirty="0">
                <a:solidFill>
                  <a:srgbClr val="FF0000"/>
                </a:solidFill>
                <a:latin typeface="Calibri"/>
                <a:cs typeface="Calibri"/>
              </a:rPr>
              <a:t>2.4</a:t>
            </a:r>
            <a:r>
              <a:rPr sz="5200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5200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5200" dirty="0">
                <a:solidFill>
                  <a:srgbClr val="FF0000"/>
                </a:solidFill>
                <a:latin typeface="SimSun"/>
                <a:cs typeface="SimSun"/>
              </a:rPr>
              <a:t>软件包的安装方法</a:t>
            </a:r>
            <a:endParaRPr sz="5200">
              <a:latin typeface="SimSun"/>
              <a:cs typeface="SimSun"/>
            </a:endParaRPr>
          </a:p>
          <a:p>
            <a:pPr marL="396226">
              <a:spcBef>
                <a:spcPts val="330"/>
              </a:spcBef>
            </a:pPr>
            <a:r>
              <a:rPr sz="4767" spc="-5" dirty="0">
                <a:latin typeface="Calibri"/>
                <a:cs typeface="Calibri"/>
              </a:rPr>
              <a:t>2.4.2</a:t>
            </a:r>
            <a:r>
              <a:rPr sz="4767" dirty="0">
                <a:latin typeface="SimSun"/>
                <a:cs typeface="SimSun"/>
              </a:rPr>
              <a:t>红帽系统的软件包管理</a:t>
            </a:r>
            <a:endParaRPr sz="4767">
              <a:latin typeface="SimSun"/>
              <a:cs typeface="SimSun"/>
            </a:endParaRPr>
          </a:p>
          <a:p>
            <a:pPr marL="396914" indent="-372149">
              <a:spcBef>
                <a:spcPts val="1950"/>
              </a:spcBef>
              <a:buFont typeface="Arial MT"/>
              <a:buChar char="•"/>
              <a:tabLst>
                <a:tab pos="396914" algn="l"/>
                <a:tab pos="397601" algn="l"/>
              </a:tabLst>
            </a:pPr>
            <a:r>
              <a:rPr sz="3467" dirty="0">
                <a:latin typeface="Calibri"/>
                <a:cs typeface="Calibri"/>
              </a:rPr>
              <a:t>1</a:t>
            </a:r>
            <a:r>
              <a:rPr sz="3467" dirty="0">
                <a:latin typeface="SimSun"/>
                <a:cs typeface="SimSun"/>
              </a:rPr>
              <a:t>．概述</a:t>
            </a:r>
            <a:endParaRPr sz="3467">
              <a:latin typeface="SimSun"/>
              <a:cs typeface="SimSun"/>
            </a:endParaRPr>
          </a:p>
          <a:p>
            <a:pPr marL="396914" marR="5503" indent="-371461">
              <a:spcBef>
                <a:spcPts val="829"/>
              </a:spcBef>
              <a:buFont typeface="Arial MT"/>
              <a:buChar char="•"/>
              <a:tabLst>
                <a:tab pos="396914" algn="l"/>
                <a:tab pos="397601" algn="l"/>
              </a:tabLst>
            </a:pPr>
            <a:r>
              <a:rPr sz="3467" spc="-11" dirty="0">
                <a:latin typeface="Calibri"/>
                <a:cs typeface="Calibri"/>
              </a:rPr>
              <a:t>rpm</a:t>
            </a:r>
            <a:r>
              <a:rPr sz="3467" spc="-11" dirty="0">
                <a:latin typeface="SimSun"/>
                <a:cs typeface="SimSun"/>
              </a:rPr>
              <a:t>（</a:t>
            </a:r>
            <a:r>
              <a:rPr sz="3467" spc="-11" dirty="0">
                <a:latin typeface="Calibri"/>
                <a:cs typeface="Calibri"/>
              </a:rPr>
              <a:t>Red Hat </a:t>
            </a:r>
            <a:r>
              <a:rPr sz="3467" spc="-27" dirty="0">
                <a:latin typeface="Calibri"/>
                <a:cs typeface="Calibri"/>
              </a:rPr>
              <a:t>Package</a:t>
            </a:r>
            <a:r>
              <a:rPr sz="3467" spc="-22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Manager</a:t>
            </a:r>
            <a:r>
              <a:rPr sz="3467" spc="-5" dirty="0">
                <a:latin typeface="SimSun"/>
                <a:cs typeface="SimSun"/>
              </a:rPr>
              <a:t>）</a:t>
            </a:r>
            <a:r>
              <a:rPr sz="3467" dirty="0">
                <a:latin typeface="SimSun"/>
                <a:cs typeface="SimSun"/>
              </a:rPr>
              <a:t>是一个开 放的字符界面软件包管理系统。</a:t>
            </a:r>
            <a:r>
              <a:rPr sz="3467" spc="-5" dirty="0">
                <a:latin typeface="Calibri"/>
                <a:cs typeface="Calibri"/>
              </a:rPr>
              <a:t>r</a:t>
            </a:r>
            <a:r>
              <a:rPr sz="3467" spc="5" dirty="0">
                <a:latin typeface="Calibri"/>
                <a:cs typeface="Calibri"/>
              </a:rPr>
              <a:t>p</a:t>
            </a:r>
            <a:r>
              <a:rPr sz="3467" dirty="0">
                <a:latin typeface="Calibri"/>
                <a:cs typeface="Calibri"/>
              </a:rPr>
              <a:t>m</a:t>
            </a:r>
            <a:r>
              <a:rPr sz="3467" dirty="0">
                <a:latin typeface="SimSun"/>
                <a:cs typeface="SimSun"/>
              </a:rPr>
              <a:t>的发布 是基于</a:t>
            </a:r>
            <a:r>
              <a:rPr sz="3467" dirty="0">
                <a:latin typeface="Calibri"/>
                <a:cs typeface="Calibri"/>
              </a:rPr>
              <a:t>GPL</a:t>
            </a:r>
            <a:r>
              <a:rPr sz="3467" dirty="0">
                <a:latin typeface="SimSun"/>
                <a:cs typeface="SimSun"/>
              </a:rPr>
              <a:t>的，它最初用于</a:t>
            </a:r>
            <a:r>
              <a:rPr sz="3467" spc="-27" dirty="0">
                <a:latin typeface="Calibri"/>
                <a:cs typeface="Calibri"/>
              </a:rPr>
              <a:t>Red</a:t>
            </a:r>
            <a:r>
              <a:rPr sz="3467" spc="-11" dirty="0">
                <a:latin typeface="Calibri"/>
                <a:cs typeface="Calibri"/>
              </a:rPr>
              <a:t> Hat </a:t>
            </a:r>
            <a:r>
              <a:rPr sz="3467" dirty="0">
                <a:latin typeface="Calibri"/>
                <a:cs typeface="Calibri"/>
              </a:rPr>
              <a:t>Linux</a:t>
            </a:r>
            <a:r>
              <a:rPr sz="3467" dirty="0">
                <a:latin typeface="SimSun"/>
                <a:cs typeface="SimSun"/>
              </a:rPr>
              <a:t>系 统的软件包管理。</a:t>
            </a:r>
            <a:r>
              <a:rPr sz="3467" spc="-27" dirty="0">
                <a:latin typeface="Calibri"/>
                <a:cs typeface="Calibri"/>
              </a:rPr>
              <a:t>Red </a:t>
            </a:r>
            <a:r>
              <a:rPr sz="3467" spc="-11" dirty="0">
                <a:latin typeface="Calibri"/>
                <a:cs typeface="Calibri"/>
              </a:rPr>
              <a:t>Hat</a:t>
            </a:r>
            <a:r>
              <a:rPr sz="3467" dirty="0">
                <a:latin typeface="SimSun"/>
                <a:cs typeface="SimSun"/>
              </a:rPr>
              <a:t>公司鼓励其他公 司了解和使用它，后来成了</a:t>
            </a:r>
            <a:r>
              <a:rPr sz="3467" dirty="0">
                <a:latin typeface="Calibri"/>
                <a:cs typeface="Calibri"/>
              </a:rPr>
              <a:t>Linux</a:t>
            </a:r>
            <a:r>
              <a:rPr sz="3467" dirty="0">
                <a:latin typeface="SimSun"/>
                <a:cs typeface="SimSun"/>
              </a:rPr>
              <a:t>系统通用 的软件包管理标准。</a:t>
            </a:r>
            <a:endParaRPr sz="3467">
              <a:latin typeface="SimSun"/>
              <a:cs typeface="SimSun"/>
            </a:endParaRPr>
          </a:p>
          <a:p>
            <a:pPr marL="396914" indent="-372149">
              <a:lnSpc>
                <a:spcPts val="4148"/>
              </a:lnSpc>
              <a:spcBef>
                <a:spcPts val="807"/>
              </a:spcBef>
              <a:buFont typeface="Arial MT"/>
              <a:buChar char="•"/>
              <a:tabLst>
                <a:tab pos="396914" algn="l"/>
                <a:tab pos="397601" algn="l"/>
              </a:tabLst>
            </a:pPr>
            <a:r>
              <a:rPr sz="3467" dirty="0">
                <a:latin typeface="Calibri"/>
                <a:cs typeface="Calibri"/>
              </a:rPr>
              <a:t>rpm</a:t>
            </a:r>
            <a:r>
              <a:rPr sz="3467" dirty="0">
                <a:latin typeface="SimSun"/>
                <a:cs typeface="SimSun"/>
              </a:rPr>
              <a:t>由</a:t>
            </a:r>
            <a:r>
              <a:rPr sz="3467" dirty="0">
                <a:latin typeface="Calibri"/>
                <a:cs typeface="Calibri"/>
              </a:rPr>
              <a:t>rpm</a:t>
            </a:r>
            <a:r>
              <a:rPr sz="3467" dirty="0">
                <a:latin typeface="SimSun"/>
                <a:cs typeface="SimSun"/>
              </a:rPr>
              <a:t>社区负责维护，用户可以从官方</a:t>
            </a:r>
            <a:endParaRPr sz="3467">
              <a:latin typeface="SimSun"/>
              <a:cs typeface="SimSun"/>
            </a:endParaRPr>
          </a:p>
          <a:p>
            <a:pPr marL="396914">
              <a:lnSpc>
                <a:spcPts val="4148"/>
              </a:lnSpc>
            </a:pPr>
            <a:r>
              <a:rPr sz="3467" dirty="0">
                <a:latin typeface="SimSun"/>
                <a:cs typeface="SimSun"/>
              </a:rPr>
              <a:t>网站</a:t>
            </a:r>
            <a:r>
              <a:rPr sz="3467" spc="-27" dirty="0">
                <a:latin typeface="Calibri"/>
                <a:cs typeface="Calibri"/>
              </a:rPr>
              <a:t>h</a:t>
            </a:r>
            <a:r>
              <a:rPr sz="3467" spc="-49" dirty="0">
                <a:latin typeface="Calibri"/>
                <a:cs typeface="Calibri"/>
              </a:rPr>
              <a:t>t</a:t>
            </a:r>
            <a:r>
              <a:rPr sz="3467" dirty="0">
                <a:latin typeface="Calibri"/>
                <a:cs typeface="Calibri"/>
              </a:rPr>
              <a:t>t</a:t>
            </a:r>
            <a:r>
              <a:rPr sz="3467" spc="5" dirty="0">
                <a:latin typeface="Calibri"/>
                <a:cs typeface="Calibri"/>
              </a:rPr>
              <a:t>p</a:t>
            </a:r>
            <a:r>
              <a:rPr sz="3467" dirty="0">
                <a:latin typeface="Calibri"/>
                <a:cs typeface="Calibri"/>
              </a:rPr>
              <a:t>://</a:t>
            </a:r>
            <a:r>
              <a:rPr sz="3467" spc="11" dirty="0">
                <a:latin typeface="Calibri"/>
                <a:cs typeface="Calibri"/>
              </a:rPr>
              <a:t>ww</a:t>
            </a:r>
            <a:r>
              <a:rPr sz="3467" spc="-221" dirty="0">
                <a:latin typeface="Calibri"/>
                <a:cs typeface="Calibri"/>
              </a:rPr>
              <a:t>w</a:t>
            </a:r>
            <a:r>
              <a:rPr sz="3467" spc="5" dirty="0">
                <a:latin typeface="Calibri"/>
                <a:cs typeface="Calibri"/>
              </a:rPr>
              <a:t>.</a:t>
            </a:r>
            <a:r>
              <a:rPr sz="3467" spc="-5" dirty="0">
                <a:latin typeface="Calibri"/>
                <a:cs typeface="Calibri"/>
              </a:rPr>
              <a:t>r</a:t>
            </a:r>
            <a:r>
              <a:rPr sz="3467" spc="5" dirty="0">
                <a:latin typeface="Calibri"/>
                <a:cs typeface="Calibri"/>
              </a:rPr>
              <a:t>pm.</a:t>
            </a:r>
            <a:r>
              <a:rPr sz="3467" spc="-5" dirty="0">
                <a:latin typeface="Calibri"/>
                <a:cs typeface="Calibri"/>
              </a:rPr>
              <a:t>o</a:t>
            </a:r>
            <a:r>
              <a:rPr sz="3467" spc="-54" dirty="0">
                <a:latin typeface="Calibri"/>
                <a:cs typeface="Calibri"/>
              </a:rPr>
              <a:t>r</a:t>
            </a:r>
            <a:r>
              <a:rPr sz="3467" dirty="0">
                <a:latin typeface="Calibri"/>
                <a:cs typeface="Calibri"/>
              </a:rPr>
              <a:t>g</a:t>
            </a:r>
            <a:r>
              <a:rPr sz="3467" dirty="0">
                <a:latin typeface="SimSun"/>
                <a:cs typeface="SimSun"/>
              </a:rPr>
              <a:t>上得到它。</a:t>
            </a:r>
            <a:endParaRPr sz="3467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8130" y="322666"/>
            <a:ext cx="214974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．概述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246" y="1379010"/>
            <a:ext cx="8874125" cy="5331599"/>
          </a:xfrm>
          <a:prstGeom prst="rect">
            <a:avLst/>
          </a:prstGeom>
        </p:spPr>
        <p:txBody>
          <a:bodyPr vert="horz" wrap="square" lIns="0" tIns="102500" rIns="0" bIns="0" rtlCol="0">
            <a:spAutoFit/>
          </a:bodyPr>
          <a:lstStyle/>
          <a:p>
            <a:pPr marL="385219" indent="-371461">
              <a:spcBef>
                <a:spcPts val="80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Calibri"/>
                <a:cs typeface="Calibri"/>
              </a:rPr>
              <a:t>1</a:t>
            </a:r>
            <a:r>
              <a:rPr sz="3033" dirty="0">
                <a:latin typeface="SimSun"/>
                <a:cs typeface="SimSun"/>
              </a:rPr>
              <a:t>）软件包管理系统</a:t>
            </a:r>
            <a:r>
              <a:rPr sz="3033" spc="-5" dirty="0">
                <a:latin typeface="Calibri"/>
                <a:cs typeface="Calibri"/>
              </a:rPr>
              <a:t>rpm</a:t>
            </a:r>
            <a:r>
              <a:rPr sz="3033" dirty="0">
                <a:latin typeface="SimSun"/>
                <a:cs typeface="SimSun"/>
              </a:rPr>
              <a:t>的功能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70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5" dirty="0">
                <a:latin typeface="Calibri"/>
                <a:cs typeface="Calibri"/>
              </a:rPr>
              <a:t>rpm</a:t>
            </a:r>
            <a:r>
              <a:rPr sz="3033" dirty="0">
                <a:latin typeface="SimSun"/>
                <a:cs typeface="SimSun"/>
              </a:rPr>
              <a:t>可以将软件连同源代码打成包供最终用户使用</a:t>
            </a:r>
            <a:endParaRPr sz="3033">
              <a:latin typeface="SimSun"/>
              <a:cs typeface="SimSun"/>
            </a:endParaRPr>
          </a:p>
          <a:p>
            <a:pPr marL="385219" marR="5503">
              <a:lnSpc>
                <a:spcPct val="96800"/>
              </a:lnSpc>
              <a:spcBef>
                <a:spcPts val="374"/>
              </a:spcBef>
            </a:pPr>
            <a:r>
              <a:rPr sz="3033" dirty="0">
                <a:latin typeface="SimSun"/>
                <a:cs typeface="SimSun"/>
              </a:rPr>
              <a:t>，它可以提供软件包的快速安装等管理，使用户减 少编译和安装过程的困扰。</a:t>
            </a:r>
            <a:r>
              <a:rPr sz="3033" spc="-5" dirty="0">
                <a:latin typeface="Calibri"/>
                <a:cs typeface="Calibri"/>
              </a:rPr>
              <a:t>rpm</a:t>
            </a:r>
            <a:r>
              <a:rPr sz="3033" dirty="0">
                <a:latin typeface="SimSun"/>
                <a:cs typeface="SimSun"/>
              </a:rPr>
              <a:t>软件包可以在图形 或字符界面下轻松使用。主要功能如下：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70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（</a:t>
            </a:r>
            <a:r>
              <a:rPr sz="3033" dirty="0">
                <a:latin typeface="Calibri"/>
                <a:cs typeface="Calibri"/>
              </a:rPr>
              <a:t>1</a:t>
            </a:r>
            <a:r>
              <a:rPr sz="3033" dirty="0">
                <a:latin typeface="SimSun"/>
                <a:cs typeface="SimSun"/>
              </a:rPr>
              <a:t>）查询</a:t>
            </a:r>
            <a:r>
              <a:rPr sz="3033" spc="-5" dirty="0">
                <a:latin typeface="SimSun"/>
                <a:cs typeface="SimSun"/>
              </a:rPr>
              <a:t>（</a:t>
            </a:r>
            <a:r>
              <a:rPr sz="3033" spc="-5" dirty="0">
                <a:latin typeface="Calibri"/>
                <a:cs typeface="Calibri"/>
              </a:rPr>
              <a:t>query</a:t>
            </a:r>
            <a:r>
              <a:rPr sz="3033" spc="-5" dirty="0">
                <a:latin typeface="SimSun"/>
                <a:cs typeface="SimSun"/>
              </a:rPr>
              <a:t>）：</a:t>
            </a:r>
            <a:r>
              <a:rPr sz="3033" dirty="0">
                <a:latin typeface="SimSun"/>
                <a:cs typeface="SimSun"/>
              </a:rPr>
              <a:t>查询软件包信息。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780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（</a:t>
            </a:r>
            <a:r>
              <a:rPr sz="3033" dirty="0">
                <a:latin typeface="Calibri"/>
                <a:cs typeface="Calibri"/>
              </a:rPr>
              <a:t>2</a:t>
            </a:r>
            <a:r>
              <a:rPr sz="3033" dirty="0">
                <a:latin typeface="SimSun"/>
                <a:cs typeface="SimSun"/>
              </a:rPr>
              <a:t>）安装</a:t>
            </a:r>
            <a:r>
              <a:rPr sz="3033" spc="-11" dirty="0">
                <a:latin typeface="SimSun"/>
                <a:cs typeface="SimSun"/>
              </a:rPr>
              <a:t>（</a:t>
            </a:r>
            <a:r>
              <a:rPr sz="3033" spc="-11" dirty="0">
                <a:latin typeface="Calibri"/>
                <a:cs typeface="Calibri"/>
              </a:rPr>
              <a:t>install</a:t>
            </a:r>
            <a:r>
              <a:rPr sz="3033" spc="-11" dirty="0">
                <a:latin typeface="SimSun"/>
                <a:cs typeface="SimSun"/>
              </a:rPr>
              <a:t>）：</a:t>
            </a:r>
            <a:r>
              <a:rPr sz="3033" dirty="0">
                <a:latin typeface="SimSun"/>
                <a:cs typeface="SimSun"/>
              </a:rPr>
              <a:t>安装软件包到特定位置。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70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（</a:t>
            </a:r>
            <a:r>
              <a:rPr sz="3033" dirty="0">
                <a:latin typeface="Calibri"/>
                <a:cs typeface="Calibri"/>
              </a:rPr>
              <a:t>3</a:t>
            </a:r>
            <a:r>
              <a:rPr sz="3033" dirty="0">
                <a:latin typeface="SimSun"/>
                <a:cs typeface="SimSun"/>
              </a:rPr>
              <a:t>）卸载</a:t>
            </a:r>
            <a:r>
              <a:rPr sz="3033" spc="-16" dirty="0">
                <a:latin typeface="SimSun"/>
                <a:cs typeface="SimSun"/>
              </a:rPr>
              <a:t>（</a:t>
            </a:r>
            <a:r>
              <a:rPr sz="3033" spc="-16" dirty="0">
                <a:latin typeface="Calibri"/>
                <a:cs typeface="Calibri"/>
              </a:rPr>
              <a:t>remove</a:t>
            </a:r>
            <a:r>
              <a:rPr sz="3033" spc="-16" dirty="0">
                <a:latin typeface="SimSun"/>
                <a:cs typeface="SimSun"/>
              </a:rPr>
              <a:t>）：</a:t>
            </a:r>
            <a:r>
              <a:rPr sz="3033" dirty="0">
                <a:latin typeface="SimSun"/>
                <a:cs typeface="SimSun"/>
              </a:rPr>
              <a:t>删除或卸载指定软件包。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699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（</a:t>
            </a:r>
            <a:r>
              <a:rPr sz="3033" dirty="0">
                <a:latin typeface="Calibri"/>
                <a:cs typeface="Calibri"/>
              </a:rPr>
              <a:t>4</a:t>
            </a:r>
            <a:r>
              <a:rPr sz="3033" dirty="0">
                <a:latin typeface="SimSun"/>
                <a:cs typeface="SimSun"/>
              </a:rPr>
              <a:t>）升级或更新</a:t>
            </a:r>
            <a:r>
              <a:rPr sz="3033" spc="-11" dirty="0">
                <a:latin typeface="SimSun"/>
                <a:cs typeface="SimSun"/>
              </a:rPr>
              <a:t>（</a:t>
            </a:r>
            <a:r>
              <a:rPr sz="3033" spc="-11" dirty="0">
                <a:latin typeface="Calibri"/>
                <a:cs typeface="Calibri"/>
              </a:rPr>
              <a:t>upgrade</a:t>
            </a:r>
            <a:r>
              <a:rPr sz="3033" spc="-11" dirty="0">
                <a:latin typeface="SimSun"/>
                <a:cs typeface="SimSun"/>
              </a:rPr>
              <a:t>）：</a:t>
            </a:r>
            <a:r>
              <a:rPr sz="3033" dirty="0">
                <a:latin typeface="SimSun"/>
                <a:cs typeface="SimSun"/>
              </a:rPr>
              <a:t>升级或更新。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67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（</a:t>
            </a:r>
            <a:r>
              <a:rPr sz="3033" dirty="0">
                <a:latin typeface="Calibri"/>
                <a:cs typeface="Calibri"/>
              </a:rPr>
              <a:t>5</a:t>
            </a:r>
            <a:r>
              <a:rPr sz="3033" dirty="0">
                <a:latin typeface="SimSun"/>
                <a:cs typeface="SimSun"/>
              </a:rPr>
              <a:t>）验证</a:t>
            </a:r>
            <a:r>
              <a:rPr sz="3033" spc="-11" dirty="0">
                <a:latin typeface="SimSun"/>
                <a:cs typeface="SimSun"/>
              </a:rPr>
              <a:t>（</a:t>
            </a:r>
            <a:r>
              <a:rPr sz="3033" spc="-11" dirty="0">
                <a:latin typeface="Calibri"/>
                <a:cs typeface="Calibri"/>
              </a:rPr>
              <a:t>verify</a:t>
            </a:r>
            <a:r>
              <a:rPr sz="3033" spc="-11" dirty="0">
                <a:latin typeface="SimSun"/>
                <a:cs typeface="SimSun"/>
              </a:rPr>
              <a:t>）：</a:t>
            </a:r>
            <a:r>
              <a:rPr sz="3033" dirty="0">
                <a:latin typeface="SimSun"/>
                <a:cs typeface="SimSun"/>
              </a:rPr>
              <a:t>检查已安装的软件包。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8130" y="322666"/>
            <a:ext cx="214974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．概述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246" y="1363598"/>
            <a:ext cx="9204325" cy="4703286"/>
          </a:xfrm>
          <a:prstGeom prst="rect">
            <a:avLst/>
          </a:prstGeom>
        </p:spPr>
        <p:txBody>
          <a:bodyPr vert="horz" wrap="square" lIns="0" tIns="119010" rIns="0" bIns="0" rtlCol="0">
            <a:spAutoFit/>
          </a:bodyPr>
          <a:lstStyle/>
          <a:p>
            <a:pPr marL="385219" indent="-371461" algn="just">
              <a:spcBef>
                <a:spcPts val="937"/>
              </a:spcBef>
              <a:buFont typeface="Arial MT"/>
              <a:buChar char="•"/>
              <a:tabLst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2</a:t>
            </a:r>
            <a:r>
              <a:rPr sz="3467" dirty="0">
                <a:latin typeface="SimSun"/>
                <a:cs typeface="SimSun"/>
              </a:rPr>
              <a:t>）软件包的分类</a:t>
            </a:r>
            <a:endParaRPr sz="3467">
              <a:latin typeface="SimSun"/>
              <a:cs typeface="SimSun"/>
            </a:endParaRPr>
          </a:p>
          <a:p>
            <a:pPr marL="385219" indent="-371461" algn="just">
              <a:spcBef>
                <a:spcPts val="834"/>
              </a:spcBef>
              <a:buFont typeface="Arial MT"/>
              <a:buChar char="•"/>
              <a:tabLst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Rpm</a:t>
            </a:r>
            <a:r>
              <a:rPr sz="3467" dirty="0">
                <a:latin typeface="SimSun"/>
                <a:cs typeface="SimSun"/>
              </a:rPr>
              <a:t>软件包主要有两大类：可执行的二进制包</a:t>
            </a:r>
            <a:endParaRPr sz="3467">
              <a:latin typeface="SimSun"/>
              <a:cs typeface="SimSun"/>
            </a:endParaRPr>
          </a:p>
          <a:p>
            <a:pPr marL="385219" marR="5503">
              <a:lnSpc>
                <a:spcPts val="3900"/>
              </a:lnSpc>
              <a:spcBef>
                <a:spcPts val="504"/>
              </a:spcBef>
            </a:pPr>
            <a:r>
              <a:rPr sz="3467" dirty="0">
                <a:latin typeface="SimSun"/>
                <a:cs typeface="SimSun"/>
              </a:rPr>
              <a:t>；源程序和用于生成二进制可执行程序的源代 码包。</a:t>
            </a:r>
            <a:endParaRPr sz="3467">
              <a:latin typeface="SimSun"/>
              <a:cs typeface="SimSun"/>
            </a:endParaRPr>
          </a:p>
          <a:p>
            <a:pPr marL="385219" indent="-371461" algn="just">
              <a:spcBef>
                <a:spcPts val="850"/>
              </a:spcBef>
              <a:buFont typeface="Arial MT"/>
              <a:buChar char="•"/>
              <a:tabLst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3</a:t>
            </a:r>
            <a:r>
              <a:rPr sz="3467" dirty="0">
                <a:latin typeface="SimSun"/>
                <a:cs typeface="SimSun"/>
              </a:rPr>
              <a:t>）软件包的获取</a:t>
            </a:r>
            <a:endParaRPr sz="3467">
              <a:latin typeface="SimSun"/>
              <a:cs typeface="SimSun"/>
            </a:endParaRPr>
          </a:p>
          <a:p>
            <a:pPr marL="385219" marR="16508" indent="-371461" algn="just">
              <a:lnSpc>
                <a:spcPct val="99100"/>
              </a:lnSpc>
              <a:spcBef>
                <a:spcPts val="867"/>
              </a:spcBef>
              <a:buFont typeface="Arial MT"/>
              <a:buChar char="•"/>
              <a:tabLst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rpm</a:t>
            </a:r>
            <a:r>
              <a:rPr sz="3467" dirty="0">
                <a:latin typeface="SimSun"/>
                <a:cs typeface="SimSun"/>
              </a:rPr>
              <a:t>软件包可以从以下地方获得：发行套件的 </a:t>
            </a:r>
            <a:r>
              <a:rPr sz="3467" spc="-5" dirty="0">
                <a:latin typeface="Calibri"/>
                <a:cs typeface="Calibri"/>
              </a:rPr>
              <a:t>c</a:t>
            </a:r>
            <a:r>
              <a:rPr sz="3467" spc="5" dirty="0">
                <a:latin typeface="Calibri"/>
                <a:cs typeface="Calibri"/>
              </a:rPr>
              <a:t>d</a:t>
            </a:r>
            <a:r>
              <a:rPr sz="3467" dirty="0">
                <a:latin typeface="Calibri"/>
                <a:cs typeface="Calibri"/>
              </a:rPr>
              <a:t>/d</a:t>
            </a:r>
            <a:r>
              <a:rPr sz="3467" spc="-32" dirty="0">
                <a:latin typeface="Calibri"/>
                <a:cs typeface="Calibri"/>
              </a:rPr>
              <a:t>v</a:t>
            </a:r>
            <a:r>
              <a:rPr sz="3467" spc="5" dirty="0">
                <a:latin typeface="Calibri"/>
                <a:cs typeface="Calibri"/>
              </a:rPr>
              <a:t>d</a:t>
            </a:r>
            <a:r>
              <a:rPr sz="3467" dirty="0">
                <a:latin typeface="SimSun"/>
                <a:cs typeface="SimSun"/>
              </a:rPr>
              <a:t>上；</a:t>
            </a:r>
            <a:r>
              <a:rPr sz="3467" dirty="0">
                <a:latin typeface="Calibri"/>
                <a:cs typeface="Calibri"/>
              </a:rPr>
              <a:t>Linux</a:t>
            </a:r>
            <a:r>
              <a:rPr sz="3467" dirty="0">
                <a:latin typeface="SimSun"/>
                <a:cs typeface="SimSun"/>
              </a:rPr>
              <a:t>厂家的主站点或资源库；硬件 发行商的站点</a:t>
            </a:r>
            <a:r>
              <a:rPr sz="3467" spc="-5" dirty="0">
                <a:latin typeface="SimSun"/>
                <a:cs typeface="SimSun"/>
              </a:rPr>
              <a:t>；</a:t>
            </a:r>
            <a:r>
              <a:rPr sz="3467" spc="-5" dirty="0">
                <a:latin typeface="Calibri"/>
                <a:cs typeface="Calibri"/>
                <a:hlinkClick r:id="rId2"/>
              </a:rPr>
              <a:t>http://rpm.pbone.net</a:t>
            </a:r>
            <a:r>
              <a:rPr sz="3467" dirty="0">
                <a:latin typeface="SimSun"/>
                <a:cs typeface="SimSun"/>
              </a:rPr>
              <a:t>。</a:t>
            </a:r>
            <a:endParaRPr sz="3467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8130" y="81620"/>
            <a:ext cx="214974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．概述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1025693"/>
            <a:ext cx="9542780" cy="5218993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85219" indent="-371461">
              <a:spcBef>
                <a:spcPts val="780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Calibri"/>
                <a:cs typeface="Calibri"/>
              </a:rPr>
              <a:t>4</a:t>
            </a:r>
            <a:r>
              <a:rPr sz="3033" dirty="0">
                <a:latin typeface="SimSun"/>
                <a:cs typeface="SimSun"/>
              </a:rPr>
              <a:t>）</a:t>
            </a:r>
            <a:r>
              <a:rPr sz="3033" dirty="0">
                <a:latin typeface="Calibri"/>
                <a:cs typeface="Calibri"/>
              </a:rPr>
              <a:t>rpm</a:t>
            </a:r>
            <a:r>
              <a:rPr sz="3033" dirty="0">
                <a:latin typeface="SimSun"/>
                <a:cs typeface="SimSun"/>
              </a:rPr>
              <a:t>包的文件名格式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67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5" dirty="0">
                <a:latin typeface="Calibri"/>
                <a:cs typeface="Calibri"/>
              </a:rPr>
              <a:t>rpm</a:t>
            </a:r>
            <a:r>
              <a:rPr sz="3033" dirty="0">
                <a:latin typeface="SimSun"/>
                <a:cs typeface="SimSun"/>
              </a:rPr>
              <a:t>包的文件名格式为：</a:t>
            </a:r>
            <a:endParaRPr sz="3033">
              <a:latin typeface="SimSun"/>
              <a:cs typeface="SimSun"/>
            </a:endParaRPr>
          </a:p>
          <a:p>
            <a:pPr marL="647994" indent="-634924">
              <a:spcBef>
                <a:spcPts val="704"/>
              </a:spcBef>
              <a:buFont typeface="Arial MT"/>
              <a:buChar char="•"/>
              <a:tabLst>
                <a:tab pos="647994" algn="l"/>
                <a:tab pos="648681" algn="l"/>
              </a:tabLst>
            </a:pPr>
            <a:r>
              <a:rPr sz="3033" spc="-11" dirty="0">
                <a:latin typeface="Calibri"/>
                <a:cs typeface="Calibri"/>
              </a:rPr>
              <a:t>pkgname-version.type.rpm</a:t>
            </a:r>
            <a:endParaRPr sz="3033">
              <a:latin typeface="Calibri"/>
              <a:cs typeface="Calibri"/>
            </a:endParaRPr>
          </a:p>
          <a:p>
            <a:pPr marL="385219" indent="-371461">
              <a:spcBef>
                <a:spcPts val="80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以</a:t>
            </a:r>
            <a:r>
              <a:rPr sz="3033" spc="-5" dirty="0">
                <a:latin typeface="Calibri"/>
                <a:cs typeface="Calibri"/>
              </a:rPr>
              <a:t>bash-4.3.42-7.fc24.i686</a:t>
            </a:r>
            <a:r>
              <a:rPr sz="3033" dirty="0">
                <a:latin typeface="SimSun"/>
                <a:cs typeface="SimSun"/>
              </a:rPr>
              <a:t>为例：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672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5" dirty="0">
                <a:latin typeface="SimSun"/>
                <a:cs typeface="SimSun"/>
              </a:rPr>
              <a:t>（</a:t>
            </a:r>
            <a:r>
              <a:rPr sz="3033" spc="-5" dirty="0">
                <a:latin typeface="Calibri"/>
                <a:cs typeface="Calibri"/>
              </a:rPr>
              <a:t>1</a:t>
            </a:r>
            <a:r>
              <a:rPr sz="3033" spc="-5" dirty="0">
                <a:latin typeface="SimSun"/>
                <a:cs typeface="SimSun"/>
              </a:rPr>
              <a:t>）</a:t>
            </a:r>
            <a:r>
              <a:rPr sz="3033" spc="-5" dirty="0">
                <a:latin typeface="Calibri"/>
                <a:cs typeface="Calibri"/>
              </a:rPr>
              <a:t>pkgnam</a:t>
            </a:r>
            <a:r>
              <a:rPr sz="3033" spc="-5" dirty="0">
                <a:latin typeface="SimSun"/>
                <a:cs typeface="SimSun"/>
              </a:rPr>
              <a:t>：</a:t>
            </a:r>
            <a:r>
              <a:rPr sz="3033" dirty="0">
                <a:latin typeface="SimSun"/>
                <a:cs typeface="SimSun"/>
              </a:rPr>
              <a:t>软件包名</a:t>
            </a:r>
            <a:r>
              <a:rPr sz="3033" spc="-5" dirty="0">
                <a:latin typeface="SimSun"/>
                <a:cs typeface="SimSun"/>
              </a:rPr>
              <a:t>，</a:t>
            </a:r>
            <a:r>
              <a:rPr sz="3033" spc="-5" dirty="0">
                <a:latin typeface="Calibri"/>
                <a:cs typeface="Calibri"/>
              </a:rPr>
              <a:t>bash</a:t>
            </a:r>
            <a:endParaRPr sz="3033">
              <a:latin typeface="Calibri"/>
              <a:cs typeface="Calibri"/>
            </a:endParaRPr>
          </a:p>
          <a:p>
            <a:pPr marL="385219" indent="-371461">
              <a:spcBef>
                <a:spcPts val="70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11" dirty="0">
                <a:latin typeface="SimSun"/>
                <a:cs typeface="SimSun"/>
              </a:rPr>
              <a:t>（</a:t>
            </a:r>
            <a:r>
              <a:rPr sz="3033" spc="-11" dirty="0">
                <a:latin typeface="Calibri"/>
                <a:cs typeface="Calibri"/>
              </a:rPr>
              <a:t>2</a:t>
            </a:r>
            <a:r>
              <a:rPr sz="3033" spc="-11" dirty="0">
                <a:latin typeface="SimSun"/>
                <a:cs typeface="SimSun"/>
              </a:rPr>
              <a:t>）</a:t>
            </a:r>
            <a:r>
              <a:rPr sz="3033" spc="-11" dirty="0">
                <a:latin typeface="Calibri"/>
                <a:cs typeface="Calibri"/>
              </a:rPr>
              <a:t>version</a:t>
            </a:r>
            <a:r>
              <a:rPr sz="3033" spc="-11" dirty="0">
                <a:latin typeface="SimSun"/>
                <a:cs typeface="SimSun"/>
              </a:rPr>
              <a:t>：</a:t>
            </a:r>
            <a:r>
              <a:rPr sz="3033" dirty="0">
                <a:latin typeface="SimSun"/>
                <a:cs typeface="SimSun"/>
              </a:rPr>
              <a:t>版本号</a:t>
            </a:r>
            <a:r>
              <a:rPr sz="3033" spc="-11" dirty="0">
                <a:latin typeface="SimSun"/>
                <a:cs typeface="SimSun"/>
              </a:rPr>
              <a:t>，</a:t>
            </a:r>
            <a:r>
              <a:rPr sz="3033" spc="-11" dirty="0">
                <a:latin typeface="Calibri"/>
                <a:cs typeface="Calibri"/>
              </a:rPr>
              <a:t>4.3.42-7.fc24</a:t>
            </a:r>
            <a:endParaRPr sz="3033">
              <a:latin typeface="Calibri"/>
              <a:cs typeface="Calibri"/>
            </a:endParaRPr>
          </a:p>
          <a:p>
            <a:pPr marL="385219" indent="-371461">
              <a:spcBef>
                <a:spcPts val="80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5" dirty="0">
                <a:latin typeface="SimSun"/>
                <a:cs typeface="SimSun"/>
              </a:rPr>
              <a:t>（</a:t>
            </a:r>
            <a:r>
              <a:rPr sz="3033" spc="-5" dirty="0">
                <a:latin typeface="Calibri"/>
                <a:cs typeface="Calibri"/>
              </a:rPr>
              <a:t>3</a:t>
            </a:r>
            <a:r>
              <a:rPr sz="3033" spc="-5" dirty="0">
                <a:latin typeface="SimSun"/>
                <a:cs typeface="SimSun"/>
              </a:rPr>
              <a:t>）</a:t>
            </a:r>
            <a:r>
              <a:rPr sz="3033" spc="-5" dirty="0">
                <a:latin typeface="Calibri"/>
                <a:cs typeface="Calibri"/>
              </a:rPr>
              <a:t>type</a:t>
            </a:r>
            <a:r>
              <a:rPr sz="3033" spc="-5" dirty="0">
                <a:latin typeface="SimSun"/>
                <a:cs typeface="SimSun"/>
              </a:rPr>
              <a:t>：</a:t>
            </a:r>
            <a:r>
              <a:rPr sz="3033" dirty="0">
                <a:latin typeface="SimSun"/>
                <a:cs typeface="SimSun"/>
              </a:rPr>
              <a:t>类型，</a:t>
            </a:r>
            <a:r>
              <a:rPr sz="3033" dirty="0">
                <a:latin typeface="Calibri"/>
                <a:cs typeface="Calibri"/>
              </a:rPr>
              <a:t>i686</a:t>
            </a:r>
            <a:r>
              <a:rPr sz="3033" dirty="0">
                <a:latin typeface="SimSun"/>
                <a:cs typeface="SimSun"/>
              </a:rPr>
              <a:t>。</a:t>
            </a:r>
            <a:endParaRPr sz="3033">
              <a:latin typeface="SimSun"/>
              <a:cs typeface="SimSun"/>
            </a:endParaRPr>
          </a:p>
          <a:p>
            <a:pPr marL="509041">
              <a:spcBef>
                <a:spcPts val="477"/>
              </a:spcBef>
              <a:tabLst>
                <a:tab pos="817903" algn="l"/>
              </a:tabLst>
            </a:pPr>
            <a:r>
              <a:rPr sz="2167" dirty="0">
                <a:latin typeface="Arial MT"/>
                <a:cs typeface="Arial MT"/>
              </a:rPr>
              <a:t>–	</a:t>
            </a:r>
            <a:r>
              <a:rPr sz="2167" dirty="0">
                <a:latin typeface="SimSun"/>
                <a:cs typeface="SimSun"/>
              </a:rPr>
              <a:t>可能类型有</a:t>
            </a:r>
            <a:r>
              <a:rPr sz="2167" spc="-5" dirty="0">
                <a:latin typeface="Calibri"/>
                <a:cs typeface="Calibri"/>
              </a:rPr>
              <a:t>alpha</a:t>
            </a:r>
            <a:r>
              <a:rPr sz="2167" spc="-5" dirty="0">
                <a:latin typeface="SimSun"/>
                <a:cs typeface="SimSun"/>
              </a:rPr>
              <a:t>（</a:t>
            </a:r>
            <a:r>
              <a:rPr sz="2167" spc="-5" dirty="0">
                <a:latin typeface="Calibri"/>
                <a:cs typeface="Calibri"/>
              </a:rPr>
              <a:t>alpha</a:t>
            </a:r>
            <a:r>
              <a:rPr sz="2167" dirty="0">
                <a:latin typeface="SimSun"/>
                <a:cs typeface="SimSun"/>
              </a:rPr>
              <a:t>平台）、</a:t>
            </a:r>
            <a:r>
              <a:rPr sz="2167" spc="-11" dirty="0">
                <a:latin typeface="Calibri"/>
                <a:cs typeface="Calibri"/>
              </a:rPr>
              <a:t>i[3456]86</a:t>
            </a:r>
            <a:r>
              <a:rPr sz="2167" spc="-11" dirty="0">
                <a:latin typeface="SimSun"/>
                <a:cs typeface="SimSun"/>
              </a:rPr>
              <a:t>（</a:t>
            </a:r>
            <a:r>
              <a:rPr sz="2167" spc="-11" dirty="0">
                <a:latin typeface="Calibri"/>
                <a:cs typeface="Calibri"/>
              </a:rPr>
              <a:t>Intel</a:t>
            </a:r>
            <a:r>
              <a:rPr sz="2167" spc="49" dirty="0">
                <a:latin typeface="Calibri"/>
                <a:cs typeface="Calibri"/>
              </a:rPr>
              <a:t> </a:t>
            </a:r>
            <a:r>
              <a:rPr sz="2167" spc="-5" dirty="0">
                <a:latin typeface="Calibri"/>
                <a:cs typeface="Calibri"/>
              </a:rPr>
              <a:t>x86</a:t>
            </a:r>
            <a:r>
              <a:rPr sz="2167" spc="-5" dirty="0">
                <a:latin typeface="SimSun"/>
                <a:cs typeface="SimSun"/>
              </a:rPr>
              <a:t>）</a:t>
            </a:r>
            <a:r>
              <a:rPr sz="2167" dirty="0">
                <a:latin typeface="SimSun"/>
                <a:cs typeface="SimSun"/>
              </a:rPr>
              <a:t>、</a:t>
            </a:r>
            <a:r>
              <a:rPr sz="2167" spc="-11" dirty="0">
                <a:latin typeface="Calibri"/>
                <a:cs typeface="Calibri"/>
              </a:rPr>
              <a:t>x86_64</a:t>
            </a:r>
            <a:r>
              <a:rPr sz="2167" spc="-11" dirty="0">
                <a:latin typeface="SimSun"/>
                <a:cs typeface="SimSun"/>
              </a:rPr>
              <a:t>（</a:t>
            </a:r>
            <a:r>
              <a:rPr sz="2167" spc="-11" dirty="0">
                <a:latin typeface="Calibri"/>
                <a:cs typeface="Calibri"/>
              </a:rPr>
              <a:t>Intel64</a:t>
            </a:r>
            <a:endParaRPr sz="2167">
              <a:latin typeface="Calibri"/>
              <a:cs typeface="Calibri"/>
            </a:endParaRPr>
          </a:p>
          <a:p>
            <a:pPr marL="818591"/>
            <a:r>
              <a:rPr sz="2167" dirty="0">
                <a:latin typeface="SimSun"/>
                <a:cs typeface="SimSun"/>
              </a:rPr>
              <a:t>位）</a:t>
            </a:r>
            <a:r>
              <a:rPr sz="2167" spc="5" dirty="0">
                <a:latin typeface="Calibri"/>
                <a:cs typeface="Calibri"/>
              </a:rPr>
              <a:t>s</a:t>
            </a:r>
            <a:r>
              <a:rPr sz="2167" spc="-5" dirty="0">
                <a:latin typeface="Calibri"/>
                <a:cs typeface="Calibri"/>
              </a:rPr>
              <a:t>p</a:t>
            </a:r>
            <a:r>
              <a:rPr sz="2167" dirty="0">
                <a:latin typeface="Calibri"/>
                <a:cs typeface="Calibri"/>
              </a:rPr>
              <a:t>a</a:t>
            </a:r>
            <a:r>
              <a:rPr sz="2167" spc="-32" dirty="0">
                <a:latin typeface="Calibri"/>
                <a:cs typeface="Calibri"/>
              </a:rPr>
              <a:t>r</a:t>
            </a:r>
            <a:r>
              <a:rPr sz="2167" spc="5" dirty="0">
                <a:latin typeface="Calibri"/>
                <a:cs typeface="Calibri"/>
              </a:rPr>
              <a:t>c</a:t>
            </a:r>
            <a:r>
              <a:rPr sz="2167" dirty="0">
                <a:latin typeface="SimSun"/>
                <a:cs typeface="SimSun"/>
              </a:rPr>
              <a:t>（</a:t>
            </a:r>
            <a:r>
              <a:rPr sz="2167" spc="5" dirty="0">
                <a:latin typeface="Calibri"/>
                <a:cs typeface="Calibri"/>
              </a:rPr>
              <a:t>s</a:t>
            </a:r>
            <a:r>
              <a:rPr sz="2167" spc="-5" dirty="0">
                <a:latin typeface="Calibri"/>
                <a:cs typeface="Calibri"/>
              </a:rPr>
              <a:t>p</a:t>
            </a:r>
            <a:r>
              <a:rPr sz="2167" dirty="0">
                <a:latin typeface="Calibri"/>
                <a:cs typeface="Calibri"/>
              </a:rPr>
              <a:t>a</a:t>
            </a:r>
            <a:r>
              <a:rPr sz="2167" spc="-32" dirty="0">
                <a:latin typeface="Calibri"/>
                <a:cs typeface="Calibri"/>
              </a:rPr>
              <a:t>r</a:t>
            </a:r>
            <a:r>
              <a:rPr sz="2167" spc="5" dirty="0">
                <a:latin typeface="Calibri"/>
                <a:cs typeface="Calibri"/>
              </a:rPr>
              <a:t>c</a:t>
            </a:r>
            <a:r>
              <a:rPr sz="2167" dirty="0">
                <a:latin typeface="SimSun"/>
                <a:cs typeface="SimSun"/>
              </a:rPr>
              <a:t>平台）、</a:t>
            </a:r>
            <a:r>
              <a:rPr sz="2167" spc="5" dirty="0">
                <a:latin typeface="Calibri"/>
                <a:cs typeface="Calibri"/>
              </a:rPr>
              <a:t>s</a:t>
            </a:r>
            <a:r>
              <a:rPr sz="2167" spc="-32" dirty="0">
                <a:latin typeface="Calibri"/>
                <a:cs typeface="Calibri"/>
              </a:rPr>
              <a:t>r</a:t>
            </a:r>
            <a:r>
              <a:rPr sz="2167" spc="5" dirty="0">
                <a:latin typeface="Calibri"/>
                <a:cs typeface="Calibri"/>
              </a:rPr>
              <a:t>c</a:t>
            </a:r>
            <a:r>
              <a:rPr sz="2167" dirty="0">
                <a:latin typeface="SimSun"/>
                <a:cs typeface="SimSun"/>
              </a:rPr>
              <a:t>（源代码）和</a:t>
            </a:r>
            <a:r>
              <a:rPr sz="2167" spc="-5" dirty="0">
                <a:latin typeface="Calibri"/>
                <a:cs typeface="Calibri"/>
              </a:rPr>
              <a:t>no</a:t>
            </a:r>
            <a:r>
              <a:rPr sz="2167" dirty="0">
                <a:latin typeface="Calibri"/>
                <a:cs typeface="Calibri"/>
              </a:rPr>
              <a:t>a</a:t>
            </a:r>
            <a:r>
              <a:rPr sz="2167" spc="-32" dirty="0">
                <a:latin typeface="Calibri"/>
                <a:cs typeface="Calibri"/>
              </a:rPr>
              <a:t>r</a:t>
            </a:r>
            <a:r>
              <a:rPr sz="2167" dirty="0">
                <a:latin typeface="Calibri"/>
                <a:cs typeface="Calibri"/>
              </a:rPr>
              <a:t>c</a:t>
            </a:r>
            <a:r>
              <a:rPr sz="2167" spc="-5" dirty="0">
                <a:latin typeface="Calibri"/>
                <a:cs typeface="Calibri"/>
              </a:rPr>
              <a:t>h</a:t>
            </a:r>
            <a:r>
              <a:rPr sz="2167" dirty="0">
                <a:latin typeface="SimSun"/>
                <a:cs typeface="SimSun"/>
              </a:rPr>
              <a:t>（通用，不分平台）。</a:t>
            </a:r>
            <a:endParaRPr sz="2167">
              <a:latin typeface="SimSun"/>
              <a:cs typeface="SimSun"/>
            </a:endParaRPr>
          </a:p>
          <a:p>
            <a:pPr marL="385219" indent="-371461">
              <a:spcBef>
                <a:spcPts val="742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（</a:t>
            </a:r>
            <a:r>
              <a:rPr sz="3033" dirty="0">
                <a:latin typeface="Calibri"/>
                <a:cs typeface="Calibri"/>
              </a:rPr>
              <a:t>4</a:t>
            </a:r>
            <a:r>
              <a:rPr sz="3033" dirty="0">
                <a:latin typeface="SimSun"/>
                <a:cs typeface="SimSun"/>
              </a:rPr>
              <a:t>）</a:t>
            </a:r>
            <a:r>
              <a:rPr sz="3033" dirty="0">
                <a:latin typeface="Calibri"/>
                <a:cs typeface="Calibri"/>
              </a:rPr>
              <a:t>rpm</a:t>
            </a:r>
            <a:r>
              <a:rPr sz="3033" dirty="0">
                <a:latin typeface="SimSun"/>
                <a:cs typeface="SimSun"/>
              </a:rPr>
              <a:t>：扩展名，不可变。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0251" y="-156123"/>
            <a:ext cx="4373773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11" dirty="0">
                <a:latin typeface="Calibri"/>
                <a:cs typeface="Calibri"/>
              </a:rPr>
              <a:t>2</a:t>
            </a:r>
            <a:r>
              <a:rPr dirty="0"/>
              <a:t>．</a:t>
            </a:r>
            <a:r>
              <a:rPr dirty="0">
                <a:latin typeface="Calibri"/>
                <a:cs typeface="Calibri"/>
              </a:rPr>
              <a:t>rp</a:t>
            </a:r>
            <a:r>
              <a:rPr spc="-5" dirty="0">
                <a:latin typeface="Calibri"/>
                <a:cs typeface="Calibri"/>
              </a:rPr>
              <a:t>m</a:t>
            </a:r>
            <a:r>
              <a:rPr dirty="0"/>
              <a:t>命令介绍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0" y="568915"/>
            <a:ext cx="9644592" cy="5500491"/>
          </a:xfrm>
          <a:prstGeom prst="rect">
            <a:avLst/>
          </a:prstGeom>
        </p:spPr>
        <p:txBody>
          <a:bodyPr vert="horz" wrap="square" lIns="0" tIns="85990" rIns="0" bIns="0" rtlCol="0">
            <a:spAutoFit/>
          </a:bodyPr>
          <a:lstStyle/>
          <a:p>
            <a:pPr marL="385219" indent="-371461">
              <a:spcBef>
                <a:spcPts val="67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600" spc="-5" dirty="0">
                <a:latin typeface="Calibri"/>
                <a:cs typeface="Calibri"/>
              </a:rPr>
              <a:t>1</a:t>
            </a:r>
            <a:r>
              <a:rPr sz="2600" spc="-5" dirty="0">
                <a:latin typeface="SimSun"/>
                <a:cs typeface="SimSun"/>
              </a:rPr>
              <a:t>）</a:t>
            </a:r>
            <a:r>
              <a:rPr sz="2600" dirty="0">
                <a:latin typeface="SimSun"/>
                <a:cs typeface="SimSun"/>
              </a:rPr>
              <a:t>功能与用法</a:t>
            </a:r>
            <a:endParaRPr sz="2600">
              <a:latin typeface="SimSun"/>
              <a:cs typeface="SimSun"/>
            </a:endParaRPr>
          </a:p>
          <a:p>
            <a:pPr marL="385219" indent="-371461">
              <a:spcBef>
                <a:spcPts val="57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600" spc="-5" dirty="0">
                <a:latin typeface="Calibri"/>
                <a:cs typeface="Calibri"/>
              </a:rPr>
              <a:t>rpm</a:t>
            </a:r>
            <a:r>
              <a:rPr sz="2600" dirty="0">
                <a:latin typeface="SimSun"/>
                <a:cs typeface="SimSun"/>
              </a:rPr>
              <a:t>命令的参数较多，常用方法如下。</a:t>
            </a:r>
            <a:endParaRPr sz="2600">
              <a:latin typeface="SimSun"/>
              <a:cs typeface="SimSun"/>
            </a:endParaRPr>
          </a:p>
          <a:p>
            <a:pPr marL="385219" indent="-371461">
              <a:spcBef>
                <a:spcPts val="677"/>
              </a:spcBef>
              <a:buFont typeface="Arial MT"/>
              <a:buChar char="•"/>
              <a:tabLst>
                <a:tab pos="384531" algn="l"/>
                <a:tab pos="385219" algn="l"/>
                <a:tab pos="6888547" algn="l"/>
              </a:tabLst>
            </a:pPr>
            <a:r>
              <a:rPr sz="2600" spc="-5" dirty="0">
                <a:latin typeface="SimSun"/>
                <a:cs typeface="SimSun"/>
              </a:rPr>
              <a:t>（</a:t>
            </a:r>
            <a:r>
              <a:rPr sz="2600" spc="-5" dirty="0">
                <a:latin typeface="Calibri"/>
                <a:cs typeface="Calibri"/>
              </a:rPr>
              <a:t>1</a:t>
            </a:r>
            <a:r>
              <a:rPr sz="2600" spc="-5" dirty="0">
                <a:latin typeface="SimSun"/>
                <a:cs typeface="SimSun"/>
              </a:rPr>
              <a:t>）</a:t>
            </a:r>
            <a:r>
              <a:rPr sz="2600" spc="-5" dirty="0">
                <a:latin typeface="Calibri"/>
                <a:cs typeface="Calibri"/>
              </a:rPr>
              <a:t>rpm {-q</a:t>
            </a:r>
            <a:r>
              <a:rPr sz="2600" dirty="0">
                <a:latin typeface="Calibri"/>
                <a:cs typeface="Calibri"/>
              </a:rPr>
              <a:t> | --query}</a:t>
            </a:r>
            <a:r>
              <a:rPr sz="2600" spc="-11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[options]	</a:t>
            </a:r>
            <a:r>
              <a:rPr sz="2600" dirty="0">
                <a:latin typeface="Calibri"/>
                <a:cs typeface="Calibri"/>
              </a:rPr>
              <a:t>#</a:t>
            </a:r>
            <a:r>
              <a:rPr sz="2600" dirty="0">
                <a:latin typeface="SimSun"/>
                <a:cs typeface="SimSun"/>
              </a:rPr>
              <a:t>查询</a:t>
            </a:r>
            <a:endParaRPr sz="2600">
              <a:latin typeface="SimSun"/>
              <a:cs typeface="SimSun"/>
            </a:endParaRPr>
          </a:p>
          <a:p>
            <a:pPr marL="385219" indent="-371461">
              <a:spcBef>
                <a:spcPts val="677"/>
              </a:spcBef>
              <a:buFont typeface="Arial MT"/>
              <a:buChar char="•"/>
              <a:tabLst>
                <a:tab pos="384531" algn="l"/>
                <a:tab pos="385219" algn="l"/>
                <a:tab pos="6947017" algn="l"/>
              </a:tabLst>
            </a:pPr>
            <a:r>
              <a:rPr sz="2600" dirty="0">
                <a:latin typeface="SimSun"/>
                <a:cs typeface="SimSun"/>
              </a:rPr>
              <a:t>（</a:t>
            </a:r>
            <a:r>
              <a:rPr sz="2600" spc="-5" dirty="0">
                <a:latin typeface="Calibri"/>
                <a:cs typeface="Calibri"/>
              </a:rPr>
              <a:t>2</a:t>
            </a:r>
            <a:r>
              <a:rPr sz="2600" dirty="0">
                <a:latin typeface="SimSun"/>
                <a:cs typeface="SimSun"/>
              </a:rPr>
              <a:t>）</a:t>
            </a:r>
            <a:r>
              <a:rPr sz="2600" dirty="0">
                <a:latin typeface="Calibri"/>
                <a:cs typeface="Calibri"/>
              </a:rPr>
              <a:t>rpm</a:t>
            </a:r>
            <a:r>
              <a:rPr sz="2600" spc="-11" dirty="0">
                <a:latin typeface="Calibri"/>
                <a:cs typeface="Calibri"/>
              </a:rPr>
              <a:t> {</a:t>
            </a:r>
            <a:r>
              <a:rPr sz="2600" dirty="0">
                <a:latin typeface="Calibri"/>
                <a:cs typeface="Calibri"/>
              </a:rPr>
              <a:t>-i</a:t>
            </a:r>
            <a:r>
              <a:rPr sz="2600" spc="-11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|</a:t>
            </a:r>
            <a:r>
              <a:rPr sz="2600" spc="-11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--</a:t>
            </a:r>
            <a:r>
              <a:rPr sz="2600" spc="-5" dirty="0">
                <a:latin typeface="Calibri"/>
                <a:cs typeface="Calibri"/>
              </a:rPr>
              <a:t>i</a:t>
            </a:r>
            <a:r>
              <a:rPr sz="2600" dirty="0">
                <a:latin typeface="Calibri"/>
                <a:cs typeface="Calibri"/>
              </a:rPr>
              <a:t>n</a:t>
            </a:r>
            <a:r>
              <a:rPr sz="2600" spc="-32" dirty="0">
                <a:latin typeface="Calibri"/>
                <a:cs typeface="Calibri"/>
              </a:rPr>
              <a:t>s</a:t>
            </a:r>
            <a:r>
              <a:rPr sz="2600" spc="-38" dirty="0">
                <a:latin typeface="Calibri"/>
                <a:cs typeface="Calibri"/>
              </a:rPr>
              <a:t>t</a:t>
            </a:r>
            <a:r>
              <a:rPr sz="2600" dirty="0">
                <a:latin typeface="Calibri"/>
                <a:cs typeface="Calibri"/>
              </a:rPr>
              <a:t>all}</a:t>
            </a:r>
            <a:r>
              <a:rPr sz="2600" spc="-11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[</a:t>
            </a:r>
            <a:r>
              <a:rPr sz="2600" spc="-5" dirty="0">
                <a:latin typeface="Calibri"/>
                <a:cs typeface="Calibri"/>
              </a:rPr>
              <a:t>o</a:t>
            </a:r>
            <a:r>
              <a:rPr sz="2600" spc="-16" dirty="0">
                <a:latin typeface="Calibri"/>
                <a:cs typeface="Calibri"/>
              </a:rPr>
              <a:t>p</a:t>
            </a:r>
            <a:r>
              <a:rPr sz="2600" spc="-5" dirty="0">
                <a:latin typeface="Calibri"/>
                <a:cs typeface="Calibri"/>
              </a:rPr>
              <a:t>tio</a:t>
            </a:r>
            <a:r>
              <a:rPr sz="2600" dirty="0">
                <a:latin typeface="Calibri"/>
                <a:cs typeface="Calibri"/>
              </a:rPr>
              <a:t>n</a:t>
            </a:r>
            <a:r>
              <a:rPr sz="2600" spc="-5" dirty="0">
                <a:latin typeface="Calibri"/>
                <a:cs typeface="Calibri"/>
              </a:rPr>
              <a:t>s</a:t>
            </a:r>
            <a:r>
              <a:rPr sz="2600" dirty="0">
                <a:latin typeface="Calibri"/>
                <a:cs typeface="Calibri"/>
              </a:rPr>
              <a:t>]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pa</a:t>
            </a:r>
            <a:r>
              <a:rPr sz="2600" spc="-5" dirty="0">
                <a:latin typeface="Calibri"/>
                <a:cs typeface="Calibri"/>
              </a:rPr>
              <a:t>c</a:t>
            </a:r>
            <a:r>
              <a:rPr sz="2600" spc="-49" dirty="0">
                <a:latin typeface="Calibri"/>
                <a:cs typeface="Calibri"/>
              </a:rPr>
              <a:t>k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32" dirty="0">
                <a:latin typeface="Calibri"/>
                <a:cs typeface="Calibri"/>
              </a:rPr>
              <a:t>g</a:t>
            </a:r>
            <a:r>
              <a:rPr sz="2600" spc="5" dirty="0">
                <a:latin typeface="Calibri"/>
                <a:cs typeface="Calibri"/>
              </a:rPr>
              <a:t>e</a:t>
            </a:r>
            <a:r>
              <a:rPr sz="2600" dirty="0">
                <a:latin typeface="Calibri"/>
                <a:cs typeface="Calibri"/>
              </a:rPr>
              <a:t>s	#</a:t>
            </a:r>
            <a:r>
              <a:rPr sz="2600" dirty="0">
                <a:latin typeface="SimSun"/>
                <a:cs typeface="SimSun"/>
              </a:rPr>
              <a:t>安装</a:t>
            </a:r>
            <a:endParaRPr sz="2600">
              <a:latin typeface="SimSun"/>
              <a:cs typeface="SimSun"/>
            </a:endParaRPr>
          </a:p>
          <a:p>
            <a:pPr marL="385219" indent="-371461">
              <a:spcBef>
                <a:spcPts val="542"/>
              </a:spcBef>
              <a:buFont typeface="Arial MT"/>
              <a:buChar char="•"/>
              <a:tabLst>
                <a:tab pos="384531" algn="l"/>
                <a:tab pos="385219" algn="l"/>
                <a:tab pos="6947017" algn="l"/>
              </a:tabLst>
            </a:pPr>
            <a:r>
              <a:rPr sz="2600" dirty="0">
                <a:latin typeface="SimSun"/>
                <a:cs typeface="SimSun"/>
              </a:rPr>
              <a:t>（</a:t>
            </a:r>
            <a:r>
              <a:rPr sz="2600" spc="-5" dirty="0">
                <a:latin typeface="Calibri"/>
                <a:cs typeface="Calibri"/>
              </a:rPr>
              <a:t>3</a:t>
            </a:r>
            <a:r>
              <a:rPr sz="2600" dirty="0">
                <a:latin typeface="SimSun"/>
                <a:cs typeface="SimSun"/>
              </a:rPr>
              <a:t>）</a:t>
            </a:r>
            <a:r>
              <a:rPr sz="2600" dirty="0">
                <a:latin typeface="Calibri"/>
                <a:cs typeface="Calibri"/>
              </a:rPr>
              <a:t>rpm</a:t>
            </a:r>
            <a:r>
              <a:rPr sz="2600" spc="-11" dirty="0">
                <a:latin typeface="Calibri"/>
                <a:cs typeface="Calibri"/>
              </a:rPr>
              <a:t> {</a:t>
            </a:r>
            <a:r>
              <a:rPr sz="2600" dirty="0">
                <a:latin typeface="Calibri"/>
                <a:cs typeface="Calibri"/>
              </a:rPr>
              <a:t>-e |</a:t>
            </a:r>
            <a:r>
              <a:rPr sz="2600" spc="-16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--</a:t>
            </a:r>
            <a:r>
              <a:rPr sz="2600" spc="5" dirty="0">
                <a:latin typeface="Calibri"/>
                <a:cs typeface="Calibri"/>
              </a:rPr>
              <a:t>e</a:t>
            </a:r>
            <a:r>
              <a:rPr sz="2600" spc="-54" dirty="0">
                <a:latin typeface="Calibri"/>
                <a:cs typeface="Calibri"/>
              </a:rPr>
              <a:t>r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5" dirty="0">
                <a:latin typeface="Calibri"/>
                <a:cs typeface="Calibri"/>
              </a:rPr>
              <a:t>s</a:t>
            </a:r>
            <a:r>
              <a:rPr sz="2600" spc="5" dirty="0">
                <a:latin typeface="Calibri"/>
                <a:cs typeface="Calibri"/>
              </a:rPr>
              <a:t>e</a:t>
            </a:r>
            <a:r>
              <a:rPr sz="2600" dirty="0">
                <a:latin typeface="Calibri"/>
                <a:cs typeface="Calibri"/>
              </a:rPr>
              <a:t>}</a:t>
            </a:r>
            <a:r>
              <a:rPr sz="2600" spc="-11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[</a:t>
            </a:r>
            <a:r>
              <a:rPr sz="2600" spc="-5" dirty="0">
                <a:latin typeface="Calibri"/>
                <a:cs typeface="Calibri"/>
              </a:rPr>
              <a:t>o</a:t>
            </a:r>
            <a:r>
              <a:rPr sz="2600" spc="-11" dirty="0">
                <a:latin typeface="Calibri"/>
                <a:cs typeface="Calibri"/>
              </a:rPr>
              <a:t>p</a:t>
            </a:r>
            <a:r>
              <a:rPr sz="2600" spc="-5" dirty="0">
                <a:latin typeface="Calibri"/>
                <a:cs typeface="Calibri"/>
              </a:rPr>
              <a:t>tio</a:t>
            </a:r>
            <a:r>
              <a:rPr sz="2600" dirty="0">
                <a:latin typeface="Calibri"/>
                <a:cs typeface="Calibri"/>
              </a:rPr>
              <a:t>n</a:t>
            </a:r>
            <a:r>
              <a:rPr sz="2600" spc="-5" dirty="0">
                <a:latin typeface="Calibri"/>
                <a:cs typeface="Calibri"/>
              </a:rPr>
              <a:t>s</a:t>
            </a:r>
            <a:r>
              <a:rPr sz="2600" dirty="0">
                <a:latin typeface="Calibri"/>
                <a:cs typeface="Calibri"/>
              </a:rPr>
              <a:t>]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pa</a:t>
            </a:r>
            <a:r>
              <a:rPr sz="2600" spc="-5" dirty="0">
                <a:latin typeface="Calibri"/>
                <a:cs typeface="Calibri"/>
              </a:rPr>
              <a:t>c</a:t>
            </a:r>
            <a:r>
              <a:rPr sz="2600" spc="-49" dirty="0">
                <a:latin typeface="Calibri"/>
                <a:cs typeface="Calibri"/>
              </a:rPr>
              <a:t>k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32" dirty="0">
                <a:latin typeface="Calibri"/>
                <a:cs typeface="Calibri"/>
              </a:rPr>
              <a:t>g</a:t>
            </a:r>
            <a:r>
              <a:rPr sz="2600" spc="5" dirty="0">
                <a:latin typeface="Calibri"/>
                <a:cs typeface="Calibri"/>
              </a:rPr>
              <a:t>e</a:t>
            </a:r>
            <a:r>
              <a:rPr sz="2600" dirty="0">
                <a:latin typeface="Calibri"/>
                <a:cs typeface="Calibri"/>
              </a:rPr>
              <a:t>s	#</a:t>
            </a:r>
            <a:r>
              <a:rPr sz="2600" dirty="0">
                <a:latin typeface="SimSun"/>
                <a:cs typeface="SimSun"/>
              </a:rPr>
              <a:t>删除</a:t>
            </a:r>
            <a:endParaRPr sz="2600">
              <a:latin typeface="SimSun"/>
              <a:cs typeface="SimSun"/>
            </a:endParaRPr>
          </a:p>
          <a:p>
            <a:pPr marL="385219" indent="-371461">
              <a:spcBef>
                <a:spcPts val="677"/>
              </a:spcBef>
              <a:buFont typeface="Arial MT"/>
              <a:buChar char="•"/>
              <a:tabLst>
                <a:tab pos="384531" algn="l"/>
                <a:tab pos="385219" algn="l"/>
                <a:tab pos="6913998" algn="l"/>
              </a:tabLst>
            </a:pPr>
            <a:r>
              <a:rPr sz="2600" spc="-5" dirty="0">
                <a:latin typeface="SimSun"/>
                <a:cs typeface="SimSun"/>
              </a:rPr>
              <a:t>（</a:t>
            </a:r>
            <a:r>
              <a:rPr sz="2600" spc="-5" dirty="0">
                <a:latin typeface="Calibri"/>
                <a:cs typeface="Calibri"/>
              </a:rPr>
              <a:t>4</a:t>
            </a:r>
            <a:r>
              <a:rPr sz="2600" spc="-5" dirty="0">
                <a:latin typeface="SimSun"/>
                <a:cs typeface="SimSun"/>
              </a:rPr>
              <a:t>）</a:t>
            </a:r>
            <a:r>
              <a:rPr sz="2600" spc="-5" dirty="0">
                <a:latin typeface="Calibri"/>
                <a:cs typeface="Calibri"/>
              </a:rPr>
              <a:t>rpm {-U</a:t>
            </a:r>
            <a:r>
              <a:rPr sz="2600" dirty="0">
                <a:latin typeface="Calibri"/>
                <a:cs typeface="Calibri"/>
              </a:rPr>
              <a:t> |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1" dirty="0">
                <a:latin typeface="Calibri"/>
                <a:cs typeface="Calibri"/>
              </a:rPr>
              <a:t>--upgrade}</a:t>
            </a:r>
            <a:r>
              <a:rPr sz="2600" spc="-5" dirty="0">
                <a:latin typeface="Calibri"/>
                <a:cs typeface="Calibri"/>
              </a:rPr>
              <a:t> [options]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1" dirty="0">
                <a:latin typeface="Calibri"/>
                <a:cs typeface="Calibri"/>
              </a:rPr>
              <a:t>packages	</a:t>
            </a:r>
            <a:r>
              <a:rPr sz="2600" spc="11" dirty="0">
                <a:latin typeface="Calibri"/>
                <a:cs typeface="Calibri"/>
              </a:rPr>
              <a:t>#</a:t>
            </a:r>
            <a:r>
              <a:rPr sz="2600" dirty="0">
                <a:latin typeface="SimSun"/>
                <a:cs typeface="SimSun"/>
              </a:rPr>
              <a:t>升级</a:t>
            </a:r>
            <a:endParaRPr sz="2600">
              <a:latin typeface="SimSun"/>
              <a:cs typeface="SimSun"/>
            </a:endParaRPr>
          </a:p>
          <a:p>
            <a:pPr marL="385219" indent="-371461">
              <a:spcBef>
                <a:spcPts val="574"/>
              </a:spcBef>
              <a:buFont typeface="Arial MT"/>
              <a:buChar char="•"/>
              <a:tabLst>
                <a:tab pos="384531" algn="l"/>
                <a:tab pos="385219" algn="l"/>
                <a:tab pos="6947017" algn="l"/>
              </a:tabLst>
            </a:pPr>
            <a:r>
              <a:rPr sz="2600" spc="-5" dirty="0">
                <a:latin typeface="SimSun"/>
                <a:cs typeface="SimSun"/>
              </a:rPr>
              <a:t>（</a:t>
            </a:r>
            <a:r>
              <a:rPr sz="2600" spc="-5" dirty="0">
                <a:latin typeface="Calibri"/>
                <a:cs typeface="Calibri"/>
              </a:rPr>
              <a:t>5</a:t>
            </a:r>
            <a:r>
              <a:rPr sz="2600" spc="-5" dirty="0">
                <a:latin typeface="SimSun"/>
                <a:cs typeface="SimSun"/>
              </a:rPr>
              <a:t>）</a:t>
            </a:r>
            <a:r>
              <a:rPr sz="2600" spc="-5" dirty="0">
                <a:latin typeface="Calibri"/>
                <a:cs typeface="Calibri"/>
              </a:rPr>
              <a:t>rpm {-F</a:t>
            </a:r>
            <a:r>
              <a:rPr sz="2600" dirty="0">
                <a:latin typeface="Calibri"/>
                <a:cs typeface="Calibri"/>
              </a:rPr>
              <a:t> | </a:t>
            </a:r>
            <a:r>
              <a:rPr sz="2600" spc="-11" dirty="0">
                <a:latin typeface="Calibri"/>
                <a:cs typeface="Calibri"/>
              </a:rPr>
              <a:t>--fresh}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[options]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1" dirty="0">
                <a:latin typeface="Calibri"/>
                <a:cs typeface="Calibri"/>
              </a:rPr>
              <a:t>packages	</a:t>
            </a:r>
            <a:r>
              <a:rPr sz="2600" dirty="0">
                <a:latin typeface="Calibri"/>
                <a:cs typeface="Calibri"/>
              </a:rPr>
              <a:t>#</a:t>
            </a:r>
            <a:r>
              <a:rPr sz="2600" dirty="0">
                <a:latin typeface="SimSun"/>
                <a:cs typeface="SimSun"/>
              </a:rPr>
              <a:t>重新安装</a:t>
            </a:r>
            <a:endParaRPr sz="2600">
              <a:latin typeface="SimSun"/>
              <a:cs typeface="SimSun"/>
            </a:endParaRPr>
          </a:p>
          <a:p>
            <a:pPr marL="385219" indent="-371461">
              <a:spcBef>
                <a:spcPts val="677"/>
              </a:spcBef>
              <a:buFont typeface="Arial MT"/>
              <a:buChar char="•"/>
              <a:tabLst>
                <a:tab pos="384531" algn="l"/>
                <a:tab pos="385219" algn="l"/>
                <a:tab pos="6991730" algn="l"/>
              </a:tabLst>
            </a:pPr>
            <a:r>
              <a:rPr sz="2600" spc="-5" dirty="0">
                <a:latin typeface="SimSun"/>
                <a:cs typeface="SimSun"/>
              </a:rPr>
              <a:t>（</a:t>
            </a:r>
            <a:r>
              <a:rPr sz="2600" spc="-5" dirty="0">
                <a:latin typeface="Calibri"/>
                <a:cs typeface="Calibri"/>
              </a:rPr>
              <a:t>6</a:t>
            </a:r>
            <a:r>
              <a:rPr sz="2600" spc="-5" dirty="0">
                <a:latin typeface="SimSun"/>
                <a:cs typeface="SimSun"/>
              </a:rPr>
              <a:t>）</a:t>
            </a:r>
            <a:r>
              <a:rPr sz="2600" spc="-5" dirty="0">
                <a:latin typeface="Calibri"/>
                <a:cs typeface="Calibri"/>
              </a:rPr>
              <a:t>rpm {-V</a:t>
            </a:r>
            <a:r>
              <a:rPr sz="2600" dirty="0">
                <a:latin typeface="Calibri"/>
                <a:cs typeface="Calibri"/>
              </a:rPr>
              <a:t> | </a:t>
            </a:r>
            <a:r>
              <a:rPr sz="2600" spc="-5" dirty="0">
                <a:latin typeface="Calibri"/>
                <a:cs typeface="Calibri"/>
              </a:rPr>
              <a:t>--verify} [options]	</a:t>
            </a:r>
            <a:r>
              <a:rPr sz="2600" dirty="0">
                <a:latin typeface="Calibri"/>
                <a:cs typeface="Calibri"/>
              </a:rPr>
              <a:t>#</a:t>
            </a:r>
            <a:r>
              <a:rPr sz="2600" dirty="0">
                <a:latin typeface="SimSun"/>
                <a:cs typeface="SimSun"/>
              </a:rPr>
              <a:t>校验</a:t>
            </a:r>
            <a:endParaRPr sz="2600">
              <a:latin typeface="SimSun"/>
              <a:cs typeface="SimSun"/>
            </a:endParaRPr>
          </a:p>
          <a:p>
            <a:pPr marL="385219" marR="5503" indent="-371461" algn="just">
              <a:lnSpc>
                <a:spcPct val="100800"/>
              </a:lnSpc>
              <a:spcBef>
                <a:spcPts val="520"/>
              </a:spcBef>
              <a:buFont typeface="Arial MT"/>
              <a:buChar char="•"/>
              <a:tabLst>
                <a:tab pos="385219" algn="l"/>
              </a:tabLst>
            </a:pPr>
            <a:r>
              <a:rPr sz="2600" spc="-5" dirty="0">
                <a:latin typeface="Calibri"/>
                <a:cs typeface="Calibri"/>
              </a:rPr>
              <a:t>i</a:t>
            </a:r>
            <a:r>
              <a:rPr sz="2600" dirty="0">
                <a:latin typeface="SimSun"/>
                <a:cs typeface="SimSun"/>
              </a:rPr>
              <a:t>、</a:t>
            </a:r>
            <a:r>
              <a:rPr sz="2600" spc="-5" dirty="0">
                <a:latin typeface="Calibri"/>
                <a:cs typeface="Calibri"/>
              </a:rPr>
              <a:t>F</a:t>
            </a:r>
            <a:r>
              <a:rPr sz="2600" dirty="0">
                <a:latin typeface="SimSun"/>
                <a:cs typeface="SimSun"/>
              </a:rPr>
              <a:t>、</a:t>
            </a:r>
            <a:r>
              <a:rPr sz="2600" spc="-5" dirty="0">
                <a:latin typeface="Calibri"/>
                <a:cs typeface="Calibri"/>
              </a:rPr>
              <a:t>U</a:t>
            </a:r>
            <a:r>
              <a:rPr sz="2600" dirty="0">
                <a:latin typeface="SimSun"/>
                <a:cs typeface="SimSun"/>
              </a:rPr>
              <a:t>是功能参数，分别用于安装、重新安装、升级，</a:t>
            </a:r>
            <a:r>
              <a:rPr sz="2600" dirty="0">
                <a:latin typeface="Calibri"/>
                <a:cs typeface="Calibri"/>
              </a:rPr>
              <a:t>e</a:t>
            </a:r>
            <a:r>
              <a:rPr sz="2600" dirty="0">
                <a:latin typeface="SimSun"/>
                <a:cs typeface="SimSun"/>
              </a:rPr>
              <a:t>、</a:t>
            </a:r>
            <a:r>
              <a:rPr sz="2600" dirty="0">
                <a:latin typeface="Calibri"/>
                <a:cs typeface="Calibri"/>
              </a:rPr>
              <a:t>q</a:t>
            </a:r>
            <a:r>
              <a:rPr sz="2600" dirty="0">
                <a:latin typeface="SimSun"/>
                <a:cs typeface="SimSun"/>
              </a:rPr>
              <a:t>、</a:t>
            </a:r>
            <a:r>
              <a:rPr sz="2600" dirty="0">
                <a:latin typeface="Calibri"/>
                <a:cs typeface="Calibri"/>
              </a:rPr>
              <a:t>V </a:t>
            </a:r>
            <a:r>
              <a:rPr sz="2600" spc="-580" dirty="0">
                <a:latin typeface="Calibri"/>
                <a:cs typeface="Calibri"/>
              </a:rPr>
              <a:t> </a:t>
            </a:r>
            <a:r>
              <a:rPr sz="2600" dirty="0">
                <a:latin typeface="SimSun"/>
                <a:cs typeface="SimSun"/>
              </a:rPr>
              <a:t>分别用于软件包删除、查询和验证，</a:t>
            </a:r>
            <a:r>
              <a:rPr sz="2600" dirty="0">
                <a:latin typeface="Calibri"/>
                <a:cs typeface="Calibri"/>
              </a:rPr>
              <a:t>v</a:t>
            </a:r>
            <a:r>
              <a:rPr sz="2600" dirty="0">
                <a:latin typeface="SimSun"/>
                <a:cs typeface="SimSun"/>
              </a:rPr>
              <a:t>、</a:t>
            </a:r>
            <a:r>
              <a:rPr sz="2600" dirty="0">
                <a:latin typeface="Calibri"/>
                <a:cs typeface="Calibri"/>
              </a:rPr>
              <a:t>h</a:t>
            </a:r>
            <a:r>
              <a:rPr sz="2600" dirty="0">
                <a:latin typeface="SimSun"/>
                <a:cs typeface="SimSun"/>
              </a:rPr>
              <a:t>是修饰参数，显示安装 过程信息和在安装过程中显示一个进度条。对于每种功能还有一 些相关参数。</a:t>
            </a:r>
            <a:endParaRPr sz="2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57062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522689"/>
            <a:ext cx="9634273" cy="5129770"/>
          </a:xfrm>
          <a:prstGeom prst="rect">
            <a:avLst/>
          </a:prstGeom>
        </p:spPr>
        <p:txBody>
          <a:bodyPr vert="horz" wrap="square" lIns="0" tIns="43339" rIns="0" bIns="0" rtlCol="0">
            <a:spAutoFit/>
          </a:bodyPr>
          <a:lstStyle/>
          <a:p>
            <a:pPr marL="753241" lvl="1" indent="-739483">
              <a:spcBef>
                <a:spcPts val="341"/>
              </a:spcBef>
              <a:buAutoNum type="arabicPeriod" startAt="5"/>
              <a:tabLst>
                <a:tab pos="753241" algn="l"/>
              </a:tabLst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ni</a:t>
            </a: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r>
              <a:rPr sz="3900" spc="-1072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Linu</a:t>
            </a:r>
            <a:r>
              <a:rPr sz="3900" spc="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的安全特性</a:t>
            </a:r>
            <a:endParaRPr sz="3900">
              <a:latin typeface="SimSun"/>
              <a:cs typeface="SimSun"/>
            </a:endParaRPr>
          </a:p>
          <a:p>
            <a:pPr marL="1154970" lvl="2" indent="-1118512">
              <a:spcBef>
                <a:spcPts val="233"/>
              </a:spcBef>
              <a:buAutoNum type="arabicPeriod"/>
              <a:tabLst>
                <a:tab pos="1155657" algn="l"/>
              </a:tabLst>
            </a:pPr>
            <a:r>
              <a:rPr sz="3900" spc="-27" dirty="0">
                <a:solidFill>
                  <a:srgbClr val="FF0000"/>
                </a:solidFill>
                <a:latin typeface="Calibri"/>
                <a:cs typeface="Calibri"/>
              </a:rPr>
              <a:t>Docker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应用容器</a:t>
            </a:r>
            <a:endParaRPr sz="3900">
              <a:latin typeface="SimSun"/>
              <a:cs typeface="SimSun"/>
            </a:endParaRPr>
          </a:p>
          <a:p>
            <a:pPr marL="13758" marR="5503" indent="371461">
              <a:spcBef>
                <a:spcPts val="2784"/>
              </a:spcBef>
            </a:pPr>
            <a:r>
              <a:rPr sz="3250" spc="-22" dirty="0">
                <a:solidFill>
                  <a:srgbClr val="FF0000"/>
                </a:solidFill>
                <a:latin typeface="Calibri"/>
                <a:cs typeface="Calibri"/>
              </a:rPr>
              <a:t>Docker</a:t>
            </a:r>
            <a:r>
              <a:rPr sz="3250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是一个开源的应用容器引擎，让开发者可以 打包他们的应用以及依赖包到一个可移植的容器中， </a:t>
            </a:r>
            <a:r>
              <a:rPr sz="3250" spc="-1609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然后发布到任何流行的</a:t>
            </a:r>
            <a:r>
              <a:rPr sz="3250" spc="-894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250" spc="-5" dirty="0">
                <a:solidFill>
                  <a:srgbClr val="FF0000"/>
                </a:solidFill>
                <a:latin typeface="Calibri"/>
                <a:cs typeface="Calibri"/>
              </a:rPr>
              <a:t>inu</a:t>
            </a: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25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机器上，也可以实现虚 拟化。容器是完全使用沙箱机制，相互之间不会有任 何接口（类似</a:t>
            </a:r>
            <a:r>
              <a:rPr sz="3250" spc="-894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25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250" spc="-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3250" spc="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250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50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50" spc="731" dirty="0">
                <a:solidFill>
                  <a:srgbClr val="FF0000"/>
                </a:solidFill>
                <a:latin typeface="SimSun"/>
                <a:cs typeface="SimSun"/>
              </a:rPr>
              <a:t>的</a:t>
            </a: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50" spc="-5" dirty="0">
                <a:solidFill>
                  <a:srgbClr val="FF0000"/>
                </a:solidFill>
                <a:latin typeface="Calibri"/>
                <a:cs typeface="Calibri"/>
              </a:rPr>
              <a:t>pp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）。几乎没有性能开销</a:t>
            </a: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可 以很容易地在机器和数据中心中运行。最重要的是</a:t>
            </a: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他 们不依赖于任何语言、框架或包装系统。</a:t>
            </a:r>
            <a:endParaRPr sz="325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8857" y="-190793"/>
            <a:ext cx="4373773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11" dirty="0">
                <a:latin typeface="Calibri"/>
                <a:cs typeface="Calibri"/>
              </a:rPr>
              <a:t>2</a:t>
            </a:r>
            <a:r>
              <a:rPr dirty="0"/>
              <a:t>）</a:t>
            </a:r>
            <a:r>
              <a:rPr dirty="0">
                <a:latin typeface="Calibri"/>
                <a:cs typeface="Calibri"/>
              </a:rPr>
              <a:t>rp</a:t>
            </a:r>
            <a:r>
              <a:rPr spc="-5" dirty="0">
                <a:latin typeface="Calibri"/>
                <a:cs typeface="Calibri"/>
              </a:rPr>
              <a:t>m</a:t>
            </a:r>
            <a:r>
              <a:rPr dirty="0"/>
              <a:t>应用举例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136" y="224408"/>
            <a:ext cx="7181850" cy="1925988"/>
          </a:xfrm>
          <a:prstGeom prst="rect">
            <a:avLst/>
          </a:prstGeom>
        </p:spPr>
        <p:txBody>
          <a:bodyPr vert="horz" wrap="square" lIns="0" tIns="119010" rIns="0" bIns="0" rtlCol="0">
            <a:spAutoFit/>
          </a:bodyPr>
          <a:lstStyle/>
          <a:p>
            <a:pPr marL="385219" indent="-371461">
              <a:spcBef>
                <a:spcPts val="93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SimSun"/>
                <a:cs typeface="SimSun"/>
              </a:rPr>
              <a:t>（</a:t>
            </a:r>
            <a:r>
              <a:rPr sz="3467" dirty="0">
                <a:latin typeface="Calibri"/>
                <a:cs typeface="Calibri"/>
              </a:rPr>
              <a:t>1</a:t>
            </a:r>
            <a:r>
              <a:rPr sz="3467" dirty="0">
                <a:latin typeface="SimSun"/>
                <a:cs typeface="SimSun"/>
              </a:rPr>
              <a:t>）查询。</a:t>
            </a:r>
            <a:endParaRPr sz="3467">
              <a:latin typeface="SimSun"/>
              <a:cs typeface="SimSun"/>
            </a:endParaRPr>
          </a:p>
          <a:p>
            <a:pPr marL="385219" indent="-371461">
              <a:spcBef>
                <a:spcPts val="83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SimSun"/>
                <a:cs typeface="SimSun"/>
              </a:rPr>
              <a:t>①</a:t>
            </a:r>
            <a:r>
              <a:rPr sz="3467" spc="-948" dirty="0">
                <a:latin typeface="SimSun"/>
                <a:cs typeface="SimSun"/>
              </a:rPr>
              <a:t> </a:t>
            </a:r>
            <a:r>
              <a:rPr sz="3467" spc="-5" dirty="0">
                <a:latin typeface="Calibri"/>
                <a:cs typeface="Calibri"/>
              </a:rPr>
              <a:t>r</a:t>
            </a:r>
            <a:r>
              <a:rPr sz="3467" spc="5" dirty="0">
                <a:latin typeface="Calibri"/>
                <a:cs typeface="Calibri"/>
              </a:rPr>
              <a:t>p</a:t>
            </a:r>
            <a:r>
              <a:rPr sz="3467" dirty="0">
                <a:latin typeface="Calibri"/>
                <a:cs typeface="Calibri"/>
              </a:rPr>
              <a:t>m</a:t>
            </a:r>
            <a:r>
              <a:rPr sz="3467" dirty="0">
                <a:latin typeface="SimSun"/>
                <a:cs typeface="SimSun"/>
              </a:rPr>
              <a:t>用于查询的常用形式有：</a:t>
            </a:r>
            <a:endParaRPr sz="3467">
              <a:latin typeface="SimSun"/>
              <a:cs typeface="SimSun"/>
            </a:endParaRPr>
          </a:p>
          <a:p>
            <a:pPr marL="385219" indent="-371461">
              <a:spcBef>
                <a:spcPts val="834"/>
              </a:spcBef>
              <a:buFont typeface="Arial MT"/>
              <a:buChar char="•"/>
              <a:tabLst>
                <a:tab pos="384531" algn="l"/>
                <a:tab pos="385219" algn="l"/>
                <a:tab pos="2984761" algn="l"/>
              </a:tabLst>
            </a:pPr>
            <a:r>
              <a:rPr sz="3467" spc="-5" dirty="0">
                <a:latin typeface="Calibri"/>
                <a:cs typeface="Calibri"/>
              </a:rPr>
              <a:t>r</a:t>
            </a:r>
            <a:r>
              <a:rPr sz="3467" spc="5" dirty="0">
                <a:latin typeface="Calibri"/>
                <a:cs typeface="Calibri"/>
              </a:rPr>
              <a:t>p</a:t>
            </a:r>
            <a:r>
              <a:rPr sz="3467" dirty="0">
                <a:latin typeface="Calibri"/>
                <a:cs typeface="Calibri"/>
              </a:rPr>
              <a:t>m </a:t>
            </a:r>
            <a:r>
              <a:rPr sz="3467" spc="-5" dirty="0">
                <a:latin typeface="Calibri"/>
                <a:cs typeface="Calibri"/>
              </a:rPr>
              <a:t>-</a:t>
            </a:r>
            <a:r>
              <a:rPr sz="3467" spc="5" dirty="0">
                <a:latin typeface="Calibri"/>
                <a:cs typeface="Calibri"/>
              </a:rPr>
              <a:t>q</a:t>
            </a:r>
            <a:r>
              <a:rPr sz="3467" dirty="0">
                <a:latin typeface="Calibri"/>
                <a:cs typeface="Calibri"/>
              </a:rPr>
              <a:t>a	</a:t>
            </a: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查询所有已安装的包</a:t>
            </a:r>
            <a:endParaRPr sz="3467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137" y="2123059"/>
            <a:ext cx="3460221" cy="2562123"/>
          </a:xfrm>
          <a:prstGeom prst="rect">
            <a:avLst/>
          </a:prstGeom>
        </p:spPr>
        <p:txBody>
          <a:bodyPr vert="horz" wrap="square" lIns="0" tIns="119010" rIns="0" bIns="0" rtlCol="0">
            <a:spAutoFit/>
          </a:bodyPr>
          <a:lstStyle/>
          <a:p>
            <a:pPr marL="385219" indent="-371461">
              <a:spcBef>
                <a:spcPts val="93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rpm</a:t>
            </a:r>
            <a:r>
              <a:rPr sz="3467" spc="-43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-q</a:t>
            </a:r>
            <a:r>
              <a:rPr sz="3467" spc="-38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pkgname</a:t>
            </a:r>
            <a:endParaRPr sz="3467">
              <a:latin typeface="Calibri"/>
              <a:cs typeface="Calibri"/>
            </a:endParaRPr>
          </a:p>
          <a:p>
            <a:pPr marL="385219" indent="-371461">
              <a:spcBef>
                <a:spcPts val="83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rpm</a:t>
            </a:r>
            <a:r>
              <a:rPr sz="3467" spc="-49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-qi</a:t>
            </a:r>
            <a:r>
              <a:rPr sz="3467" spc="-43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pkgname</a:t>
            </a:r>
            <a:endParaRPr sz="3467">
              <a:latin typeface="Calibri"/>
              <a:cs typeface="Calibri"/>
            </a:endParaRPr>
          </a:p>
          <a:p>
            <a:pPr marL="385219" indent="-371461">
              <a:spcBef>
                <a:spcPts val="829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rpm</a:t>
            </a:r>
            <a:r>
              <a:rPr sz="3467" spc="-49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-ql</a:t>
            </a:r>
            <a:r>
              <a:rPr sz="3467" spc="-43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pkgname</a:t>
            </a:r>
            <a:endParaRPr sz="3467">
              <a:latin typeface="Calibri"/>
              <a:cs typeface="Calibri"/>
            </a:endParaRPr>
          </a:p>
          <a:p>
            <a:pPr marL="385219" indent="-371461">
              <a:spcBef>
                <a:spcPts val="80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rpm</a:t>
            </a:r>
            <a:r>
              <a:rPr sz="3467" spc="-43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-qf</a:t>
            </a:r>
            <a:r>
              <a:rPr sz="3467" spc="-43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filename</a:t>
            </a:r>
            <a:endParaRPr sz="3467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85537" y="2123059"/>
            <a:ext cx="5090583" cy="2570330"/>
          </a:xfrm>
          <a:prstGeom prst="rect">
            <a:avLst/>
          </a:prstGeom>
        </p:spPr>
        <p:txBody>
          <a:bodyPr vert="horz" wrap="square" lIns="0" tIns="119010" rIns="0" bIns="0" rtlCol="0">
            <a:spAutoFit/>
          </a:bodyPr>
          <a:lstStyle/>
          <a:p>
            <a:pPr marL="13758">
              <a:spcBef>
                <a:spcPts val="937"/>
              </a:spcBef>
            </a:pP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查询指定包</a:t>
            </a:r>
            <a:endParaRPr sz="3467">
              <a:latin typeface="SimSun"/>
              <a:cs typeface="SimSun"/>
            </a:endParaRPr>
          </a:p>
          <a:p>
            <a:pPr marL="13758" marR="5503">
              <a:lnSpc>
                <a:spcPct val="120000"/>
              </a:lnSpc>
            </a:pP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查询已安装包的详细信息  </a:t>
            </a: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查询已安装包中的内容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807"/>
              </a:spcBef>
            </a:pP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查询指定文件的归属包</a:t>
            </a:r>
            <a:endParaRPr sz="3467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137" y="4761358"/>
            <a:ext cx="9273117" cy="109380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85219" indent="-371461">
              <a:spcBef>
                <a:spcPts val="108"/>
              </a:spcBef>
              <a:buFont typeface="Arial MT"/>
              <a:buChar char="•"/>
              <a:tabLst>
                <a:tab pos="384531" algn="l"/>
                <a:tab pos="385219" algn="l"/>
                <a:tab pos="5956452" algn="l"/>
              </a:tabLst>
            </a:pPr>
            <a:r>
              <a:rPr sz="3467" spc="-5" dirty="0">
                <a:latin typeface="Calibri"/>
                <a:cs typeface="Calibri"/>
              </a:rPr>
              <a:t>r</a:t>
            </a:r>
            <a:r>
              <a:rPr sz="3467" spc="5" dirty="0">
                <a:latin typeface="Calibri"/>
                <a:cs typeface="Calibri"/>
              </a:rPr>
              <a:t>p</a:t>
            </a:r>
            <a:r>
              <a:rPr sz="3467" dirty="0">
                <a:latin typeface="Calibri"/>
                <a:cs typeface="Calibri"/>
              </a:rPr>
              <a:t>m </a:t>
            </a:r>
            <a:r>
              <a:rPr sz="3467" spc="-5" dirty="0">
                <a:latin typeface="Calibri"/>
                <a:cs typeface="Calibri"/>
              </a:rPr>
              <a:t>-</a:t>
            </a:r>
            <a:r>
              <a:rPr sz="3467" dirty="0">
                <a:latin typeface="Calibri"/>
                <a:cs typeface="Calibri"/>
              </a:rPr>
              <a:t>q</a:t>
            </a:r>
            <a:r>
              <a:rPr sz="3467" spc="5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-</a:t>
            </a:r>
            <a:r>
              <a:rPr sz="3467" spc="5" dirty="0">
                <a:latin typeface="Calibri"/>
                <a:cs typeface="Calibri"/>
              </a:rPr>
              <a:t>p</a:t>
            </a:r>
            <a:r>
              <a:rPr sz="3467" spc="-65" dirty="0">
                <a:latin typeface="Calibri"/>
                <a:cs typeface="Calibri"/>
              </a:rPr>
              <a:t>r</a:t>
            </a:r>
            <a:r>
              <a:rPr sz="3467" spc="-16" dirty="0">
                <a:latin typeface="Calibri"/>
                <a:cs typeface="Calibri"/>
              </a:rPr>
              <a:t>o</a:t>
            </a:r>
            <a:r>
              <a:rPr sz="3467" spc="5" dirty="0">
                <a:latin typeface="Calibri"/>
                <a:cs typeface="Calibri"/>
              </a:rPr>
              <a:t>v</a:t>
            </a:r>
            <a:r>
              <a:rPr sz="3467" dirty="0">
                <a:latin typeface="Calibri"/>
                <a:cs typeface="Calibri"/>
              </a:rPr>
              <a:t>i</a:t>
            </a:r>
            <a:r>
              <a:rPr sz="3467" spc="5" dirty="0">
                <a:latin typeface="Calibri"/>
                <a:cs typeface="Calibri"/>
              </a:rPr>
              <a:t>d</a:t>
            </a:r>
            <a:r>
              <a:rPr sz="3467" spc="-11" dirty="0">
                <a:latin typeface="Calibri"/>
                <a:cs typeface="Calibri"/>
              </a:rPr>
              <a:t>e</a:t>
            </a:r>
            <a:r>
              <a:rPr sz="3467" dirty="0">
                <a:latin typeface="Calibri"/>
                <a:cs typeface="Calibri"/>
              </a:rPr>
              <a:t>s</a:t>
            </a:r>
            <a:r>
              <a:rPr sz="3467" spc="-5" dirty="0">
                <a:latin typeface="Calibri"/>
                <a:cs typeface="Calibri"/>
              </a:rPr>
              <a:t> </a:t>
            </a:r>
            <a:r>
              <a:rPr sz="3467" spc="5" dirty="0">
                <a:latin typeface="Calibri"/>
                <a:cs typeface="Calibri"/>
              </a:rPr>
              <a:t>p</a:t>
            </a:r>
            <a:r>
              <a:rPr sz="3467" spc="-11" dirty="0">
                <a:latin typeface="Calibri"/>
                <a:cs typeface="Calibri"/>
              </a:rPr>
              <a:t>k</a:t>
            </a:r>
            <a:r>
              <a:rPr sz="3467" spc="5" dirty="0">
                <a:latin typeface="Calibri"/>
                <a:cs typeface="Calibri"/>
              </a:rPr>
              <a:t>gn</a:t>
            </a:r>
            <a:r>
              <a:rPr sz="3467" dirty="0">
                <a:latin typeface="Calibri"/>
                <a:cs typeface="Calibri"/>
              </a:rPr>
              <a:t>a</a:t>
            </a:r>
            <a:r>
              <a:rPr sz="3467" spc="5" dirty="0">
                <a:latin typeface="Calibri"/>
                <a:cs typeface="Calibri"/>
              </a:rPr>
              <a:t>m</a:t>
            </a:r>
            <a:r>
              <a:rPr sz="3467" dirty="0">
                <a:latin typeface="Calibri"/>
                <a:cs typeface="Calibri"/>
              </a:rPr>
              <a:t>e	</a:t>
            </a: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查询软件包功能</a:t>
            </a:r>
            <a:endParaRPr sz="3467">
              <a:latin typeface="SimSun"/>
              <a:cs typeface="SimSun"/>
            </a:endParaRPr>
          </a:p>
          <a:p>
            <a:pPr marL="385219">
              <a:spcBef>
                <a:spcPts val="76"/>
              </a:spcBef>
            </a:pPr>
            <a:r>
              <a:rPr sz="3467" dirty="0">
                <a:latin typeface="SimSun"/>
                <a:cs typeface="SimSun"/>
              </a:rPr>
              <a:t>信息</a:t>
            </a:r>
            <a:endParaRPr sz="3467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138" y="5824602"/>
            <a:ext cx="3597116" cy="1289851"/>
          </a:xfrm>
          <a:prstGeom prst="rect">
            <a:avLst/>
          </a:prstGeom>
        </p:spPr>
        <p:txBody>
          <a:bodyPr vert="horz" wrap="square" lIns="0" tIns="119010" rIns="0" bIns="0" rtlCol="0">
            <a:spAutoFit/>
          </a:bodyPr>
          <a:lstStyle/>
          <a:p>
            <a:pPr marL="385219" indent="-371461">
              <a:spcBef>
                <a:spcPts val="93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rpm</a:t>
            </a:r>
            <a:r>
              <a:rPr sz="3467" spc="-43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-qR</a:t>
            </a:r>
            <a:r>
              <a:rPr sz="3467" spc="-43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pkgname</a:t>
            </a:r>
            <a:endParaRPr sz="3467">
              <a:latin typeface="Calibri"/>
              <a:cs typeface="Calibri"/>
            </a:endParaRPr>
          </a:p>
          <a:p>
            <a:pPr marL="385219" indent="-371461">
              <a:spcBef>
                <a:spcPts val="83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rpm</a:t>
            </a:r>
            <a:r>
              <a:rPr sz="3467" spc="-27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-qp</a:t>
            </a:r>
            <a:r>
              <a:rPr sz="3467" spc="-22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rpmfile</a:t>
            </a:r>
            <a:endParaRPr sz="3467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85539" y="5824602"/>
            <a:ext cx="4948185" cy="1243075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 marR="5503">
              <a:lnSpc>
                <a:spcPct val="120000"/>
              </a:lnSpc>
              <a:spcBef>
                <a:spcPts val="108"/>
              </a:spcBef>
            </a:pP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查询包的最低依赖要求 </a:t>
            </a:r>
            <a:r>
              <a:rPr sz="3467" spc="5" dirty="0">
                <a:latin typeface="SimSun"/>
                <a:cs typeface="SimSun"/>
              </a:rPr>
              <a:t> </a:t>
            </a: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查询</a:t>
            </a:r>
            <a:r>
              <a:rPr sz="3467" spc="-5" dirty="0">
                <a:latin typeface="Calibri"/>
                <a:cs typeface="Calibri"/>
              </a:rPr>
              <a:t>r</a:t>
            </a:r>
            <a:r>
              <a:rPr sz="3467" spc="5" dirty="0">
                <a:latin typeface="Calibri"/>
                <a:cs typeface="Calibri"/>
              </a:rPr>
              <a:t>p</a:t>
            </a:r>
            <a:r>
              <a:rPr sz="3467" dirty="0">
                <a:latin typeface="Calibri"/>
                <a:cs typeface="Calibri"/>
              </a:rPr>
              <a:t>m</a:t>
            </a:r>
            <a:r>
              <a:rPr sz="3467" dirty="0">
                <a:latin typeface="SimSun"/>
                <a:cs typeface="SimSun"/>
              </a:rPr>
              <a:t>包文件中的内容</a:t>
            </a:r>
            <a:endParaRPr sz="3467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7908" y="214435"/>
            <a:ext cx="2109840" cy="747491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301491" algn="l"/>
              </a:tabLst>
            </a:pPr>
            <a:r>
              <a:rPr dirty="0">
                <a:latin typeface="Calibri"/>
                <a:cs typeface="Calibri"/>
              </a:rPr>
              <a:t>rpm	-qa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97" y="1019573"/>
            <a:ext cx="9520767" cy="4983956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546" y="-285750"/>
            <a:ext cx="2986934" cy="54743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467" dirty="0">
                <a:latin typeface="Calibri"/>
                <a:cs typeface="Calibri"/>
              </a:rPr>
              <a:t>rpm</a:t>
            </a:r>
            <a:r>
              <a:rPr sz="3467" spc="-43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-q</a:t>
            </a:r>
            <a:r>
              <a:rPr sz="3467" spc="-32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pkgname</a:t>
            </a:r>
            <a:endParaRPr sz="3467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47702" y="-281549"/>
            <a:ext cx="2448983" cy="547436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/>
              <a:t>查询指定包</a:t>
            </a:r>
            <a:endParaRPr sz="3467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26" y="1409827"/>
            <a:ext cx="3088746" cy="54743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467" dirty="0">
                <a:latin typeface="Calibri"/>
                <a:cs typeface="Calibri"/>
              </a:rPr>
              <a:t>rpm</a:t>
            </a:r>
            <a:r>
              <a:rPr sz="3467" spc="-43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-qi</a:t>
            </a:r>
            <a:r>
              <a:rPr sz="3467" spc="-43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pkgname</a:t>
            </a:r>
            <a:endParaRPr sz="3467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7826" y="1409827"/>
            <a:ext cx="5090583" cy="54743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查询已安装包的详细信息</a:t>
            </a:r>
            <a:endParaRPr sz="3467">
              <a:latin typeface="SimSun"/>
              <a:cs typeface="SimSu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6404" y="1989534"/>
            <a:ext cx="6466417" cy="20637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8934" y="4041522"/>
            <a:ext cx="3088746" cy="54743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467" dirty="0">
                <a:latin typeface="Calibri"/>
                <a:cs typeface="Calibri"/>
              </a:rPr>
              <a:t>rpm</a:t>
            </a:r>
            <a:r>
              <a:rPr sz="3467" spc="-43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-ql</a:t>
            </a:r>
            <a:r>
              <a:rPr sz="3467" spc="-43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pkgname</a:t>
            </a:r>
            <a:endParaRPr sz="3467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1333" y="4041522"/>
            <a:ext cx="4650317" cy="54743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查询已安装包中的内容</a:t>
            </a:r>
            <a:endParaRPr sz="3467">
              <a:latin typeface="SimSun"/>
              <a:cs typeface="SimSun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5635" y="4598459"/>
            <a:ext cx="4005394" cy="249713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839" y="152799"/>
            <a:ext cx="5173133" cy="1209012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556" y="-213859"/>
            <a:ext cx="9163050" cy="547436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4965889" algn="l"/>
              </a:tabLst>
            </a:pPr>
            <a:r>
              <a:rPr sz="3467" spc="-5" dirty="0">
                <a:latin typeface="Calibri"/>
                <a:cs typeface="Calibri"/>
              </a:rPr>
              <a:t>r</a:t>
            </a:r>
            <a:r>
              <a:rPr sz="3467" spc="5" dirty="0">
                <a:latin typeface="Calibri"/>
                <a:cs typeface="Calibri"/>
              </a:rPr>
              <a:t>p</a:t>
            </a:r>
            <a:r>
              <a:rPr sz="3467" dirty="0">
                <a:latin typeface="Calibri"/>
                <a:cs typeface="Calibri"/>
              </a:rPr>
              <a:t>m </a:t>
            </a:r>
            <a:r>
              <a:rPr sz="3467" spc="-5" dirty="0">
                <a:latin typeface="Calibri"/>
                <a:cs typeface="Calibri"/>
              </a:rPr>
              <a:t>-</a:t>
            </a:r>
            <a:r>
              <a:rPr sz="3467" dirty="0">
                <a:latin typeface="Calibri"/>
                <a:cs typeface="Calibri"/>
              </a:rPr>
              <a:t>q</a:t>
            </a:r>
            <a:r>
              <a:rPr sz="3467" spc="5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-</a:t>
            </a:r>
            <a:r>
              <a:rPr sz="3467" spc="5" dirty="0">
                <a:latin typeface="Calibri"/>
                <a:cs typeface="Calibri"/>
              </a:rPr>
              <a:t>p</a:t>
            </a:r>
            <a:r>
              <a:rPr sz="3467" spc="-65" dirty="0">
                <a:latin typeface="Calibri"/>
                <a:cs typeface="Calibri"/>
              </a:rPr>
              <a:t>r</a:t>
            </a:r>
            <a:r>
              <a:rPr sz="3467" spc="-16" dirty="0">
                <a:latin typeface="Calibri"/>
                <a:cs typeface="Calibri"/>
              </a:rPr>
              <a:t>o</a:t>
            </a:r>
            <a:r>
              <a:rPr sz="3467" spc="5" dirty="0">
                <a:latin typeface="Calibri"/>
                <a:cs typeface="Calibri"/>
              </a:rPr>
              <a:t>v</a:t>
            </a:r>
            <a:r>
              <a:rPr sz="3467" dirty="0">
                <a:latin typeface="Calibri"/>
                <a:cs typeface="Calibri"/>
              </a:rPr>
              <a:t>i</a:t>
            </a:r>
            <a:r>
              <a:rPr sz="3467" spc="5" dirty="0">
                <a:latin typeface="Calibri"/>
                <a:cs typeface="Calibri"/>
              </a:rPr>
              <a:t>d</a:t>
            </a:r>
            <a:r>
              <a:rPr sz="3467" spc="-11" dirty="0">
                <a:latin typeface="Calibri"/>
                <a:cs typeface="Calibri"/>
              </a:rPr>
              <a:t>e</a:t>
            </a:r>
            <a:r>
              <a:rPr sz="3467" dirty="0">
                <a:latin typeface="Calibri"/>
                <a:cs typeface="Calibri"/>
              </a:rPr>
              <a:t>s</a:t>
            </a:r>
            <a:r>
              <a:rPr sz="3467" spc="-5" dirty="0">
                <a:latin typeface="Calibri"/>
                <a:cs typeface="Calibri"/>
              </a:rPr>
              <a:t> </a:t>
            </a:r>
            <a:r>
              <a:rPr sz="3467" spc="5" dirty="0">
                <a:latin typeface="Calibri"/>
                <a:cs typeface="Calibri"/>
              </a:rPr>
              <a:t>p</a:t>
            </a:r>
            <a:r>
              <a:rPr sz="3467" spc="-11" dirty="0">
                <a:latin typeface="Calibri"/>
                <a:cs typeface="Calibri"/>
              </a:rPr>
              <a:t>k</a:t>
            </a:r>
            <a:r>
              <a:rPr sz="3467" spc="5" dirty="0">
                <a:latin typeface="Calibri"/>
                <a:cs typeface="Calibri"/>
              </a:rPr>
              <a:t>gn</a:t>
            </a:r>
            <a:r>
              <a:rPr sz="3467" dirty="0">
                <a:latin typeface="Calibri"/>
                <a:cs typeface="Calibri"/>
              </a:rPr>
              <a:t>a</a:t>
            </a:r>
            <a:r>
              <a:rPr sz="3467" spc="5" dirty="0">
                <a:latin typeface="Calibri"/>
                <a:cs typeface="Calibri"/>
              </a:rPr>
              <a:t>m</a:t>
            </a:r>
            <a:r>
              <a:rPr sz="3467" dirty="0">
                <a:latin typeface="Calibri"/>
                <a:cs typeface="Calibri"/>
              </a:rPr>
              <a:t>e	</a:t>
            </a: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/>
              <a:t>查询软件包功能信息</a:t>
            </a:r>
            <a:endParaRPr sz="3467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230" y="386689"/>
            <a:ext cx="6552405" cy="3676915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9956" y="95632"/>
            <a:ext cx="3225641" cy="54743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467" dirty="0">
                <a:latin typeface="Calibri"/>
                <a:cs typeface="Calibri"/>
              </a:rPr>
              <a:t>rpm</a:t>
            </a:r>
            <a:r>
              <a:rPr sz="3467" spc="-43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-qR</a:t>
            </a:r>
            <a:r>
              <a:rPr sz="3467" spc="-43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pkgname</a:t>
            </a:r>
            <a:endParaRPr sz="3467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62353" y="99832"/>
            <a:ext cx="4650317" cy="547436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/>
              <a:t>查询包的最低依赖要求</a:t>
            </a:r>
            <a:endParaRPr sz="3467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372" y="854471"/>
            <a:ext cx="6815533" cy="4973638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81" y="1737626"/>
            <a:ext cx="7919985" cy="547436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z="3467" dirty="0">
                <a:latin typeface="Calibri"/>
                <a:cs typeface="Calibri"/>
              </a:rPr>
              <a:t>rpm</a:t>
            </a:r>
            <a:r>
              <a:rPr sz="3467" spc="-27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-qp</a:t>
            </a:r>
            <a:r>
              <a:rPr sz="3467" spc="-16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rpmfile</a:t>
            </a:r>
            <a:r>
              <a:rPr sz="3467" spc="325" dirty="0">
                <a:latin typeface="Calibri"/>
                <a:cs typeface="Calibri"/>
              </a:rPr>
              <a:t> </a:t>
            </a: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/>
              <a:t>查询</a:t>
            </a:r>
            <a:r>
              <a:rPr sz="3467" dirty="0">
                <a:latin typeface="Calibri"/>
                <a:cs typeface="Calibri"/>
              </a:rPr>
              <a:t>rpm</a:t>
            </a:r>
            <a:r>
              <a:rPr sz="3467" dirty="0"/>
              <a:t>包文件中的内容</a:t>
            </a:r>
            <a:endParaRPr sz="3467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27325"/>
            <a:ext cx="9906000" cy="1210733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6286" y="322666"/>
            <a:ext cx="4373773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11" dirty="0">
                <a:latin typeface="Calibri"/>
                <a:cs typeface="Calibri"/>
              </a:rPr>
              <a:t>2</a:t>
            </a:r>
            <a:r>
              <a:rPr dirty="0"/>
              <a:t>）</a:t>
            </a:r>
            <a:r>
              <a:rPr dirty="0">
                <a:latin typeface="Calibri"/>
                <a:cs typeface="Calibri"/>
              </a:rPr>
              <a:t>rp</a:t>
            </a:r>
            <a:r>
              <a:rPr spc="-5" dirty="0">
                <a:latin typeface="Calibri"/>
                <a:cs typeface="Calibri"/>
              </a:rPr>
              <a:t>m</a:t>
            </a:r>
            <a:r>
              <a:rPr dirty="0"/>
              <a:t>应用举例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1363600"/>
            <a:ext cx="9494626" cy="1289851"/>
          </a:xfrm>
          <a:prstGeom prst="rect">
            <a:avLst/>
          </a:prstGeom>
        </p:spPr>
        <p:txBody>
          <a:bodyPr vert="horz" wrap="square" lIns="0" tIns="119010" rIns="0" bIns="0" rtlCol="0">
            <a:spAutoFit/>
          </a:bodyPr>
          <a:lstStyle/>
          <a:p>
            <a:pPr marL="385219" indent="-371461">
              <a:spcBef>
                <a:spcPts val="93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SimSun"/>
                <a:cs typeface="SimSun"/>
              </a:rPr>
              <a:t>②</a:t>
            </a:r>
            <a:r>
              <a:rPr sz="3467" spc="-948" dirty="0">
                <a:latin typeface="SimSun"/>
                <a:cs typeface="SimSun"/>
              </a:rPr>
              <a:t> </a:t>
            </a:r>
            <a:r>
              <a:rPr sz="3467" dirty="0">
                <a:latin typeface="SimSun"/>
                <a:cs typeface="SimSun"/>
              </a:rPr>
              <a:t>查询示例。</a:t>
            </a:r>
            <a:endParaRPr sz="3467">
              <a:latin typeface="SimSun"/>
              <a:cs typeface="SimSun"/>
            </a:endParaRPr>
          </a:p>
          <a:p>
            <a:pPr marL="385219" indent="-371461">
              <a:spcBef>
                <a:spcPts val="834"/>
              </a:spcBef>
              <a:buFont typeface="Arial MT"/>
              <a:buChar char="•"/>
              <a:tabLst>
                <a:tab pos="384531" algn="l"/>
                <a:tab pos="385219" algn="l"/>
                <a:tab pos="3975325" algn="l"/>
              </a:tabLst>
            </a:pPr>
            <a:r>
              <a:rPr sz="3467" spc="5" dirty="0">
                <a:latin typeface="Calibri"/>
                <a:cs typeface="Calibri"/>
              </a:rPr>
              <a:t>#</a:t>
            </a:r>
            <a:r>
              <a:rPr sz="3467" spc="-5" dirty="0">
                <a:latin typeface="Calibri"/>
                <a:cs typeface="Calibri"/>
              </a:rPr>
              <a:t>r</a:t>
            </a:r>
            <a:r>
              <a:rPr sz="3467" dirty="0">
                <a:latin typeface="Calibri"/>
                <a:cs typeface="Calibri"/>
              </a:rPr>
              <a:t>pm</a:t>
            </a:r>
            <a:r>
              <a:rPr sz="3467" spc="11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-</a:t>
            </a:r>
            <a:r>
              <a:rPr sz="3467" dirty="0">
                <a:latin typeface="Calibri"/>
                <a:cs typeface="Calibri"/>
              </a:rPr>
              <a:t>q</a:t>
            </a:r>
            <a:r>
              <a:rPr sz="3467" spc="5" dirty="0">
                <a:latin typeface="Calibri"/>
                <a:cs typeface="Calibri"/>
              </a:rPr>
              <a:t> dh</a:t>
            </a:r>
            <a:r>
              <a:rPr sz="3467" spc="-5" dirty="0">
                <a:latin typeface="Calibri"/>
                <a:cs typeface="Calibri"/>
              </a:rPr>
              <a:t>c</a:t>
            </a:r>
            <a:r>
              <a:rPr sz="3467" dirty="0">
                <a:latin typeface="Calibri"/>
                <a:cs typeface="Calibri"/>
              </a:rPr>
              <a:t>p	</a:t>
            </a: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查询是否安装了软件包</a:t>
            </a:r>
            <a:r>
              <a:rPr sz="3467" spc="5" dirty="0">
                <a:latin typeface="Calibri"/>
                <a:cs typeface="Calibri"/>
              </a:rPr>
              <a:t>dh</a:t>
            </a:r>
            <a:r>
              <a:rPr sz="3467" spc="-5" dirty="0">
                <a:latin typeface="Calibri"/>
                <a:cs typeface="Calibri"/>
              </a:rPr>
              <a:t>c</a:t>
            </a:r>
            <a:r>
              <a:rPr sz="3467" dirty="0">
                <a:latin typeface="Calibri"/>
                <a:cs typeface="Calibri"/>
              </a:rPr>
              <a:t>p</a:t>
            </a:r>
            <a:endParaRPr sz="3467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301" y="2628265"/>
            <a:ext cx="4537498" cy="2562123"/>
          </a:xfrm>
          <a:prstGeom prst="rect">
            <a:avLst/>
          </a:prstGeom>
        </p:spPr>
        <p:txBody>
          <a:bodyPr vert="horz" wrap="square" lIns="0" tIns="119010" rIns="0" bIns="0" rtlCol="0">
            <a:spAutoFit/>
          </a:bodyPr>
          <a:lstStyle/>
          <a:p>
            <a:pPr marL="385219" indent="-371461">
              <a:spcBef>
                <a:spcPts val="93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#rpm</a:t>
            </a:r>
            <a:r>
              <a:rPr sz="3467" spc="-16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-qa</a:t>
            </a:r>
            <a:r>
              <a:rPr sz="3467" spc="-22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|</a:t>
            </a:r>
            <a:r>
              <a:rPr sz="3467" spc="-22" dirty="0">
                <a:latin typeface="Calibri"/>
                <a:cs typeface="Calibri"/>
              </a:rPr>
              <a:t> </a:t>
            </a:r>
            <a:r>
              <a:rPr sz="3467" spc="-16" dirty="0">
                <a:latin typeface="Calibri"/>
                <a:cs typeface="Calibri"/>
              </a:rPr>
              <a:t>grep </a:t>
            </a:r>
            <a:r>
              <a:rPr sz="3467" spc="-32" dirty="0">
                <a:latin typeface="Calibri"/>
                <a:cs typeface="Calibri"/>
              </a:rPr>
              <a:t>sysstat</a:t>
            </a:r>
            <a:endParaRPr sz="3467">
              <a:latin typeface="Calibri"/>
              <a:cs typeface="Calibri"/>
            </a:endParaRPr>
          </a:p>
          <a:p>
            <a:pPr marL="385219" indent="-371461">
              <a:spcBef>
                <a:spcPts val="83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#rpm</a:t>
            </a:r>
            <a:r>
              <a:rPr sz="3467" spc="-43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-qi</a:t>
            </a:r>
            <a:r>
              <a:rPr sz="3467" spc="-49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dhcp</a:t>
            </a:r>
            <a:endParaRPr sz="3467">
              <a:latin typeface="Calibri"/>
              <a:cs typeface="Calibri"/>
            </a:endParaRPr>
          </a:p>
          <a:p>
            <a:pPr marL="385219" indent="-371461">
              <a:spcBef>
                <a:spcPts val="829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#rpm</a:t>
            </a:r>
            <a:r>
              <a:rPr sz="3467" spc="-43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-ql</a:t>
            </a:r>
            <a:r>
              <a:rPr sz="3467" spc="-49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dhcp</a:t>
            </a:r>
            <a:endParaRPr sz="3467">
              <a:latin typeface="Calibri"/>
              <a:cs typeface="Calibri"/>
            </a:endParaRPr>
          </a:p>
          <a:p>
            <a:pPr marL="385219" indent="-371461">
              <a:spcBef>
                <a:spcPts val="80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#rpm</a:t>
            </a:r>
            <a:r>
              <a:rPr sz="3467" spc="-16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-qf</a:t>
            </a:r>
            <a:r>
              <a:rPr sz="3467" spc="-27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`which</a:t>
            </a:r>
            <a:r>
              <a:rPr sz="3467" spc="-22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bash`</a:t>
            </a:r>
            <a:endParaRPr sz="3467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6191" y="2628265"/>
            <a:ext cx="5092647" cy="257074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 marR="5503" indent="1382662" algn="r">
              <a:lnSpc>
                <a:spcPct val="120000"/>
              </a:lnSpc>
              <a:spcBef>
                <a:spcPts val="108"/>
              </a:spcBef>
            </a:pP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是否安装了</a:t>
            </a:r>
            <a:r>
              <a:rPr sz="3467" spc="-32" dirty="0">
                <a:latin typeface="Calibri"/>
                <a:cs typeface="Calibri"/>
              </a:rPr>
              <a:t>sysstat </a:t>
            </a:r>
            <a:r>
              <a:rPr sz="3467" spc="-769" dirty="0">
                <a:latin typeface="Calibri"/>
                <a:cs typeface="Calibri"/>
              </a:rPr>
              <a:t> </a:t>
            </a: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查询</a:t>
            </a:r>
            <a:r>
              <a:rPr sz="3467" spc="5" dirty="0">
                <a:latin typeface="Calibri"/>
                <a:cs typeface="Calibri"/>
              </a:rPr>
              <a:t>dh</a:t>
            </a:r>
            <a:r>
              <a:rPr sz="3467" spc="-5" dirty="0">
                <a:latin typeface="Calibri"/>
                <a:cs typeface="Calibri"/>
              </a:rPr>
              <a:t>c</a:t>
            </a:r>
            <a:r>
              <a:rPr sz="3467" spc="5" dirty="0">
                <a:latin typeface="Calibri"/>
                <a:cs typeface="Calibri"/>
              </a:rPr>
              <a:t>p</a:t>
            </a:r>
            <a:r>
              <a:rPr sz="3467" dirty="0">
                <a:latin typeface="SimSun"/>
                <a:cs typeface="SimSun"/>
              </a:rPr>
              <a:t>的详细说明信息  </a:t>
            </a: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查询</a:t>
            </a:r>
            <a:r>
              <a:rPr sz="3467" dirty="0">
                <a:latin typeface="Calibri"/>
                <a:cs typeface="Calibri"/>
              </a:rPr>
              <a:t>dhcp</a:t>
            </a:r>
            <a:r>
              <a:rPr sz="3467" dirty="0">
                <a:latin typeface="SimSun"/>
                <a:cs typeface="SimSun"/>
              </a:rPr>
              <a:t>软件包的内容</a:t>
            </a:r>
            <a:endParaRPr sz="3467">
              <a:latin typeface="SimSun"/>
              <a:cs typeface="SimSun"/>
            </a:endParaRPr>
          </a:p>
          <a:p>
            <a:pPr marL="405856">
              <a:spcBef>
                <a:spcPts val="802"/>
              </a:spcBef>
            </a:pP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查询</a:t>
            </a:r>
            <a:r>
              <a:rPr sz="3467" dirty="0">
                <a:latin typeface="Calibri"/>
                <a:cs typeface="Calibri"/>
              </a:rPr>
              <a:t>bash</a:t>
            </a:r>
            <a:r>
              <a:rPr sz="3467" dirty="0">
                <a:latin typeface="SimSun"/>
                <a:cs typeface="SimSun"/>
              </a:rPr>
              <a:t>命令归属包</a:t>
            </a:r>
            <a:endParaRPr sz="3467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4499" y="-166029"/>
            <a:ext cx="4373773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11" dirty="0">
                <a:latin typeface="Calibri"/>
                <a:cs typeface="Calibri"/>
              </a:rPr>
              <a:t>2</a:t>
            </a:r>
            <a:r>
              <a:rPr dirty="0"/>
              <a:t>）</a:t>
            </a:r>
            <a:r>
              <a:rPr dirty="0">
                <a:latin typeface="Calibri"/>
                <a:cs typeface="Calibri"/>
              </a:rPr>
              <a:t>rp</a:t>
            </a:r>
            <a:r>
              <a:rPr spc="-5" dirty="0">
                <a:latin typeface="Calibri"/>
                <a:cs typeface="Calibri"/>
              </a:rPr>
              <a:t>m</a:t>
            </a:r>
            <a:r>
              <a:rPr dirty="0"/>
              <a:t>应用举例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401615"/>
            <a:ext cx="9701001" cy="6732474"/>
          </a:xfrm>
          <a:prstGeom prst="rect">
            <a:avLst/>
          </a:prstGeom>
        </p:spPr>
        <p:txBody>
          <a:bodyPr vert="horz" wrap="square" lIns="0" tIns="99748" rIns="0" bIns="0" rtlCol="0">
            <a:spAutoFit/>
          </a:bodyPr>
          <a:lstStyle/>
          <a:p>
            <a:pPr marL="385219" indent="-371461">
              <a:spcBef>
                <a:spcPts val="785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（</a:t>
            </a:r>
            <a:r>
              <a:rPr sz="3033" dirty="0">
                <a:latin typeface="Calibri"/>
                <a:cs typeface="Calibri"/>
              </a:rPr>
              <a:t>2</a:t>
            </a:r>
            <a:r>
              <a:rPr sz="3033" dirty="0">
                <a:latin typeface="SimSun"/>
                <a:cs typeface="SimSun"/>
              </a:rPr>
              <a:t>）安装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672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①</a:t>
            </a:r>
            <a:r>
              <a:rPr sz="3033" spc="-829" dirty="0">
                <a:latin typeface="SimSun"/>
                <a:cs typeface="SimSun"/>
              </a:rPr>
              <a:t> </a:t>
            </a:r>
            <a:r>
              <a:rPr sz="3033" spc="-5" dirty="0">
                <a:latin typeface="Calibri"/>
                <a:cs typeface="Calibri"/>
              </a:rPr>
              <a:t>r</a:t>
            </a:r>
            <a:r>
              <a:rPr sz="3033" spc="5" dirty="0">
                <a:latin typeface="Calibri"/>
                <a:cs typeface="Calibri"/>
              </a:rPr>
              <a:t>p</a:t>
            </a:r>
            <a:r>
              <a:rPr sz="3033" spc="-5" dirty="0">
                <a:latin typeface="Calibri"/>
                <a:cs typeface="Calibri"/>
              </a:rPr>
              <a:t>m</a:t>
            </a:r>
            <a:r>
              <a:rPr sz="3033" dirty="0">
                <a:latin typeface="SimSun"/>
                <a:cs typeface="SimSun"/>
              </a:rPr>
              <a:t>用于安装软件包的常用形式为：</a:t>
            </a:r>
            <a:endParaRPr sz="3033">
              <a:latin typeface="SimSun"/>
              <a:cs typeface="SimSun"/>
            </a:endParaRPr>
          </a:p>
          <a:p>
            <a:pPr marL="647994" indent="-634924">
              <a:spcBef>
                <a:spcPts val="704"/>
              </a:spcBef>
              <a:buFont typeface="Arial MT"/>
              <a:buChar char="•"/>
              <a:tabLst>
                <a:tab pos="647994" algn="l"/>
                <a:tab pos="648681" algn="l"/>
                <a:tab pos="3975325" algn="l"/>
              </a:tabLst>
            </a:pPr>
            <a:r>
              <a:rPr sz="3033" dirty="0">
                <a:latin typeface="Calibri"/>
                <a:cs typeface="Calibri"/>
              </a:rPr>
              <a:t>rpm</a:t>
            </a:r>
            <a:r>
              <a:rPr sz="3033" spc="5" dirty="0">
                <a:latin typeface="Calibri"/>
                <a:cs typeface="Calibri"/>
              </a:rPr>
              <a:t> </a:t>
            </a:r>
            <a:r>
              <a:rPr sz="3033" spc="-5" dirty="0">
                <a:latin typeface="Calibri"/>
                <a:cs typeface="Calibri"/>
              </a:rPr>
              <a:t>-ivh</a:t>
            </a:r>
            <a:r>
              <a:rPr sz="3033" spc="11" dirty="0">
                <a:latin typeface="Calibri"/>
                <a:cs typeface="Calibri"/>
              </a:rPr>
              <a:t> </a:t>
            </a:r>
            <a:r>
              <a:rPr sz="3033" spc="-16" dirty="0">
                <a:latin typeface="Calibri"/>
                <a:cs typeface="Calibri"/>
              </a:rPr>
              <a:t>package	</a:t>
            </a:r>
            <a:r>
              <a:rPr sz="3033" spc="5" dirty="0">
                <a:latin typeface="Calibri"/>
                <a:cs typeface="Calibri"/>
              </a:rPr>
              <a:t>#</a:t>
            </a:r>
            <a:r>
              <a:rPr sz="3033" dirty="0">
                <a:latin typeface="SimSun"/>
                <a:cs typeface="SimSun"/>
              </a:rPr>
              <a:t>安装软件包</a:t>
            </a:r>
            <a:r>
              <a:rPr sz="3033" spc="-16" dirty="0">
                <a:latin typeface="Calibri"/>
                <a:cs typeface="Calibri"/>
              </a:rPr>
              <a:t>package</a:t>
            </a:r>
            <a:endParaRPr sz="3033">
              <a:latin typeface="Calibri"/>
              <a:cs typeface="Calibri"/>
            </a:endParaRPr>
          </a:p>
          <a:p>
            <a:pPr marL="385219" indent="-371461">
              <a:spcBef>
                <a:spcPts val="80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②</a:t>
            </a:r>
            <a:r>
              <a:rPr sz="3033" spc="-829" dirty="0">
                <a:latin typeface="SimSun"/>
                <a:cs typeface="SimSun"/>
              </a:rPr>
              <a:t> </a:t>
            </a:r>
            <a:r>
              <a:rPr sz="3033" dirty="0">
                <a:latin typeface="SimSun"/>
                <a:cs typeface="SimSun"/>
              </a:rPr>
              <a:t>安装示例。</a:t>
            </a:r>
            <a:endParaRPr sz="3033">
              <a:latin typeface="SimSun"/>
              <a:cs typeface="SimSun"/>
            </a:endParaRPr>
          </a:p>
          <a:p>
            <a:pPr marL="647994" indent="-634924">
              <a:spcBef>
                <a:spcPts val="677"/>
              </a:spcBef>
              <a:buFont typeface="Arial MT"/>
              <a:buChar char="•"/>
              <a:tabLst>
                <a:tab pos="647994" algn="l"/>
                <a:tab pos="648681" algn="l"/>
                <a:tab pos="3658206" algn="l"/>
              </a:tabLst>
            </a:pPr>
            <a:r>
              <a:rPr sz="3033" dirty="0">
                <a:latin typeface="Calibri"/>
                <a:cs typeface="Calibri"/>
              </a:rPr>
              <a:t>#rpm</a:t>
            </a:r>
            <a:r>
              <a:rPr sz="3033" spc="11" dirty="0">
                <a:latin typeface="Calibri"/>
                <a:cs typeface="Calibri"/>
              </a:rPr>
              <a:t> </a:t>
            </a:r>
            <a:r>
              <a:rPr sz="3033" spc="-5" dirty="0">
                <a:latin typeface="Calibri"/>
                <a:cs typeface="Calibri"/>
              </a:rPr>
              <a:t>-ivh</a:t>
            </a:r>
            <a:r>
              <a:rPr sz="3033" spc="11" dirty="0">
                <a:latin typeface="Calibri"/>
                <a:cs typeface="Calibri"/>
              </a:rPr>
              <a:t> </a:t>
            </a:r>
            <a:r>
              <a:rPr sz="3033" spc="-27" dirty="0">
                <a:latin typeface="Calibri"/>
                <a:cs typeface="Calibri"/>
              </a:rPr>
              <a:t>sysstat*	</a:t>
            </a:r>
            <a:r>
              <a:rPr sz="3033" spc="5" dirty="0">
                <a:latin typeface="Calibri"/>
                <a:cs typeface="Calibri"/>
              </a:rPr>
              <a:t>#</a:t>
            </a:r>
            <a:r>
              <a:rPr sz="3033" dirty="0">
                <a:latin typeface="SimSun"/>
                <a:cs typeface="SimSun"/>
              </a:rPr>
              <a:t>安装</a:t>
            </a:r>
            <a:r>
              <a:rPr sz="3033" spc="-32" dirty="0">
                <a:latin typeface="Calibri"/>
                <a:cs typeface="Calibri"/>
              </a:rPr>
              <a:t>sysstat</a:t>
            </a:r>
            <a:endParaRPr sz="3033">
              <a:latin typeface="Calibri"/>
              <a:cs typeface="Calibri"/>
            </a:endParaRPr>
          </a:p>
          <a:p>
            <a:pPr marL="647994" indent="-634924">
              <a:spcBef>
                <a:spcPts val="699"/>
              </a:spcBef>
              <a:buFont typeface="Arial MT"/>
              <a:buChar char="•"/>
              <a:tabLst>
                <a:tab pos="647994" algn="l"/>
                <a:tab pos="648681" algn="l"/>
              </a:tabLst>
            </a:pPr>
            <a:r>
              <a:rPr sz="3033" dirty="0">
                <a:latin typeface="Calibri"/>
                <a:cs typeface="Calibri"/>
              </a:rPr>
              <a:t>#rpm</a:t>
            </a:r>
            <a:r>
              <a:rPr sz="3033" spc="-5" dirty="0">
                <a:latin typeface="Calibri"/>
                <a:cs typeface="Calibri"/>
              </a:rPr>
              <a:t> </a:t>
            </a:r>
            <a:r>
              <a:rPr sz="3033" dirty="0">
                <a:latin typeface="Calibri"/>
                <a:cs typeface="Calibri"/>
              </a:rPr>
              <a:t>-qa</a:t>
            </a:r>
            <a:r>
              <a:rPr sz="3033" spc="-11" dirty="0">
                <a:latin typeface="Calibri"/>
                <a:cs typeface="Calibri"/>
              </a:rPr>
              <a:t> </a:t>
            </a:r>
            <a:r>
              <a:rPr sz="3033" dirty="0">
                <a:latin typeface="Calibri"/>
                <a:cs typeface="Calibri"/>
              </a:rPr>
              <a:t>|</a:t>
            </a:r>
            <a:r>
              <a:rPr sz="3033" spc="-11" dirty="0">
                <a:latin typeface="Calibri"/>
                <a:cs typeface="Calibri"/>
              </a:rPr>
              <a:t> </a:t>
            </a:r>
            <a:r>
              <a:rPr sz="3033" spc="-16" dirty="0">
                <a:latin typeface="Calibri"/>
                <a:cs typeface="Calibri"/>
              </a:rPr>
              <a:t>grep</a:t>
            </a:r>
            <a:r>
              <a:rPr sz="3033" spc="-5" dirty="0">
                <a:latin typeface="Calibri"/>
                <a:cs typeface="Calibri"/>
              </a:rPr>
              <a:t> </a:t>
            </a:r>
            <a:r>
              <a:rPr sz="3033" spc="-32" dirty="0">
                <a:latin typeface="Calibri"/>
                <a:cs typeface="Calibri"/>
              </a:rPr>
              <a:t>sysstat</a:t>
            </a:r>
            <a:r>
              <a:rPr sz="3033" spc="-11" dirty="0">
                <a:latin typeface="Calibri"/>
                <a:cs typeface="Calibri"/>
              </a:rPr>
              <a:t> </a:t>
            </a:r>
            <a:r>
              <a:rPr sz="3033" dirty="0">
                <a:latin typeface="Calibri"/>
                <a:cs typeface="Calibri"/>
              </a:rPr>
              <a:t>#</a:t>
            </a:r>
            <a:r>
              <a:rPr sz="3033" dirty="0">
                <a:latin typeface="SimSun"/>
                <a:cs typeface="SimSun"/>
              </a:rPr>
              <a:t>查询安装结果</a:t>
            </a:r>
            <a:endParaRPr sz="3033">
              <a:latin typeface="SimSun"/>
              <a:cs typeface="SimSun"/>
            </a:endParaRPr>
          </a:p>
          <a:p>
            <a:pPr marL="385219" marR="5503" indent="-371461">
              <a:lnSpc>
                <a:spcPct val="99600"/>
              </a:lnSpc>
              <a:spcBef>
                <a:spcPts val="823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在上例中，假定了</a:t>
            </a:r>
            <a:r>
              <a:rPr sz="3033" spc="-54" dirty="0">
                <a:latin typeface="Calibri"/>
                <a:cs typeface="Calibri"/>
              </a:rPr>
              <a:t>s</a:t>
            </a:r>
            <a:r>
              <a:rPr sz="3033" spc="-38" dirty="0">
                <a:latin typeface="Calibri"/>
                <a:cs typeface="Calibri"/>
              </a:rPr>
              <a:t>y</a:t>
            </a:r>
            <a:r>
              <a:rPr sz="3033" dirty="0">
                <a:latin typeface="Calibri"/>
                <a:cs typeface="Calibri"/>
              </a:rPr>
              <a:t>s</a:t>
            </a:r>
            <a:r>
              <a:rPr sz="3033" spc="-32" dirty="0">
                <a:latin typeface="Calibri"/>
                <a:cs typeface="Calibri"/>
              </a:rPr>
              <a:t>s</a:t>
            </a:r>
            <a:r>
              <a:rPr sz="3033" spc="-38" dirty="0">
                <a:latin typeface="Calibri"/>
                <a:cs typeface="Calibri"/>
              </a:rPr>
              <a:t>t</a:t>
            </a:r>
            <a:r>
              <a:rPr sz="3033" spc="-32" dirty="0">
                <a:latin typeface="Calibri"/>
                <a:cs typeface="Calibri"/>
              </a:rPr>
              <a:t>a</a:t>
            </a:r>
            <a:r>
              <a:rPr sz="3033" spc="-5" dirty="0">
                <a:latin typeface="Calibri"/>
                <a:cs typeface="Calibri"/>
              </a:rPr>
              <a:t>t</a:t>
            </a:r>
            <a:r>
              <a:rPr sz="3033" dirty="0">
                <a:latin typeface="Calibri"/>
                <a:cs typeface="Calibri"/>
              </a:rPr>
              <a:t>*</a:t>
            </a:r>
            <a:r>
              <a:rPr sz="3033" spc="5" dirty="0">
                <a:latin typeface="Calibri"/>
                <a:cs typeface="Calibri"/>
              </a:rPr>
              <a:t>.</a:t>
            </a:r>
            <a:r>
              <a:rPr sz="3033" spc="-5" dirty="0">
                <a:latin typeface="Calibri"/>
                <a:cs typeface="Calibri"/>
              </a:rPr>
              <a:t>r</a:t>
            </a:r>
            <a:r>
              <a:rPr sz="3033" dirty="0">
                <a:latin typeface="Calibri"/>
                <a:cs typeface="Calibri"/>
              </a:rPr>
              <a:t>pm</a:t>
            </a:r>
            <a:r>
              <a:rPr sz="3033" dirty="0">
                <a:latin typeface="SimSun"/>
                <a:cs typeface="SimSun"/>
              </a:rPr>
              <a:t>在当前目录内，如果不在 当前目录，则可以使用带有路径的文件名；包名可使用 通配符</a:t>
            </a:r>
            <a:r>
              <a:rPr sz="3033" dirty="0">
                <a:latin typeface="Calibri"/>
                <a:cs typeface="Calibri"/>
              </a:rPr>
              <a:t>*</a:t>
            </a:r>
            <a:r>
              <a:rPr sz="3033" dirty="0">
                <a:latin typeface="SimSun"/>
                <a:cs typeface="SimSun"/>
              </a:rPr>
              <a:t>，从而可以将所有符合条件的包都安装上，且 在安装过程中还会按照含有</a:t>
            </a:r>
            <a:r>
              <a:rPr sz="3033" spc="5" dirty="0">
                <a:latin typeface="Calibri"/>
                <a:cs typeface="Calibri"/>
              </a:rPr>
              <a:t>*</a:t>
            </a:r>
            <a:r>
              <a:rPr sz="3033" dirty="0">
                <a:latin typeface="SimSun"/>
                <a:cs typeface="SimSun"/>
              </a:rPr>
              <a:t>的包名来检查它们之间的 依赖关系。在具体工作中，一个完整的软件包可能会依 赖很多其他包，采用这种方法安装则会减少不必要的麻 烦。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6286" y="322666"/>
            <a:ext cx="4373773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11" dirty="0">
                <a:latin typeface="Calibri"/>
                <a:cs typeface="Calibri"/>
              </a:rPr>
              <a:t>2</a:t>
            </a:r>
            <a:r>
              <a:rPr dirty="0"/>
              <a:t>）</a:t>
            </a:r>
            <a:r>
              <a:rPr dirty="0">
                <a:latin typeface="Calibri"/>
                <a:cs typeface="Calibri"/>
              </a:rPr>
              <a:t>rp</a:t>
            </a:r>
            <a:r>
              <a:rPr spc="-5" dirty="0">
                <a:latin typeface="Calibri"/>
                <a:cs typeface="Calibri"/>
              </a:rPr>
              <a:t>m</a:t>
            </a:r>
            <a:r>
              <a:rPr dirty="0"/>
              <a:t>应用举例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0602" y="1363599"/>
            <a:ext cx="8323792" cy="4448024"/>
          </a:xfrm>
          <a:prstGeom prst="rect">
            <a:avLst/>
          </a:prstGeom>
        </p:spPr>
        <p:txBody>
          <a:bodyPr vert="horz" wrap="square" lIns="0" tIns="119010" rIns="0" bIns="0" rtlCol="0">
            <a:spAutoFit/>
          </a:bodyPr>
          <a:lstStyle/>
          <a:p>
            <a:pPr marL="385219" indent="-371461">
              <a:spcBef>
                <a:spcPts val="93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SimSun"/>
                <a:cs typeface="SimSun"/>
              </a:rPr>
              <a:t>（</a:t>
            </a:r>
            <a:r>
              <a:rPr sz="3467" dirty="0">
                <a:latin typeface="Calibri"/>
                <a:cs typeface="Calibri"/>
              </a:rPr>
              <a:t>3</a:t>
            </a:r>
            <a:r>
              <a:rPr sz="3467" dirty="0">
                <a:latin typeface="SimSun"/>
                <a:cs typeface="SimSun"/>
              </a:rPr>
              <a:t>）升级。</a:t>
            </a:r>
            <a:endParaRPr sz="3467">
              <a:latin typeface="SimSun"/>
              <a:cs typeface="SimSun"/>
            </a:endParaRPr>
          </a:p>
          <a:p>
            <a:pPr marL="385219" indent="-371461">
              <a:spcBef>
                <a:spcPts val="83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SimSun"/>
                <a:cs typeface="SimSun"/>
              </a:rPr>
              <a:t>对指定包的升级可以使用以下形式命令：</a:t>
            </a:r>
            <a:endParaRPr sz="3467">
              <a:latin typeface="SimSun"/>
              <a:cs typeface="SimSun"/>
            </a:endParaRPr>
          </a:p>
          <a:p>
            <a:pPr marL="584708" indent="-570950">
              <a:spcBef>
                <a:spcPts val="704"/>
              </a:spcBef>
              <a:buFont typeface="Arial MT"/>
              <a:buChar char="•"/>
              <a:tabLst>
                <a:tab pos="584020" algn="l"/>
                <a:tab pos="584708" algn="l"/>
              </a:tabLst>
            </a:pPr>
            <a:r>
              <a:rPr sz="3467" dirty="0">
                <a:latin typeface="Calibri"/>
                <a:cs typeface="Calibri"/>
              </a:rPr>
              <a:t>rpm</a:t>
            </a:r>
            <a:r>
              <a:rPr sz="3467" spc="-16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-Uvh</a:t>
            </a:r>
            <a:r>
              <a:rPr sz="3467" spc="-11" dirty="0">
                <a:latin typeface="Calibri"/>
                <a:cs typeface="Calibri"/>
              </a:rPr>
              <a:t> </a:t>
            </a:r>
            <a:r>
              <a:rPr sz="3467" spc="-16" dirty="0">
                <a:latin typeface="Calibri"/>
                <a:cs typeface="Calibri"/>
              </a:rPr>
              <a:t>packages</a:t>
            </a:r>
            <a:endParaRPr sz="3467">
              <a:latin typeface="Calibri"/>
              <a:cs typeface="Calibri"/>
            </a:endParaRPr>
          </a:p>
          <a:p>
            <a:pPr>
              <a:spcBef>
                <a:spcPts val="38"/>
              </a:spcBef>
              <a:buFont typeface="Arial MT"/>
              <a:buChar char="•"/>
            </a:pPr>
            <a:endParaRPr sz="4821">
              <a:latin typeface="Calibri"/>
              <a:cs typeface="Calibri"/>
            </a:endParaRPr>
          </a:p>
          <a:p>
            <a:pPr marL="385219" indent="-371461"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SimSun"/>
                <a:cs typeface="SimSun"/>
              </a:rPr>
              <a:t>（</a:t>
            </a:r>
            <a:r>
              <a:rPr sz="3467" dirty="0">
                <a:latin typeface="Calibri"/>
                <a:cs typeface="Calibri"/>
              </a:rPr>
              <a:t>4</a:t>
            </a:r>
            <a:r>
              <a:rPr sz="3467" dirty="0">
                <a:latin typeface="SimSun"/>
                <a:cs typeface="SimSun"/>
              </a:rPr>
              <a:t>）删除。</a:t>
            </a:r>
            <a:endParaRPr sz="3467">
              <a:latin typeface="SimSun"/>
              <a:cs typeface="SimSun"/>
            </a:endParaRPr>
          </a:p>
          <a:p>
            <a:pPr marL="385219" indent="-371461">
              <a:spcBef>
                <a:spcPts val="80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SimSun"/>
                <a:cs typeface="SimSun"/>
              </a:rPr>
              <a:t>对指定包的删除可以使用以下形式命令：</a:t>
            </a:r>
            <a:endParaRPr sz="3467">
              <a:latin typeface="SimSun"/>
              <a:cs typeface="SimSun"/>
            </a:endParaRPr>
          </a:p>
          <a:p>
            <a:pPr marL="584708" indent="-570950">
              <a:spcBef>
                <a:spcPts val="731"/>
              </a:spcBef>
              <a:buFont typeface="Arial MT"/>
              <a:buChar char="•"/>
              <a:tabLst>
                <a:tab pos="584020" algn="l"/>
                <a:tab pos="584708" algn="l"/>
              </a:tabLst>
            </a:pPr>
            <a:r>
              <a:rPr sz="3467" dirty="0">
                <a:latin typeface="Calibri"/>
                <a:cs typeface="Calibri"/>
              </a:rPr>
              <a:t>rpm</a:t>
            </a:r>
            <a:r>
              <a:rPr sz="3467" spc="-27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-e</a:t>
            </a:r>
            <a:r>
              <a:rPr sz="3467" spc="-22" dirty="0">
                <a:latin typeface="Calibri"/>
                <a:cs typeface="Calibri"/>
              </a:rPr>
              <a:t> </a:t>
            </a:r>
            <a:r>
              <a:rPr sz="3467" spc="-16" dirty="0">
                <a:latin typeface="Calibri"/>
                <a:cs typeface="Calibri"/>
              </a:rPr>
              <a:t>packages</a:t>
            </a:r>
            <a:endParaRPr sz="346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6286" y="71714"/>
            <a:ext cx="4373773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11" dirty="0">
                <a:latin typeface="Calibri"/>
                <a:cs typeface="Calibri"/>
              </a:rPr>
              <a:t>2</a:t>
            </a:r>
            <a:r>
              <a:rPr dirty="0"/>
              <a:t>）</a:t>
            </a:r>
            <a:r>
              <a:rPr dirty="0">
                <a:latin typeface="Calibri"/>
                <a:cs typeface="Calibri"/>
              </a:rPr>
              <a:t>rp</a:t>
            </a:r>
            <a:r>
              <a:rPr spc="-5" dirty="0">
                <a:latin typeface="Calibri"/>
                <a:cs typeface="Calibri"/>
              </a:rPr>
              <a:t>m</a:t>
            </a:r>
            <a:r>
              <a:rPr dirty="0"/>
              <a:t>应用举例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248" y="791251"/>
            <a:ext cx="9455415" cy="4008533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85219" indent="-371461">
              <a:spcBef>
                <a:spcPts val="780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（</a:t>
            </a:r>
            <a:r>
              <a:rPr sz="3033" dirty="0">
                <a:latin typeface="Calibri"/>
                <a:cs typeface="Calibri"/>
              </a:rPr>
              <a:t>5</a:t>
            </a:r>
            <a:r>
              <a:rPr sz="3033" dirty="0">
                <a:latin typeface="SimSun"/>
                <a:cs typeface="SimSun"/>
              </a:rPr>
              <a:t>）验证。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67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①</a:t>
            </a:r>
            <a:r>
              <a:rPr sz="3033" spc="-829" dirty="0">
                <a:latin typeface="SimSun"/>
                <a:cs typeface="SimSun"/>
              </a:rPr>
              <a:t> </a:t>
            </a:r>
            <a:r>
              <a:rPr sz="3033" dirty="0">
                <a:latin typeface="SimSun"/>
                <a:cs typeface="SimSun"/>
              </a:rPr>
              <a:t>软件包校验常用形式。</a:t>
            </a:r>
            <a:endParaRPr sz="3033">
              <a:latin typeface="SimSun"/>
              <a:cs typeface="SimSun"/>
            </a:endParaRPr>
          </a:p>
          <a:p>
            <a:pPr marL="385219" marR="5503" indent="-371461">
              <a:lnSpc>
                <a:spcPct val="98100"/>
              </a:lnSpc>
              <a:spcBef>
                <a:spcPts val="1110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系统中的软件包可能会因为各种误操作，如修改、删 除等造成软件包内容的损坏或不一致，因此有必要进 行校验。若校验过程中出现错误输出，则说明被校验 的软件包出了问题。校验的结果也可通过命令的返回 值来确定，返回值为</a:t>
            </a:r>
            <a:r>
              <a:rPr sz="3033" spc="5" dirty="0">
                <a:latin typeface="Calibri"/>
                <a:cs typeface="Calibri"/>
              </a:rPr>
              <a:t>0</a:t>
            </a:r>
            <a:r>
              <a:rPr sz="3033" dirty="0">
                <a:latin typeface="SimSun"/>
                <a:cs typeface="SimSun"/>
              </a:rPr>
              <a:t>说明正常，否则是有问题的。校 验软件包常用</a:t>
            </a:r>
            <a:r>
              <a:rPr sz="3033" spc="-5" dirty="0">
                <a:latin typeface="Calibri"/>
                <a:cs typeface="Calibri"/>
              </a:rPr>
              <a:t>rpm</a:t>
            </a:r>
            <a:r>
              <a:rPr sz="3033" dirty="0">
                <a:latin typeface="SimSun"/>
                <a:cs typeface="SimSun"/>
              </a:rPr>
              <a:t>命令形式如下：</a:t>
            </a:r>
            <a:endParaRPr sz="3033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248" y="4763558"/>
            <a:ext cx="3306815" cy="2252551"/>
          </a:xfrm>
          <a:prstGeom prst="rect">
            <a:avLst/>
          </a:prstGeom>
        </p:spPr>
        <p:txBody>
          <a:bodyPr vert="horz" wrap="square" lIns="0" tIns="102500" rIns="0" bIns="0" rtlCol="0">
            <a:spAutoFit/>
          </a:bodyPr>
          <a:lstStyle/>
          <a:p>
            <a:pPr marL="647994" indent="-634924">
              <a:spcBef>
                <a:spcPts val="807"/>
              </a:spcBef>
              <a:buFont typeface="Arial MT"/>
              <a:buChar char="•"/>
              <a:tabLst>
                <a:tab pos="647994" algn="l"/>
                <a:tab pos="648681" algn="l"/>
              </a:tabLst>
            </a:pPr>
            <a:r>
              <a:rPr sz="3033" dirty="0">
                <a:latin typeface="Calibri"/>
                <a:cs typeface="Calibri"/>
              </a:rPr>
              <a:t>rpm</a:t>
            </a:r>
            <a:r>
              <a:rPr sz="3033" spc="-49" dirty="0">
                <a:latin typeface="Calibri"/>
                <a:cs typeface="Calibri"/>
              </a:rPr>
              <a:t> </a:t>
            </a:r>
            <a:r>
              <a:rPr sz="3033" spc="-114" dirty="0">
                <a:latin typeface="Calibri"/>
                <a:cs typeface="Calibri"/>
              </a:rPr>
              <a:t>-Va</a:t>
            </a:r>
            <a:endParaRPr sz="3033">
              <a:latin typeface="Calibri"/>
              <a:cs typeface="Calibri"/>
            </a:endParaRPr>
          </a:p>
          <a:p>
            <a:pPr marL="647994" indent="-634924">
              <a:spcBef>
                <a:spcPts val="704"/>
              </a:spcBef>
              <a:buFont typeface="Arial MT"/>
              <a:buChar char="•"/>
              <a:tabLst>
                <a:tab pos="647994" algn="l"/>
                <a:tab pos="648681" algn="l"/>
              </a:tabLst>
            </a:pPr>
            <a:r>
              <a:rPr sz="3033" dirty="0">
                <a:latin typeface="Calibri"/>
                <a:cs typeface="Calibri"/>
              </a:rPr>
              <a:t>rpm</a:t>
            </a:r>
            <a:r>
              <a:rPr sz="3033" spc="-32" dirty="0">
                <a:latin typeface="Calibri"/>
                <a:cs typeface="Calibri"/>
              </a:rPr>
              <a:t> </a:t>
            </a:r>
            <a:r>
              <a:rPr sz="3033" dirty="0">
                <a:latin typeface="Calibri"/>
                <a:cs typeface="Calibri"/>
              </a:rPr>
              <a:t>-V</a:t>
            </a:r>
            <a:r>
              <a:rPr sz="3033" spc="-32" dirty="0">
                <a:latin typeface="Calibri"/>
                <a:cs typeface="Calibri"/>
              </a:rPr>
              <a:t> </a:t>
            </a:r>
            <a:r>
              <a:rPr sz="3033" spc="-5" dirty="0">
                <a:latin typeface="Calibri"/>
                <a:cs typeface="Calibri"/>
              </a:rPr>
              <a:t>pkgname</a:t>
            </a:r>
            <a:endParaRPr sz="3033">
              <a:latin typeface="Calibri"/>
              <a:cs typeface="Calibri"/>
            </a:endParaRPr>
          </a:p>
          <a:p>
            <a:pPr marL="647994" indent="-634924">
              <a:spcBef>
                <a:spcPts val="677"/>
              </a:spcBef>
              <a:buFont typeface="Arial MT"/>
              <a:buChar char="•"/>
              <a:tabLst>
                <a:tab pos="647994" algn="l"/>
                <a:tab pos="648681" algn="l"/>
              </a:tabLst>
            </a:pPr>
            <a:r>
              <a:rPr sz="3033" dirty="0">
                <a:latin typeface="Calibri"/>
                <a:cs typeface="Calibri"/>
              </a:rPr>
              <a:t>rpm</a:t>
            </a:r>
            <a:r>
              <a:rPr sz="3033" spc="-49" dirty="0">
                <a:latin typeface="Calibri"/>
                <a:cs typeface="Calibri"/>
              </a:rPr>
              <a:t> </a:t>
            </a:r>
            <a:r>
              <a:rPr sz="3033" dirty="0">
                <a:latin typeface="Calibri"/>
                <a:cs typeface="Calibri"/>
              </a:rPr>
              <a:t>-Vf</a:t>
            </a:r>
            <a:r>
              <a:rPr sz="3033" spc="-49" dirty="0">
                <a:latin typeface="Calibri"/>
                <a:cs typeface="Calibri"/>
              </a:rPr>
              <a:t> </a:t>
            </a:r>
            <a:r>
              <a:rPr sz="3033" spc="-5" dirty="0">
                <a:latin typeface="Calibri"/>
                <a:cs typeface="Calibri"/>
              </a:rPr>
              <a:t>filename</a:t>
            </a:r>
            <a:endParaRPr sz="3033">
              <a:latin typeface="Calibri"/>
              <a:cs typeface="Calibri"/>
            </a:endParaRPr>
          </a:p>
          <a:p>
            <a:pPr marL="647994" indent="-634924">
              <a:spcBef>
                <a:spcPts val="807"/>
              </a:spcBef>
              <a:buFont typeface="Arial MT"/>
              <a:buChar char="•"/>
              <a:tabLst>
                <a:tab pos="647994" algn="l"/>
                <a:tab pos="648681" algn="l"/>
              </a:tabLst>
            </a:pPr>
            <a:r>
              <a:rPr sz="3033" dirty="0">
                <a:latin typeface="Calibri"/>
                <a:cs typeface="Calibri"/>
              </a:rPr>
              <a:t>rpm</a:t>
            </a:r>
            <a:r>
              <a:rPr sz="3033" spc="-22" dirty="0">
                <a:latin typeface="Calibri"/>
                <a:cs typeface="Calibri"/>
              </a:rPr>
              <a:t> </a:t>
            </a:r>
            <a:r>
              <a:rPr sz="3033" spc="-27" dirty="0">
                <a:latin typeface="Calibri"/>
                <a:cs typeface="Calibri"/>
              </a:rPr>
              <a:t>-Vp</a:t>
            </a:r>
            <a:r>
              <a:rPr sz="3033" spc="-16" dirty="0">
                <a:latin typeface="Calibri"/>
                <a:cs typeface="Calibri"/>
              </a:rPr>
              <a:t> </a:t>
            </a:r>
            <a:r>
              <a:rPr sz="3033" spc="-11" dirty="0">
                <a:latin typeface="Calibri"/>
                <a:cs typeface="Calibri"/>
              </a:rPr>
              <a:t>rpmfile</a:t>
            </a:r>
            <a:endParaRPr sz="303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64649" y="4763559"/>
            <a:ext cx="4160519" cy="2250530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 marR="92866">
              <a:lnSpc>
                <a:spcPct val="119300"/>
              </a:lnSpc>
              <a:spcBef>
                <a:spcPts val="108"/>
              </a:spcBef>
            </a:pPr>
            <a:r>
              <a:rPr sz="3033" spc="5" dirty="0">
                <a:latin typeface="Calibri"/>
                <a:cs typeface="Calibri"/>
              </a:rPr>
              <a:t>#</a:t>
            </a:r>
            <a:r>
              <a:rPr sz="3033" dirty="0">
                <a:latin typeface="SimSun"/>
                <a:cs typeface="SimSun"/>
              </a:rPr>
              <a:t>验证所有已经安装的包  </a:t>
            </a:r>
            <a:r>
              <a:rPr sz="3033" spc="5" dirty="0">
                <a:latin typeface="Calibri"/>
                <a:cs typeface="Calibri"/>
              </a:rPr>
              <a:t>#</a:t>
            </a:r>
            <a:r>
              <a:rPr sz="3033" dirty="0">
                <a:latin typeface="SimSun"/>
                <a:cs typeface="SimSun"/>
              </a:rPr>
              <a:t>验证指定包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672"/>
              </a:spcBef>
            </a:pPr>
            <a:r>
              <a:rPr sz="3033" dirty="0">
                <a:latin typeface="Calibri"/>
                <a:cs typeface="Calibri"/>
              </a:rPr>
              <a:t>#</a:t>
            </a:r>
            <a:r>
              <a:rPr sz="3033" spc="-87" dirty="0">
                <a:latin typeface="Calibri"/>
                <a:cs typeface="Calibri"/>
              </a:rPr>
              <a:t> </a:t>
            </a:r>
            <a:r>
              <a:rPr sz="3033" dirty="0">
                <a:latin typeface="SimSun"/>
                <a:cs typeface="SimSun"/>
              </a:rPr>
              <a:t>验证包含指定文件的包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807"/>
              </a:spcBef>
            </a:pPr>
            <a:r>
              <a:rPr sz="3033" spc="5" dirty="0">
                <a:latin typeface="Calibri"/>
                <a:cs typeface="Calibri"/>
              </a:rPr>
              <a:t>#</a:t>
            </a:r>
            <a:r>
              <a:rPr sz="3033" dirty="0">
                <a:latin typeface="SimSun"/>
                <a:cs typeface="SimSun"/>
              </a:rPr>
              <a:t>验证</a:t>
            </a:r>
            <a:r>
              <a:rPr sz="3033" spc="-5" dirty="0">
                <a:latin typeface="Calibri"/>
                <a:cs typeface="Calibri"/>
              </a:rPr>
              <a:t>rpm</a:t>
            </a:r>
            <a:r>
              <a:rPr sz="3033" dirty="0">
                <a:latin typeface="SimSun"/>
                <a:cs typeface="SimSun"/>
              </a:rPr>
              <a:t>包文件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57062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2422441"/>
            <a:ext cx="9853030" cy="48062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在实现的原理和应用上与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VM(Virtual</a:t>
            </a:r>
            <a:r>
              <a:rPr sz="3033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Machine)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有巨大差别，</a:t>
            </a:r>
            <a:endParaRPr sz="3033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301" y="2716318"/>
            <a:ext cx="9643216" cy="4380419"/>
          </a:xfrm>
          <a:prstGeom prst="rect">
            <a:avLst/>
          </a:prstGeom>
        </p:spPr>
        <p:txBody>
          <a:bodyPr vert="horz" wrap="square" lIns="0" tIns="13070" rIns="0" bIns="0" rtlCol="0">
            <a:spAutoFit/>
          </a:bodyPr>
          <a:lstStyle/>
          <a:p>
            <a:pPr marL="24076" marR="1762377" indent="-10318">
              <a:lnSpc>
                <a:spcPct val="137900"/>
              </a:lnSpc>
              <a:spcBef>
                <a:spcPts val="103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专业的叫法是应用容器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(Application</a:t>
            </a:r>
            <a:r>
              <a:rPr sz="3033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Container)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。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spc="-97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应用容器相对于</a:t>
            </a:r>
            <a:r>
              <a:rPr sz="3033" spc="-829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spc="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有以下几个优点：</a:t>
            </a:r>
            <a:endParaRPr sz="3033">
              <a:latin typeface="SimSun"/>
              <a:cs typeface="SimSun"/>
            </a:endParaRPr>
          </a:p>
          <a:p>
            <a:pPr marL="24076">
              <a:spcBef>
                <a:spcPts val="704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、启动速度快，容器通常在一秒内可以启动，而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通常</a:t>
            </a:r>
            <a:endParaRPr sz="3033">
              <a:latin typeface="SimSun"/>
              <a:cs typeface="SimSun"/>
            </a:endParaRPr>
          </a:p>
          <a:p>
            <a:pPr marL="24076">
              <a:spcBef>
                <a:spcPts val="27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要更久。</a:t>
            </a:r>
            <a:endParaRPr sz="3033">
              <a:latin typeface="SimSun"/>
              <a:cs typeface="SimSun"/>
            </a:endParaRPr>
          </a:p>
          <a:p>
            <a:pPr marL="24076" marR="150648">
              <a:lnSpc>
                <a:spcPct val="101400"/>
              </a:lnSpc>
              <a:spcBef>
                <a:spcPts val="650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、资源利用率高，一台普通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可以运行上千个容器，而 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VM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呢？</a:t>
            </a:r>
            <a:endParaRPr sz="3033">
              <a:latin typeface="SimSun"/>
              <a:cs typeface="SimSun"/>
            </a:endParaRPr>
          </a:p>
          <a:p>
            <a:pPr marL="24076">
              <a:spcBef>
                <a:spcPts val="677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、性能开销小，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VM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通常需要额外的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CPU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和内存来完成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OS</a:t>
            </a:r>
            <a:endParaRPr sz="3033">
              <a:latin typeface="Calibri"/>
              <a:cs typeface="Calibri"/>
            </a:endParaRPr>
          </a:p>
          <a:p>
            <a:pPr marL="24076">
              <a:spcBef>
                <a:spcPts val="49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的功能，这一部分占据了额外的资源。</a:t>
            </a:r>
            <a:endParaRPr sz="3033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302" y="522690"/>
            <a:ext cx="9998869" cy="1941654"/>
          </a:xfrm>
          <a:prstGeom prst="rect">
            <a:avLst/>
          </a:prstGeom>
        </p:spPr>
        <p:txBody>
          <a:bodyPr vert="horz" wrap="square" lIns="0" tIns="43339" rIns="0" bIns="0" rtlCol="0">
            <a:spAutoFit/>
          </a:bodyPr>
          <a:lstStyle/>
          <a:p>
            <a:pPr marL="753241" lvl="1" indent="-739483">
              <a:spcBef>
                <a:spcPts val="341"/>
              </a:spcBef>
              <a:buAutoNum type="arabicPeriod" startAt="5"/>
              <a:tabLst>
                <a:tab pos="753241" algn="l"/>
              </a:tabLst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ni</a:t>
            </a: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r>
              <a:rPr sz="3900" spc="-1072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Linu</a:t>
            </a:r>
            <a:r>
              <a:rPr sz="3900" spc="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的安全特性</a:t>
            </a:r>
            <a:endParaRPr sz="3900">
              <a:latin typeface="SimSun"/>
              <a:cs typeface="SimSun"/>
            </a:endParaRPr>
          </a:p>
          <a:p>
            <a:pPr marL="1154970" lvl="2" indent="-1118512">
              <a:spcBef>
                <a:spcPts val="233"/>
              </a:spcBef>
              <a:buAutoNum type="arabicPeriod"/>
              <a:tabLst>
                <a:tab pos="1155657" algn="l"/>
              </a:tabLst>
            </a:pPr>
            <a:r>
              <a:rPr sz="3900" spc="-27" dirty="0">
                <a:solidFill>
                  <a:srgbClr val="FF0000"/>
                </a:solidFill>
                <a:latin typeface="Calibri"/>
                <a:cs typeface="Calibri"/>
              </a:rPr>
              <a:t>Docker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应用容器</a:t>
            </a:r>
            <a:endParaRPr sz="3900">
              <a:latin typeface="SimSun"/>
              <a:cs typeface="SimSun"/>
            </a:endParaRPr>
          </a:p>
          <a:p>
            <a:pPr marL="802770">
              <a:spcBef>
                <a:spcPts val="1571"/>
              </a:spcBef>
            </a:pP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spc="-97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是一个用了一种新颖方式实现的超轻量虚拟机，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6285" y="-190793"/>
            <a:ext cx="4373773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11" dirty="0">
                <a:latin typeface="Calibri"/>
                <a:cs typeface="Calibri"/>
              </a:rPr>
              <a:t>2</a:t>
            </a:r>
            <a:r>
              <a:rPr dirty="0"/>
              <a:t>）</a:t>
            </a:r>
            <a:r>
              <a:rPr dirty="0">
                <a:latin typeface="Calibri"/>
                <a:cs typeface="Calibri"/>
              </a:rPr>
              <a:t>rp</a:t>
            </a:r>
            <a:r>
              <a:rPr spc="-5" dirty="0">
                <a:latin typeface="Calibri"/>
                <a:cs typeface="Calibri"/>
              </a:rPr>
              <a:t>m</a:t>
            </a:r>
            <a:r>
              <a:rPr dirty="0"/>
              <a:t>应用举例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306960"/>
            <a:ext cx="8502650" cy="1286378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385219" indent="-371461">
              <a:spcBef>
                <a:spcPts val="910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SimSun"/>
                <a:cs typeface="SimSun"/>
              </a:rPr>
              <a:t>②</a:t>
            </a:r>
            <a:r>
              <a:rPr sz="3467" spc="-948" dirty="0">
                <a:latin typeface="SimSun"/>
                <a:cs typeface="SimSun"/>
              </a:rPr>
              <a:t> </a:t>
            </a:r>
            <a:r>
              <a:rPr sz="3467" dirty="0">
                <a:latin typeface="SimSun"/>
                <a:cs typeface="SimSun"/>
              </a:rPr>
              <a:t>软件包校验实例。</a:t>
            </a:r>
            <a:endParaRPr sz="3467">
              <a:latin typeface="SimSun"/>
              <a:cs typeface="SimSun"/>
            </a:endParaRPr>
          </a:p>
          <a:p>
            <a:pPr marL="385219" indent="-371461">
              <a:spcBef>
                <a:spcPts val="807"/>
              </a:spcBef>
              <a:buFont typeface="Arial MT"/>
              <a:buChar char="•"/>
              <a:tabLst>
                <a:tab pos="384531" algn="l"/>
                <a:tab pos="385219" algn="l"/>
                <a:tab pos="2984761" algn="l"/>
              </a:tabLst>
            </a:pPr>
            <a:r>
              <a:rPr sz="3467" spc="5" dirty="0">
                <a:latin typeface="Calibri"/>
                <a:cs typeface="Calibri"/>
              </a:rPr>
              <a:t>#</a:t>
            </a:r>
            <a:r>
              <a:rPr sz="3467" spc="-5" dirty="0">
                <a:latin typeface="Calibri"/>
                <a:cs typeface="Calibri"/>
              </a:rPr>
              <a:t>r</a:t>
            </a:r>
            <a:r>
              <a:rPr sz="3467" dirty="0">
                <a:latin typeface="Calibri"/>
                <a:cs typeface="Calibri"/>
              </a:rPr>
              <a:t>pm</a:t>
            </a:r>
            <a:r>
              <a:rPr sz="3467" spc="11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-</a:t>
            </a:r>
            <a:r>
              <a:rPr sz="3467" spc="-200" dirty="0">
                <a:latin typeface="Calibri"/>
                <a:cs typeface="Calibri"/>
              </a:rPr>
              <a:t>V</a:t>
            </a:r>
            <a:r>
              <a:rPr sz="3467" dirty="0">
                <a:latin typeface="Calibri"/>
                <a:cs typeface="Calibri"/>
              </a:rPr>
              <a:t>a	</a:t>
            </a: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校验系统所有软件的完整性</a:t>
            </a:r>
            <a:endParaRPr sz="3467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90038"/>
            <a:ext cx="9906000" cy="249713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2246" y="4384930"/>
            <a:ext cx="3560657" cy="54743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85219" indent="-371461">
              <a:spcBef>
                <a:spcPts val="108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#rpm</a:t>
            </a:r>
            <a:r>
              <a:rPr sz="3467" spc="-38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-V</a:t>
            </a:r>
            <a:r>
              <a:rPr sz="3467" spc="-54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sendmail</a:t>
            </a:r>
            <a:endParaRPr sz="3467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64397" y="4384930"/>
            <a:ext cx="4071090" cy="54743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校验</a:t>
            </a:r>
            <a:r>
              <a:rPr sz="3467" spc="-5" dirty="0">
                <a:latin typeface="Calibri"/>
                <a:cs typeface="Calibri"/>
              </a:rPr>
              <a:t>s</a:t>
            </a:r>
            <a:r>
              <a:rPr sz="3467" spc="-11" dirty="0">
                <a:latin typeface="Calibri"/>
                <a:cs typeface="Calibri"/>
              </a:rPr>
              <a:t>e</a:t>
            </a:r>
            <a:r>
              <a:rPr sz="3467" spc="5" dirty="0">
                <a:latin typeface="Calibri"/>
                <a:cs typeface="Calibri"/>
              </a:rPr>
              <a:t>ndma</a:t>
            </a:r>
            <a:r>
              <a:rPr sz="3467" dirty="0">
                <a:latin typeface="Calibri"/>
                <a:cs typeface="Calibri"/>
              </a:rPr>
              <a:t>il</a:t>
            </a:r>
            <a:r>
              <a:rPr sz="3467" dirty="0">
                <a:latin typeface="SimSun"/>
                <a:cs typeface="SimSun"/>
              </a:rPr>
              <a:t>软件包</a:t>
            </a:r>
            <a:endParaRPr sz="3467">
              <a:latin typeface="SimSun"/>
              <a:cs typeface="SimSu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" y="4988851"/>
            <a:ext cx="9347068" cy="858174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1812" y="5623454"/>
            <a:ext cx="1719792" cy="14927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6285" y="-190793"/>
            <a:ext cx="4373773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11" dirty="0">
                <a:latin typeface="Calibri"/>
                <a:cs typeface="Calibri"/>
              </a:rPr>
              <a:t>2</a:t>
            </a:r>
            <a:r>
              <a:rPr dirty="0"/>
              <a:t>）</a:t>
            </a:r>
            <a:r>
              <a:rPr dirty="0">
                <a:latin typeface="Calibri"/>
                <a:cs typeface="Calibri"/>
              </a:rPr>
              <a:t>rp</a:t>
            </a:r>
            <a:r>
              <a:rPr spc="-5" dirty="0">
                <a:latin typeface="Calibri"/>
                <a:cs typeface="Calibri"/>
              </a:rPr>
              <a:t>m</a:t>
            </a:r>
            <a:r>
              <a:rPr dirty="0"/>
              <a:t>应用举例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300" y="408221"/>
            <a:ext cx="9644592" cy="1879425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385219" marR="5503" indent="-371461">
              <a:lnSpc>
                <a:spcPct val="100200"/>
              </a:lnSpc>
              <a:spcBef>
                <a:spcPts val="9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在</a:t>
            </a:r>
            <a:r>
              <a:rPr sz="3033" dirty="0">
                <a:latin typeface="Calibri"/>
                <a:cs typeface="Calibri"/>
              </a:rPr>
              <a:t>rpm</a:t>
            </a:r>
            <a:r>
              <a:rPr sz="3033" spc="-22" dirty="0">
                <a:latin typeface="Calibri"/>
                <a:cs typeface="Calibri"/>
              </a:rPr>
              <a:t> </a:t>
            </a:r>
            <a:r>
              <a:rPr sz="3033" dirty="0">
                <a:latin typeface="Calibri"/>
                <a:cs typeface="Calibri"/>
              </a:rPr>
              <a:t>-V</a:t>
            </a:r>
            <a:r>
              <a:rPr sz="3033" dirty="0">
                <a:latin typeface="SimSun"/>
                <a:cs typeface="SimSun"/>
              </a:rPr>
              <a:t>的输出有两类，一类是错误信息，如</a:t>
            </a:r>
            <a:r>
              <a:rPr sz="3033" dirty="0">
                <a:latin typeface="Calibri"/>
                <a:cs typeface="Calibri"/>
              </a:rPr>
              <a:t>missing </a:t>
            </a:r>
            <a:r>
              <a:rPr sz="3033" spc="5" dirty="0">
                <a:latin typeface="Calibri"/>
                <a:cs typeface="Calibri"/>
              </a:rPr>
              <a:t> </a:t>
            </a:r>
            <a:r>
              <a:rPr sz="3033" spc="-11" dirty="0">
                <a:latin typeface="Calibri"/>
                <a:cs typeface="Calibri"/>
              </a:rPr>
              <a:t>somefile</a:t>
            </a:r>
            <a:r>
              <a:rPr sz="3033" dirty="0">
                <a:latin typeface="SimSun"/>
                <a:cs typeface="SimSun"/>
              </a:rPr>
              <a:t>。另一类是校验状态信息，输出分为两列，第 一列说明文件变化的原因或当前状态（见表），第二列 为文件名。</a:t>
            </a:r>
            <a:endParaRPr sz="3033">
              <a:latin typeface="SimSun"/>
              <a:cs typeface="SimSu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0956" y="2330052"/>
          <a:ext cx="8242615" cy="3579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8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6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3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2481">
                <a:tc>
                  <a:txBody>
                    <a:bodyPr/>
                    <a:lstStyle/>
                    <a:p>
                      <a:pPr marL="361950" marR="354965">
                        <a:lnSpc>
                          <a:spcPts val="2900"/>
                        </a:lnSpc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状态 标志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30"/>
                        </a:spcBef>
                        <a:tabLst>
                          <a:tab pos="913765" algn="l"/>
                        </a:tabLst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意	义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210503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2585" marR="354965">
                        <a:lnSpc>
                          <a:spcPts val="2900"/>
                        </a:lnSpc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状态 标志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30"/>
                        </a:spcBef>
                        <a:tabLst>
                          <a:tab pos="913765" algn="l"/>
                        </a:tabLst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意	义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210503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90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S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177483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大小不同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177483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L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177483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符号链接目标不同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177483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90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M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177483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权限或类型不同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177483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U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177483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文件主不同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177483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6191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MD5</a:t>
                      </a:r>
                      <a:r>
                        <a:rPr sz="2600" dirty="0">
                          <a:latin typeface="SimSun"/>
                          <a:cs typeface="SimSun"/>
                        </a:rPr>
                        <a:t>校验和不同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6191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G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6191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文件组不同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6191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4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D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182986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3709" marR="8890" indent="-457200">
                        <a:lnSpc>
                          <a:spcPts val="2690"/>
                        </a:lnSpc>
                        <a:spcBef>
                          <a:spcPts val="280"/>
                        </a:spcBef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设备文件的主、次 设备号不同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38523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T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182986" marB="0">
                    <a:lnL w="19050">
                      <a:solidFill>
                        <a:srgbClr val="080000"/>
                      </a:solidFill>
                      <a:prstDash val="solid"/>
                    </a:lnL>
                    <a:lnR w="9525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文件修改时间不同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182986" marB="0">
                    <a:lnL w="9525">
                      <a:solidFill>
                        <a:srgbClr val="080000"/>
                      </a:solidFill>
                      <a:prstDash val="solid"/>
                    </a:lnL>
                    <a:lnR w="19050">
                      <a:solidFill>
                        <a:srgbClr val="080000"/>
                      </a:solidFill>
                      <a:prstDash val="solid"/>
                    </a:lnR>
                    <a:lnT w="19050">
                      <a:solidFill>
                        <a:srgbClr val="080000"/>
                      </a:solidFill>
                      <a:prstDash val="solid"/>
                    </a:lnT>
                    <a:lnB w="19050">
                      <a:solidFill>
                        <a:srgbClr val="0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4997" y="322666"/>
            <a:ext cx="3436832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11" dirty="0">
                <a:latin typeface="Calibri"/>
                <a:cs typeface="Calibri"/>
              </a:rPr>
              <a:t>3</a:t>
            </a:r>
            <a:r>
              <a:rPr dirty="0"/>
              <a:t>．</a:t>
            </a:r>
            <a:r>
              <a:rPr spc="-5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u</a:t>
            </a:r>
            <a:r>
              <a:rPr spc="-11" dirty="0">
                <a:latin typeface="Calibri"/>
                <a:cs typeface="Calibri"/>
              </a:rPr>
              <a:t>m</a:t>
            </a:r>
            <a:r>
              <a:rPr dirty="0"/>
              <a:t>和</a:t>
            </a:r>
            <a:r>
              <a:rPr dirty="0">
                <a:latin typeface="Calibri"/>
                <a:cs typeface="Calibri"/>
              </a:rPr>
              <a:t>d</a:t>
            </a:r>
            <a:r>
              <a:rPr spc="-32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136" y="1109345"/>
            <a:ext cx="9644592" cy="3835708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85219" indent="-371461">
              <a:spcBef>
                <a:spcPts val="108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yum</a:t>
            </a:r>
            <a:r>
              <a:rPr sz="3467" dirty="0">
                <a:latin typeface="SimSun"/>
                <a:cs typeface="SimSun"/>
              </a:rPr>
              <a:t>是</a:t>
            </a:r>
            <a:r>
              <a:rPr sz="3467" spc="-49" dirty="0">
                <a:latin typeface="Calibri"/>
                <a:cs typeface="Calibri"/>
              </a:rPr>
              <a:t>Yellow</a:t>
            </a:r>
            <a:r>
              <a:rPr sz="3467" spc="-27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Dog</a:t>
            </a:r>
            <a:r>
              <a:rPr sz="3467" spc="-16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Linux</a:t>
            </a:r>
            <a:r>
              <a:rPr sz="3467" dirty="0">
                <a:latin typeface="SimSun"/>
                <a:cs typeface="SimSun"/>
              </a:rPr>
              <a:t>的一个套件，是基于</a:t>
            </a:r>
            <a:r>
              <a:rPr sz="3467" dirty="0">
                <a:latin typeface="Calibri"/>
                <a:cs typeface="Calibri"/>
              </a:rPr>
              <a:t>rpm</a:t>
            </a:r>
            <a:endParaRPr sz="3467">
              <a:latin typeface="Calibri"/>
              <a:cs typeface="Calibri"/>
            </a:endParaRPr>
          </a:p>
          <a:p>
            <a:pPr marL="385219">
              <a:spcBef>
                <a:spcPts val="179"/>
              </a:spcBef>
            </a:pPr>
            <a:r>
              <a:rPr sz="3467" dirty="0">
                <a:latin typeface="SimSun"/>
                <a:cs typeface="SimSun"/>
              </a:rPr>
              <a:t>的交互式软件包管理工具，能进行系统自动升级</a:t>
            </a:r>
            <a:endParaRPr sz="3467">
              <a:latin typeface="SimSun"/>
              <a:cs typeface="SimSun"/>
            </a:endParaRPr>
          </a:p>
          <a:p>
            <a:pPr marL="385219" marR="5503" algn="just">
              <a:lnSpc>
                <a:spcPct val="96600"/>
              </a:lnSpc>
              <a:spcBef>
                <a:spcPts val="195"/>
              </a:spcBef>
            </a:pPr>
            <a:r>
              <a:rPr sz="3467" dirty="0">
                <a:latin typeface="SimSun"/>
                <a:cs typeface="SimSun"/>
              </a:rPr>
              <a:t>、安装，也支持软件包的删除和查询等功能。红 帽系列</a:t>
            </a:r>
            <a:r>
              <a:rPr sz="3467" dirty="0">
                <a:latin typeface="Calibri"/>
                <a:cs typeface="Calibri"/>
              </a:rPr>
              <a:t>Linux</a:t>
            </a:r>
            <a:r>
              <a:rPr sz="3467" dirty="0">
                <a:latin typeface="SimSun"/>
                <a:cs typeface="SimSun"/>
              </a:rPr>
              <a:t>的最小安装就支持</a:t>
            </a:r>
            <a:r>
              <a:rPr sz="3467" dirty="0">
                <a:latin typeface="Calibri"/>
                <a:cs typeface="Calibri"/>
              </a:rPr>
              <a:t>yum</a:t>
            </a:r>
            <a:r>
              <a:rPr sz="3467" dirty="0">
                <a:latin typeface="SimSun"/>
                <a:cs typeface="SimSun"/>
              </a:rPr>
              <a:t>。使用</a:t>
            </a:r>
            <a:r>
              <a:rPr sz="3467" dirty="0">
                <a:latin typeface="Calibri"/>
                <a:cs typeface="Calibri"/>
              </a:rPr>
              <a:t>yum</a:t>
            </a:r>
            <a:r>
              <a:rPr sz="3467" dirty="0">
                <a:latin typeface="SimSun"/>
                <a:cs typeface="SimSun"/>
              </a:rPr>
              <a:t>使 安装</a:t>
            </a:r>
            <a:r>
              <a:rPr sz="3467" dirty="0">
                <a:latin typeface="Calibri"/>
                <a:cs typeface="Calibri"/>
              </a:rPr>
              <a:t>rpm</a:t>
            </a:r>
            <a:r>
              <a:rPr sz="3467" dirty="0">
                <a:latin typeface="SimSun"/>
                <a:cs typeface="SimSun"/>
              </a:rPr>
              <a:t>包和升级系统变得非常简单。</a:t>
            </a:r>
            <a:endParaRPr sz="3467">
              <a:latin typeface="SimSun"/>
              <a:cs typeface="SimSun"/>
            </a:endParaRPr>
          </a:p>
          <a:p>
            <a:pPr marL="385219" marR="326748" indent="-371461" algn="just">
              <a:lnSpc>
                <a:spcPct val="101899"/>
              </a:lnSpc>
              <a:spcBef>
                <a:spcPts val="726"/>
              </a:spcBef>
              <a:buFont typeface="Arial MT"/>
              <a:buChar char="•"/>
              <a:tabLst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y</a:t>
            </a:r>
            <a:r>
              <a:rPr sz="3467" spc="5" dirty="0">
                <a:latin typeface="Calibri"/>
                <a:cs typeface="Calibri"/>
              </a:rPr>
              <a:t>u</a:t>
            </a:r>
            <a:r>
              <a:rPr sz="3467" dirty="0">
                <a:latin typeface="Calibri"/>
                <a:cs typeface="Calibri"/>
              </a:rPr>
              <a:t>m</a:t>
            </a:r>
            <a:r>
              <a:rPr sz="3467" dirty="0">
                <a:latin typeface="SimSun"/>
                <a:cs typeface="SimSun"/>
              </a:rPr>
              <a:t>正在被</a:t>
            </a:r>
            <a:r>
              <a:rPr sz="3467" spc="5" dirty="0">
                <a:latin typeface="Calibri"/>
                <a:cs typeface="Calibri"/>
              </a:rPr>
              <a:t>d</a:t>
            </a:r>
            <a:r>
              <a:rPr sz="3467" spc="-16" dirty="0">
                <a:latin typeface="Calibri"/>
                <a:cs typeface="Calibri"/>
              </a:rPr>
              <a:t>n</a:t>
            </a:r>
            <a:r>
              <a:rPr sz="3467" spc="-5" dirty="0">
                <a:latin typeface="Calibri"/>
                <a:cs typeface="Calibri"/>
              </a:rPr>
              <a:t>f</a:t>
            </a:r>
            <a:r>
              <a:rPr sz="3467" dirty="0">
                <a:latin typeface="SimSun"/>
                <a:cs typeface="SimSun"/>
              </a:rPr>
              <a:t>所替代，不过</a:t>
            </a:r>
            <a:r>
              <a:rPr sz="3467" spc="5" dirty="0">
                <a:latin typeface="Calibri"/>
                <a:cs typeface="Calibri"/>
              </a:rPr>
              <a:t>d</a:t>
            </a:r>
            <a:r>
              <a:rPr sz="3467" spc="-16" dirty="0">
                <a:latin typeface="Calibri"/>
                <a:cs typeface="Calibri"/>
              </a:rPr>
              <a:t>n</a:t>
            </a:r>
            <a:r>
              <a:rPr sz="3467" spc="-5" dirty="0">
                <a:latin typeface="Calibri"/>
                <a:cs typeface="Calibri"/>
              </a:rPr>
              <a:t>f</a:t>
            </a:r>
            <a:r>
              <a:rPr sz="3467" dirty="0">
                <a:latin typeface="SimSun"/>
                <a:cs typeface="SimSun"/>
              </a:rPr>
              <a:t>兼容</a:t>
            </a:r>
            <a:r>
              <a:rPr sz="3467" dirty="0">
                <a:latin typeface="Calibri"/>
                <a:cs typeface="Calibri"/>
              </a:rPr>
              <a:t>y</a:t>
            </a:r>
            <a:r>
              <a:rPr sz="3467" spc="5" dirty="0">
                <a:latin typeface="Calibri"/>
                <a:cs typeface="Calibri"/>
              </a:rPr>
              <a:t>u</a:t>
            </a:r>
            <a:r>
              <a:rPr sz="3467" dirty="0">
                <a:latin typeface="Calibri"/>
                <a:cs typeface="Calibri"/>
              </a:rPr>
              <a:t>m</a:t>
            </a:r>
            <a:r>
              <a:rPr sz="3467" dirty="0">
                <a:latin typeface="SimSun"/>
                <a:cs typeface="SimSun"/>
              </a:rPr>
              <a:t>，先把  </a:t>
            </a:r>
            <a:r>
              <a:rPr sz="3467" spc="-5" dirty="0">
                <a:latin typeface="Calibri"/>
                <a:cs typeface="Calibri"/>
              </a:rPr>
              <a:t>dnf</a:t>
            </a:r>
            <a:r>
              <a:rPr sz="3467" dirty="0">
                <a:latin typeface="SimSun"/>
                <a:cs typeface="SimSun"/>
              </a:rPr>
              <a:t>和</a:t>
            </a:r>
            <a:r>
              <a:rPr sz="3467" dirty="0">
                <a:latin typeface="Calibri"/>
                <a:cs typeface="Calibri"/>
              </a:rPr>
              <a:t>yum</a:t>
            </a:r>
            <a:r>
              <a:rPr sz="3467" dirty="0">
                <a:latin typeface="SimSun"/>
                <a:cs typeface="SimSun"/>
              </a:rPr>
              <a:t>看作同一个命令。</a:t>
            </a:r>
            <a:endParaRPr sz="3467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4997" y="322666"/>
            <a:ext cx="3436832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11" dirty="0">
                <a:latin typeface="Calibri"/>
                <a:cs typeface="Calibri"/>
              </a:rPr>
              <a:t>3</a:t>
            </a:r>
            <a:r>
              <a:rPr dirty="0"/>
              <a:t>．</a:t>
            </a:r>
            <a:r>
              <a:rPr spc="-5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u</a:t>
            </a:r>
            <a:r>
              <a:rPr spc="-11" dirty="0">
                <a:latin typeface="Calibri"/>
                <a:cs typeface="Calibri"/>
              </a:rPr>
              <a:t>m</a:t>
            </a:r>
            <a:r>
              <a:rPr dirty="0"/>
              <a:t>和</a:t>
            </a:r>
            <a:r>
              <a:rPr dirty="0">
                <a:latin typeface="Calibri"/>
                <a:cs typeface="Calibri"/>
              </a:rPr>
              <a:t>d</a:t>
            </a:r>
            <a:r>
              <a:rPr spc="-32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137" y="1376807"/>
            <a:ext cx="9604005" cy="3592480"/>
          </a:xfrm>
          <a:prstGeom prst="rect">
            <a:avLst/>
          </a:prstGeom>
        </p:spPr>
        <p:txBody>
          <a:bodyPr vert="horz" wrap="square" lIns="0" tIns="105939" rIns="0" bIns="0" rtlCol="0">
            <a:spAutoFit/>
          </a:bodyPr>
          <a:lstStyle/>
          <a:p>
            <a:pPr marL="385219" indent="-371461">
              <a:spcBef>
                <a:spcPts val="83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1</a:t>
            </a:r>
            <a:r>
              <a:rPr sz="3467" dirty="0">
                <a:latin typeface="SimSun"/>
                <a:cs typeface="SimSun"/>
              </a:rPr>
              <a:t>）用法</a:t>
            </a:r>
            <a:endParaRPr sz="3467">
              <a:latin typeface="SimSun"/>
              <a:cs typeface="SimSun"/>
            </a:endParaRPr>
          </a:p>
          <a:p>
            <a:pPr marL="584708" indent="-570950">
              <a:spcBef>
                <a:spcPts val="726"/>
              </a:spcBef>
              <a:buFont typeface="Arial MT"/>
              <a:buChar char="•"/>
              <a:tabLst>
                <a:tab pos="584020" algn="l"/>
                <a:tab pos="584708" algn="l"/>
              </a:tabLst>
            </a:pPr>
            <a:r>
              <a:rPr sz="3467" dirty="0">
                <a:latin typeface="Calibri"/>
                <a:cs typeface="Calibri"/>
              </a:rPr>
              <a:t>yum</a:t>
            </a:r>
            <a:r>
              <a:rPr sz="3467" spc="5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[options]</a:t>
            </a:r>
            <a:r>
              <a:rPr sz="3467" spc="5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[command]</a:t>
            </a:r>
            <a:r>
              <a:rPr sz="3467" spc="5" dirty="0">
                <a:latin typeface="Calibri"/>
                <a:cs typeface="Calibri"/>
              </a:rPr>
              <a:t> </a:t>
            </a:r>
            <a:r>
              <a:rPr sz="3467" spc="-11" dirty="0">
                <a:latin typeface="Calibri"/>
                <a:cs typeface="Calibri"/>
              </a:rPr>
              <a:t>[package</a:t>
            </a:r>
            <a:r>
              <a:rPr sz="3467" spc="-5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...]</a:t>
            </a:r>
            <a:endParaRPr sz="3467">
              <a:latin typeface="Calibri"/>
              <a:cs typeface="Calibri"/>
            </a:endParaRPr>
          </a:p>
          <a:p>
            <a:pPr marL="385219" indent="-371461">
              <a:spcBef>
                <a:spcPts val="915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2</a:t>
            </a:r>
            <a:r>
              <a:rPr sz="3467" dirty="0">
                <a:latin typeface="SimSun"/>
                <a:cs typeface="SimSun"/>
              </a:rPr>
              <a:t>）常用选项</a:t>
            </a:r>
            <a:endParaRPr sz="3467">
              <a:latin typeface="SimSun"/>
              <a:cs typeface="SimSun"/>
            </a:endParaRPr>
          </a:p>
          <a:p>
            <a:pPr marL="385219" indent="-371461">
              <a:lnSpc>
                <a:spcPts val="4133"/>
              </a:lnSpc>
              <a:spcBef>
                <a:spcPts val="829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spc="-43" dirty="0">
                <a:latin typeface="Calibri"/>
                <a:cs typeface="Calibri"/>
              </a:rPr>
              <a:t>-</a:t>
            </a:r>
            <a:r>
              <a:rPr sz="3467" dirty="0">
                <a:latin typeface="Calibri"/>
                <a:cs typeface="Calibri"/>
              </a:rPr>
              <a:t>y</a:t>
            </a:r>
            <a:r>
              <a:rPr sz="3467" dirty="0">
                <a:latin typeface="SimSun"/>
                <a:cs typeface="SimSun"/>
              </a:rPr>
              <a:t>：默认</a:t>
            </a:r>
            <a:r>
              <a:rPr sz="3467" spc="-43" dirty="0">
                <a:latin typeface="Calibri"/>
                <a:cs typeface="Calibri"/>
              </a:rPr>
              <a:t>y</a:t>
            </a:r>
            <a:r>
              <a:rPr sz="3467" spc="-11" dirty="0">
                <a:latin typeface="Calibri"/>
                <a:cs typeface="Calibri"/>
              </a:rPr>
              <a:t>e</a:t>
            </a:r>
            <a:r>
              <a:rPr sz="3467" spc="-5" dirty="0">
                <a:latin typeface="Calibri"/>
                <a:cs typeface="Calibri"/>
              </a:rPr>
              <a:t>s</a:t>
            </a:r>
            <a:r>
              <a:rPr sz="3467" dirty="0">
                <a:latin typeface="SimSun"/>
                <a:cs typeface="SimSun"/>
              </a:rPr>
              <a:t>；</a:t>
            </a:r>
            <a:r>
              <a:rPr sz="3467" spc="-5" dirty="0">
                <a:latin typeface="Calibri"/>
                <a:cs typeface="Calibri"/>
              </a:rPr>
              <a:t>-</a:t>
            </a:r>
            <a:r>
              <a:rPr sz="3467" spc="5" dirty="0">
                <a:latin typeface="Calibri"/>
                <a:cs typeface="Calibri"/>
              </a:rPr>
              <a:t>q</a:t>
            </a:r>
            <a:r>
              <a:rPr sz="3467" dirty="0">
                <a:latin typeface="SimSun"/>
                <a:cs typeface="SimSun"/>
              </a:rPr>
              <a:t>：安静工作，抑制不必要的输出</a:t>
            </a:r>
            <a:endParaRPr sz="3467">
              <a:latin typeface="SimSun"/>
              <a:cs typeface="SimSun"/>
            </a:endParaRPr>
          </a:p>
          <a:p>
            <a:pPr marL="385219" marR="14446">
              <a:lnSpc>
                <a:spcPts val="4236"/>
              </a:lnSpc>
              <a:spcBef>
                <a:spcPts val="11"/>
              </a:spcBef>
            </a:pPr>
            <a:r>
              <a:rPr sz="3467" dirty="0">
                <a:latin typeface="SimSun"/>
                <a:cs typeface="SimSun"/>
              </a:rPr>
              <a:t>；</a:t>
            </a:r>
            <a:r>
              <a:rPr sz="3467" spc="-38" dirty="0">
                <a:latin typeface="Calibri"/>
                <a:cs typeface="Calibri"/>
              </a:rPr>
              <a:t>-</a:t>
            </a:r>
            <a:r>
              <a:rPr sz="3467" dirty="0">
                <a:latin typeface="Calibri"/>
                <a:cs typeface="Calibri"/>
              </a:rPr>
              <a:t>v</a:t>
            </a:r>
            <a:r>
              <a:rPr sz="3467" dirty="0">
                <a:latin typeface="SimSun"/>
                <a:cs typeface="SimSun"/>
              </a:rPr>
              <a:t>：与</a:t>
            </a:r>
            <a:r>
              <a:rPr sz="3467" spc="-5" dirty="0">
                <a:latin typeface="Calibri"/>
                <a:cs typeface="Calibri"/>
              </a:rPr>
              <a:t>-</a:t>
            </a:r>
            <a:r>
              <a:rPr sz="3467" spc="5" dirty="0">
                <a:latin typeface="Calibri"/>
                <a:cs typeface="Calibri"/>
              </a:rPr>
              <a:t>q</a:t>
            </a:r>
            <a:r>
              <a:rPr sz="3467" dirty="0">
                <a:latin typeface="SimSun"/>
                <a:cs typeface="SimSun"/>
              </a:rPr>
              <a:t>相反，在工作中给出大量调试信息；</a:t>
            </a:r>
            <a:r>
              <a:rPr sz="3467" dirty="0">
                <a:latin typeface="Calibri"/>
                <a:cs typeface="Calibri"/>
              </a:rPr>
              <a:t>-  x</a:t>
            </a:r>
            <a:r>
              <a:rPr sz="3467" dirty="0">
                <a:latin typeface="SimSun"/>
                <a:cs typeface="SimSun"/>
              </a:rPr>
              <a:t>：反向选择，排除某些包。</a:t>
            </a:r>
            <a:endParaRPr sz="3467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0534" y="226908"/>
            <a:ext cx="3436832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11" dirty="0">
                <a:latin typeface="Calibri"/>
                <a:cs typeface="Calibri"/>
              </a:rPr>
              <a:t>3</a:t>
            </a:r>
            <a:r>
              <a:rPr dirty="0"/>
              <a:t>．</a:t>
            </a:r>
            <a:r>
              <a:rPr spc="-5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u</a:t>
            </a:r>
            <a:r>
              <a:rPr spc="-11" dirty="0">
                <a:latin typeface="Calibri"/>
                <a:cs typeface="Calibri"/>
              </a:rPr>
              <a:t>m</a:t>
            </a:r>
            <a:r>
              <a:rPr dirty="0"/>
              <a:t>和</a:t>
            </a:r>
            <a:r>
              <a:rPr dirty="0">
                <a:latin typeface="Calibri"/>
                <a:cs typeface="Calibri"/>
              </a:rPr>
              <a:t>d</a:t>
            </a:r>
            <a:r>
              <a:rPr spc="-32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248" y="1376255"/>
            <a:ext cx="9405885" cy="5403295"/>
          </a:xfrm>
          <a:prstGeom prst="rect">
            <a:avLst/>
          </a:prstGeom>
        </p:spPr>
        <p:txBody>
          <a:bodyPr vert="horz" wrap="square" lIns="0" tIns="105939" rIns="0" bIns="0" rtlCol="0">
            <a:spAutoFit/>
          </a:bodyPr>
          <a:lstStyle/>
          <a:p>
            <a:pPr marL="385219" indent="-371461">
              <a:spcBef>
                <a:spcPts val="83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925" spc="-5" dirty="0">
                <a:latin typeface="Calibri"/>
                <a:cs typeface="Calibri"/>
              </a:rPr>
              <a:t>3</a:t>
            </a:r>
            <a:r>
              <a:rPr sz="2925" spc="-5" dirty="0">
                <a:latin typeface="SimSun"/>
                <a:cs typeface="SimSun"/>
              </a:rPr>
              <a:t>）</a:t>
            </a:r>
            <a:r>
              <a:rPr sz="2925" dirty="0">
                <a:latin typeface="SimSun"/>
                <a:cs typeface="SimSun"/>
              </a:rPr>
              <a:t>常用命令</a:t>
            </a:r>
            <a:r>
              <a:rPr sz="2925" spc="-11" dirty="0">
                <a:latin typeface="SimSun"/>
                <a:cs typeface="SimSun"/>
              </a:rPr>
              <a:t>（</a:t>
            </a:r>
            <a:r>
              <a:rPr sz="2925" spc="-11" dirty="0">
                <a:latin typeface="Calibri"/>
                <a:cs typeface="Calibri"/>
              </a:rPr>
              <a:t>command</a:t>
            </a:r>
            <a:r>
              <a:rPr sz="2925" spc="-11" dirty="0">
                <a:latin typeface="SimSun"/>
                <a:cs typeface="SimSun"/>
              </a:rPr>
              <a:t>）</a:t>
            </a:r>
            <a:endParaRPr sz="2925">
              <a:latin typeface="SimSun"/>
              <a:cs typeface="SimSun"/>
            </a:endParaRPr>
          </a:p>
          <a:p>
            <a:pPr marL="385219" indent="-371461">
              <a:spcBef>
                <a:spcPts val="731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925" spc="-16" dirty="0">
                <a:latin typeface="Calibri"/>
                <a:cs typeface="Calibri"/>
              </a:rPr>
              <a:t>install</a:t>
            </a:r>
            <a:r>
              <a:rPr sz="2925" spc="-22" dirty="0">
                <a:latin typeface="Calibri"/>
                <a:cs typeface="Calibri"/>
              </a:rPr>
              <a:t> </a:t>
            </a:r>
            <a:r>
              <a:rPr sz="2925" spc="-16" dirty="0">
                <a:latin typeface="Calibri"/>
                <a:cs typeface="Calibri"/>
              </a:rPr>
              <a:t>package(s)</a:t>
            </a:r>
            <a:r>
              <a:rPr sz="2925" spc="-16" dirty="0">
                <a:latin typeface="SimSun"/>
                <a:cs typeface="SimSun"/>
              </a:rPr>
              <a:t>：</a:t>
            </a:r>
            <a:r>
              <a:rPr sz="2925" dirty="0">
                <a:latin typeface="SimSun"/>
                <a:cs typeface="SimSun"/>
              </a:rPr>
              <a:t>安装。</a:t>
            </a:r>
            <a:endParaRPr sz="2925">
              <a:latin typeface="SimSun"/>
              <a:cs typeface="SimSun"/>
            </a:endParaRPr>
          </a:p>
          <a:p>
            <a:pPr marL="385219" indent="-371461">
              <a:spcBef>
                <a:spcPts val="699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925" spc="-22" dirty="0">
                <a:latin typeface="Calibri"/>
                <a:cs typeface="Calibri"/>
              </a:rPr>
              <a:t>update</a:t>
            </a:r>
            <a:r>
              <a:rPr sz="2925" spc="-43" dirty="0">
                <a:latin typeface="Calibri"/>
                <a:cs typeface="Calibri"/>
              </a:rPr>
              <a:t> </a:t>
            </a:r>
            <a:r>
              <a:rPr sz="2925" spc="-16" dirty="0">
                <a:latin typeface="Calibri"/>
                <a:cs typeface="Calibri"/>
              </a:rPr>
              <a:t>[package(s)]</a:t>
            </a:r>
            <a:r>
              <a:rPr sz="2925" spc="-16" dirty="0">
                <a:latin typeface="SimSun"/>
                <a:cs typeface="SimSun"/>
              </a:rPr>
              <a:t>：</a:t>
            </a:r>
            <a:r>
              <a:rPr sz="2925" dirty="0">
                <a:latin typeface="SimSun"/>
                <a:cs typeface="SimSun"/>
              </a:rPr>
              <a:t>升级</a:t>
            </a:r>
            <a:r>
              <a:rPr sz="2925" dirty="0">
                <a:latin typeface="Calibri"/>
                <a:cs typeface="Calibri"/>
              </a:rPr>
              <a:t>:</a:t>
            </a:r>
            <a:r>
              <a:rPr sz="2925" dirty="0">
                <a:latin typeface="SimSun"/>
                <a:cs typeface="SimSun"/>
              </a:rPr>
              <a:t>若不指定包名，则升级所有。</a:t>
            </a:r>
            <a:endParaRPr sz="2925">
              <a:latin typeface="SimSun"/>
              <a:cs typeface="SimSun"/>
            </a:endParaRPr>
          </a:p>
          <a:p>
            <a:pPr marL="385219" indent="-371461">
              <a:spcBef>
                <a:spcPts val="623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925" spc="-22" dirty="0">
                <a:latin typeface="Calibri"/>
                <a:cs typeface="Calibri"/>
              </a:rPr>
              <a:t>check-update</a:t>
            </a:r>
            <a:r>
              <a:rPr sz="2925" spc="-22" dirty="0">
                <a:latin typeface="SimSun"/>
                <a:cs typeface="SimSun"/>
              </a:rPr>
              <a:t>：</a:t>
            </a:r>
            <a:r>
              <a:rPr sz="2925" dirty="0">
                <a:latin typeface="SimSun"/>
                <a:cs typeface="SimSun"/>
              </a:rPr>
              <a:t>检查可用更新。</a:t>
            </a:r>
            <a:endParaRPr sz="2925">
              <a:latin typeface="SimSun"/>
              <a:cs typeface="SimSun"/>
            </a:endParaRPr>
          </a:p>
          <a:p>
            <a:pPr marL="385219" indent="-371461">
              <a:spcBef>
                <a:spcPts val="70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925" spc="-16" dirty="0">
                <a:latin typeface="Calibri"/>
                <a:cs typeface="Calibri"/>
              </a:rPr>
              <a:t>upgrade</a:t>
            </a:r>
            <a:r>
              <a:rPr sz="2925" spc="-11" dirty="0">
                <a:latin typeface="Calibri"/>
                <a:cs typeface="Calibri"/>
              </a:rPr>
              <a:t> </a:t>
            </a:r>
            <a:r>
              <a:rPr sz="2925" spc="-16" dirty="0">
                <a:latin typeface="Calibri"/>
                <a:cs typeface="Calibri"/>
              </a:rPr>
              <a:t>[package(s)]</a:t>
            </a:r>
            <a:r>
              <a:rPr sz="2925" spc="-16" dirty="0">
                <a:latin typeface="SimSun"/>
                <a:cs typeface="SimSun"/>
              </a:rPr>
              <a:t>：</a:t>
            </a:r>
            <a:r>
              <a:rPr sz="2925" dirty="0">
                <a:latin typeface="SimSun"/>
                <a:cs typeface="SimSun"/>
              </a:rPr>
              <a:t>带选项</a:t>
            </a:r>
            <a:r>
              <a:rPr sz="2925" spc="-16" dirty="0">
                <a:latin typeface="Calibri"/>
                <a:cs typeface="Calibri"/>
              </a:rPr>
              <a:t>--obsoletes</a:t>
            </a:r>
            <a:r>
              <a:rPr sz="2925" dirty="0">
                <a:latin typeface="SimSun"/>
                <a:cs typeface="SimSun"/>
              </a:rPr>
              <a:t>的</a:t>
            </a:r>
            <a:r>
              <a:rPr sz="2925" spc="-22" dirty="0">
                <a:latin typeface="Calibri"/>
                <a:cs typeface="Calibri"/>
              </a:rPr>
              <a:t>update</a:t>
            </a:r>
            <a:r>
              <a:rPr sz="2925" dirty="0">
                <a:latin typeface="SimSun"/>
                <a:cs typeface="SimSun"/>
              </a:rPr>
              <a:t>命令。</a:t>
            </a:r>
            <a:endParaRPr sz="2925">
              <a:latin typeface="SimSun"/>
              <a:cs typeface="SimSun"/>
            </a:endParaRPr>
          </a:p>
          <a:p>
            <a:pPr marL="385219" indent="-371461">
              <a:spcBef>
                <a:spcPts val="726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925" spc="-22" dirty="0">
                <a:latin typeface="Calibri"/>
                <a:cs typeface="Calibri"/>
              </a:rPr>
              <a:t>remove/erase</a:t>
            </a:r>
            <a:r>
              <a:rPr sz="2925" spc="-43" dirty="0">
                <a:latin typeface="Calibri"/>
                <a:cs typeface="Calibri"/>
              </a:rPr>
              <a:t> </a:t>
            </a:r>
            <a:r>
              <a:rPr sz="2925" spc="-16" dirty="0">
                <a:latin typeface="Calibri"/>
                <a:cs typeface="Calibri"/>
              </a:rPr>
              <a:t>package(s)</a:t>
            </a:r>
            <a:r>
              <a:rPr sz="2925" spc="-16" dirty="0">
                <a:latin typeface="SimSun"/>
                <a:cs typeface="SimSun"/>
              </a:rPr>
              <a:t>：</a:t>
            </a:r>
            <a:r>
              <a:rPr sz="2925" dirty="0">
                <a:latin typeface="SimSun"/>
                <a:cs typeface="SimSun"/>
              </a:rPr>
              <a:t>删除软件包。</a:t>
            </a:r>
            <a:endParaRPr sz="2925">
              <a:latin typeface="SimSun"/>
              <a:cs typeface="SimSun"/>
            </a:endParaRPr>
          </a:p>
          <a:p>
            <a:pPr marL="385219" indent="-371461">
              <a:spcBef>
                <a:spcPts val="70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925" spc="-11" dirty="0">
                <a:latin typeface="Calibri"/>
                <a:cs typeface="Calibri"/>
              </a:rPr>
              <a:t>list</a:t>
            </a:r>
            <a:r>
              <a:rPr sz="2925" spc="-43" dirty="0">
                <a:latin typeface="Calibri"/>
                <a:cs typeface="Calibri"/>
              </a:rPr>
              <a:t> </a:t>
            </a:r>
            <a:r>
              <a:rPr sz="2925" dirty="0">
                <a:latin typeface="Calibri"/>
                <a:cs typeface="Calibri"/>
              </a:rPr>
              <a:t>[...]</a:t>
            </a:r>
            <a:r>
              <a:rPr sz="2925" dirty="0">
                <a:latin typeface="SimSun"/>
                <a:cs typeface="SimSun"/>
              </a:rPr>
              <a:t>：列出可用包的各种信息。</a:t>
            </a:r>
            <a:endParaRPr sz="2925">
              <a:latin typeface="SimSun"/>
              <a:cs typeface="SimSun"/>
            </a:endParaRPr>
          </a:p>
          <a:p>
            <a:pPr marL="385219" indent="-371461">
              <a:spcBef>
                <a:spcPts val="726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925" spc="-22" dirty="0">
                <a:latin typeface="Calibri"/>
                <a:cs typeface="Calibri"/>
              </a:rPr>
              <a:t>info</a:t>
            </a:r>
            <a:r>
              <a:rPr sz="2925" spc="-43" dirty="0">
                <a:latin typeface="Calibri"/>
                <a:cs typeface="Calibri"/>
              </a:rPr>
              <a:t> </a:t>
            </a:r>
            <a:r>
              <a:rPr sz="2925" dirty="0">
                <a:latin typeface="Calibri"/>
                <a:cs typeface="Calibri"/>
              </a:rPr>
              <a:t>[...]</a:t>
            </a:r>
            <a:r>
              <a:rPr sz="2925" dirty="0">
                <a:latin typeface="SimSun"/>
                <a:cs typeface="SimSun"/>
              </a:rPr>
              <a:t>：列出可用包的描述信息。</a:t>
            </a:r>
            <a:endParaRPr sz="2925">
              <a:latin typeface="SimSun"/>
              <a:cs typeface="SimSun"/>
            </a:endParaRPr>
          </a:p>
          <a:p>
            <a:pPr marL="385219" indent="-371461">
              <a:spcBef>
                <a:spcPts val="70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925" spc="-16" dirty="0">
                <a:latin typeface="Calibri"/>
                <a:cs typeface="Calibri"/>
              </a:rPr>
              <a:t>localinstall</a:t>
            </a:r>
            <a:r>
              <a:rPr sz="2925" dirty="0">
                <a:latin typeface="Calibri"/>
                <a:cs typeface="Calibri"/>
              </a:rPr>
              <a:t> </a:t>
            </a:r>
            <a:r>
              <a:rPr sz="2925" spc="-5" dirty="0">
                <a:latin typeface="Calibri"/>
                <a:cs typeface="Calibri"/>
              </a:rPr>
              <a:t>rpmfile1</a:t>
            </a:r>
            <a:r>
              <a:rPr sz="2925" spc="-11" dirty="0">
                <a:latin typeface="Calibri"/>
                <a:cs typeface="Calibri"/>
              </a:rPr>
              <a:t> </a:t>
            </a:r>
            <a:r>
              <a:rPr sz="2925" spc="-5" dirty="0">
                <a:latin typeface="Calibri"/>
                <a:cs typeface="Calibri"/>
              </a:rPr>
              <a:t>[rpmfile2] </a:t>
            </a:r>
            <a:r>
              <a:rPr sz="2925" dirty="0">
                <a:latin typeface="Calibri"/>
                <a:cs typeface="Calibri"/>
              </a:rPr>
              <a:t>[...]</a:t>
            </a:r>
            <a:r>
              <a:rPr sz="2925" dirty="0">
                <a:latin typeface="SimSun"/>
                <a:cs typeface="SimSun"/>
              </a:rPr>
              <a:t>：本地</a:t>
            </a:r>
            <a:r>
              <a:rPr sz="2925" spc="-5" dirty="0">
                <a:latin typeface="Calibri"/>
                <a:cs typeface="Calibri"/>
              </a:rPr>
              <a:t>rpm</a:t>
            </a:r>
            <a:r>
              <a:rPr sz="2925" dirty="0">
                <a:latin typeface="SimSun"/>
                <a:cs typeface="SimSun"/>
              </a:rPr>
              <a:t>文件安装。</a:t>
            </a:r>
            <a:endParaRPr sz="2925">
              <a:latin typeface="SimSun"/>
              <a:cs typeface="SimSun"/>
            </a:endParaRPr>
          </a:p>
          <a:p>
            <a:pPr marL="385219" indent="-371461">
              <a:spcBef>
                <a:spcPts val="726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925" spc="-5" dirty="0">
                <a:latin typeface="Calibri"/>
                <a:cs typeface="Calibri"/>
              </a:rPr>
              <a:t>help</a:t>
            </a:r>
            <a:r>
              <a:rPr sz="2925" spc="-32" dirty="0">
                <a:latin typeface="Calibri"/>
                <a:cs typeface="Calibri"/>
              </a:rPr>
              <a:t> </a:t>
            </a:r>
            <a:r>
              <a:rPr sz="2925" spc="-11" dirty="0">
                <a:latin typeface="Calibri"/>
                <a:cs typeface="Calibri"/>
              </a:rPr>
              <a:t>[command]</a:t>
            </a:r>
            <a:r>
              <a:rPr sz="2925" spc="-11" dirty="0">
                <a:latin typeface="SimSun"/>
                <a:cs typeface="SimSun"/>
              </a:rPr>
              <a:t>：</a:t>
            </a:r>
            <a:r>
              <a:rPr sz="2925" dirty="0">
                <a:latin typeface="SimSun"/>
                <a:cs typeface="SimSun"/>
              </a:rPr>
              <a:t>帮助。</a:t>
            </a:r>
            <a:endParaRPr sz="2925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4997" y="322666"/>
            <a:ext cx="3436832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11" dirty="0">
                <a:latin typeface="Calibri"/>
                <a:cs typeface="Calibri"/>
              </a:rPr>
              <a:t>3</a:t>
            </a:r>
            <a:r>
              <a:rPr dirty="0"/>
              <a:t>．</a:t>
            </a:r>
            <a:r>
              <a:rPr spc="-5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u</a:t>
            </a:r>
            <a:r>
              <a:rPr spc="-11" dirty="0">
                <a:latin typeface="Calibri"/>
                <a:cs typeface="Calibri"/>
              </a:rPr>
              <a:t>m</a:t>
            </a:r>
            <a:r>
              <a:rPr dirty="0"/>
              <a:t>和</a:t>
            </a:r>
            <a:r>
              <a:rPr dirty="0">
                <a:latin typeface="Calibri"/>
                <a:cs typeface="Calibri"/>
              </a:rPr>
              <a:t>d</a:t>
            </a:r>
            <a:r>
              <a:rPr spc="-32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1379009"/>
            <a:ext cx="3526261" cy="3934871"/>
          </a:xfrm>
          <a:prstGeom prst="rect">
            <a:avLst/>
          </a:prstGeom>
        </p:spPr>
        <p:txBody>
          <a:bodyPr vert="horz" wrap="square" lIns="0" tIns="102500" rIns="0" bIns="0" rtlCol="0">
            <a:spAutoFit/>
          </a:bodyPr>
          <a:lstStyle/>
          <a:p>
            <a:pPr marL="385219" indent="-371461">
              <a:spcBef>
                <a:spcPts val="80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Calibri"/>
                <a:cs typeface="Calibri"/>
              </a:rPr>
              <a:t>4</a:t>
            </a:r>
            <a:r>
              <a:rPr sz="3033" dirty="0">
                <a:latin typeface="SimSun"/>
                <a:cs typeface="SimSun"/>
              </a:rPr>
              <a:t>）应用示例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70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5" dirty="0">
                <a:latin typeface="Calibri"/>
                <a:cs typeface="Calibri"/>
              </a:rPr>
              <a:t>#yum</a:t>
            </a:r>
            <a:r>
              <a:rPr sz="3033" spc="-38" dirty="0">
                <a:latin typeface="Calibri"/>
                <a:cs typeface="Calibri"/>
              </a:rPr>
              <a:t> </a:t>
            </a:r>
            <a:r>
              <a:rPr sz="3033" spc="-11" dirty="0">
                <a:latin typeface="Calibri"/>
                <a:cs typeface="Calibri"/>
              </a:rPr>
              <a:t>list</a:t>
            </a:r>
            <a:endParaRPr sz="3033">
              <a:latin typeface="Calibri"/>
              <a:cs typeface="Calibri"/>
            </a:endParaRPr>
          </a:p>
          <a:p>
            <a:pPr marL="385219" indent="-371461">
              <a:spcBef>
                <a:spcPts val="699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5" dirty="0">
                <a:latin typeface="Calibri"/>
                <a:cs typeface="Calibri"/>
              </a:rPr>
              <a:t>#yum</a:t>
            </a:r>
            <a:r>
              <a:rPr sz="3033" spc="-43" dirty="0">
                <a:latin typeface="Calibri"/>
                <a:cs typeface="Calibri"/>
              </a:rPr>
              <a:t> </a:t>
            </a:r>
            <a:r>
              <a:rPr sz="3033" spc="-16" dirty="0">
                <a:latin typeface="Calibri"/>
                <a:cs typeface="Calibri"/>
              </a:rPr>
              <a:t>check-update</a:t>
            </a:r>
            <a:endParaRPr sz="3033">
              <a:latin typeface="Calibri"/>
              <a:cs typeface="Calibri"/>
            </a:endParaRPr>
          </a:p>
          <a:p>
            <a:pPr marL="385219" indent="-371461">
              <a:spcBef>
                <a:spcPts val="80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5" dirty="0">
                <a:latin typeface="Calibri"/>
                <a:cs typeface="Calibri"/>
              </a:rPr>
              <a:t>#yum</a:t>
            </a:r>
            <a:r>
              <a:rPr sz="3033" spc="-32" dirty="0">
                <a:latin typeface="Calibri"/>
                <a:cs typeface="Calibri"/>
              </a:rPr>
              <a:t> </a:t>
            </a:r>
            <a:r>
              <a:rPr sz="3033" spc="-16" dirty="0">
                <a:latin typeface="Calibri"/>
                <a:cs typeface="Calibri"/>
              </a:rPr>
              <a:t>update</a:t>
            </a:r>
            <a:endParaRPr sz="3033">
              <a:latin typeface="Calibri"/>
              <a:cs typeface="Calibri"/>
            </a:endParaRPr>
          </a:p>
          <a:p>
            <a:pPr marL="385219" indent="-371461">
              <a:spcBef>
                <a:spcPts val="67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5" dirty="0">
                <a:latin typeface="Calibri"/>
                <a:cs typeface="Calibri"/>
              </a:rPr>
              <a:t>#yum</a:t>
            </a:r>
            <a:r>
              <a:rPr sz="3033" spc="-38" dirty="0">
                <a:latin typeface="Calibri"/>
                <a:cs typeface="Calibri"/>
              </a:rPr>
              <a:t> </a:t>
            </a:r>
            <a:r>
              <a:rPr sz="3033" spc="-16" dirty="0">
                <a:latin typeface="Calibri"/>
                <a:cs typeface="Calibri"/>
              </a:rPr>
              <a:t>update</a:t>
            </a:r>
            <a:r>
              <a:rPr sz="3033" spc="-32" dirty="0">
                <a:latin typeface="Calibri"/>
                <a:cs typeface="Calibri"/>
              </a:rPr>
              <a:t> </a:t>
            </a:r>
            <a:r>
              <a:rPr sz="3033" spc="-22" dirty="0">
                <a:latin typeface="Calibri"/>
                <a:cs typeface="Calibri"/>
              </a:rPr>
              <a:t>kernel</a:t>
            </a:r>
            <a:endParaRPr sz="3033">
              <a:latin typeface="Calibri"/>
              <a:cs typeface="Calibri"/>
            </a:endParaRPr>
          </a:p>
          <a:p>
            <a:pPr marL="385219" indent="-371461">
              <a:spcBef>
                <a:spcPts val="70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Calibri"/>
                <a:cs typeface="Calibri"/>
              </a:rPr>
              <a:t>#yum</a:t>
            </a:r>
            <a:r>
              <a:rPr sz="3033" spc="-27" dirty="0">
                <a:latin typeface="Calibri"/>
                <a:cs typeface="Calibri"/>
              </a:rPr>
              <a:t> </a:t>
            </a:r>
            <a:r>
              <a:rPr sz="3033" spc="-16" dirty="0">
                <a:latin typeface="Calibri"/>
                <a:cs typeface="Calibri"/>
              </a:rPr>
              <a:t>install</a:t>
            </a:r>
            <a:r>
              <a:rPr sz="3033" spc="-32" dirty="0">
                <a:latin typeface="Calibri"/>
                <a:cs typeface="Calibri"/>
              </a:rPr>
              <a:t> </a:t>
            </a:r>
            <a:r>
              <a:rPr sz="3033" spc="-16" dirty="0">
                <a:latin typeface="Calibri"/>
                <a:cs typeface="Calibri"/>
              </a:rPr>
              <a:t>xinetd</a:t>
            </a:r>
            <a:endParaRPr sz="3033">
              <a:latin typeface="Calibri"/>
              <a:cs typeface="Calibri"/>
            </a:endParaRPr>
          </a:p>
          <a:p>
            <a:pPr marL="385219" indent="-371461">
              <a:spcBef>
                <a:spcPts val="802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5" dirty="0">
                <a:latin typeface="Calibri"/>
                <a:cs typeface="Calibri"/>
              </a:rPr>
              <a:t>#yum</a:t>
            </a:r>
            <a:r>
              <a:rPr sz="3033" spc="-16" dirty="0">
                <a:latin typeface="Calibri"/>
                <a:cs typeface="Calibri"/>
              </a:rPr>
              <a:t> </a:t>
            </a:r>
            <a:r>
              <a:rPr sz="3033" spc="-22" dirty="0">
                <a:latin typeface="Calibri"/>
                <a:cs typeface="Calibri"/>
              </a:rPr>
              <a:t>remove </a:t>
            </a:r>
            <a:r>
              <a:rPr sz="3033" spc="-5" dirty="0">
                <a:latin typeface="Calibri"/>
                <a:cs typeface="Calibri"/>
              </a:rPr>
              <a:t>licq</a:t>
            </a:r>
            <a:endParaRPr sz="303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7703" y="1930441"/>
            <a:ext cx="4614545" cy="337308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 marR="161654">
              <a:lnSpc>
                <a:spcPct val="119300"/>
              </a:lnSpc>
              <a:spcBef>
                <a:spcPts val="108"/>
              </a:spcBef>
            </a:pPr>
            <a:r>
              <a:rPr sz="3033" spc="5" dirty="0">
                <a:latin typeface="Calibri"/>
                <a:cs typeface="Calibri"/>
              </a:rPr>
              <a:t>#</a:t>
            </a:r>
            <a:r>
              <a:rPr sz="3033" dirty="0">
                <a:latin typeface="SimSun"/>
                <a:cs typeface="SimSun"/>
              </a:rPr>
              <a:t>列出资源库中所有软件包  </a:t>
            </a:r>
            <a:r>
              <a:rPr sz="3033" spc="5" dirty="0">
                <a:latin typeface="Calibri"/>
                <a:cs typeface="Calibri"/>
              </a:rPr>
              <a:t>#</a:t>
            </a:r>
            <a:r>
              <a:rPr sz="3033" dirty="0">
                <a:latin typeface="SimSun"/>
                <a:cs typeface="SimSun"/>
              </a:rPr>
              <a:t>检查可更新的软件包</a:t>
            </a:r>
            <a:endParaRPr sz="3033">
              <a:latin typeface="SimSun"/>
              <a:cs typeface="SimSun"/>
            </a:endParaRPr>
          </a:p>
          <a:p>
            <a:pPr marL="13758" marR="1317312">
              <a:lnSpc>
                <a:spcPct val="118900"/>
              </a:lnSpc>
              <a:spcBef>
                <a:spcPts val="114"/>
              </a:spcBef>
            </a:pPr>
            <a:r>
              <a:rPr sz="3033" spc="5" dirty="0">
                <a:latin typeface="Calibri"/>
                <a:cs typeface="Calibri"/>
              </a:rPr>
              <a:t>#</a:t>
            </a:r>
            <a:r>
              <a:rPr sz="3033" dirty="0">
                <a:latin typeface="SimSun"/>
                <a:cs typeface="SimSun"/>
              </a:rPr>
              <a:t>更新所有的软件包  </a:t>
            </a:r>
            <a:r>
              <a:rPr sz="3033" spc="5" dirty="0">
                <a:latin typeface="Calibri"/>
                <a:cs typeface="Calibri"/>
              </a:rPr>
              <a:t>#</a:t>
            </a:r>
            <a:r>
              <a:rPr sz="3033" dirty="0">
                <a:latin typeface="SimSun"/>
                <a:cs typeface="SimSun"/>
              </a:rPr>
              <a:t>更新内核包</a:t>
            </a:r>
            <a:r>
              <a:rPr sz="3033" spc="-22" dirty="0">
                <a:latin typeface="Calibri"/>
                <a:cs typeface="Calibri"/>
              </a:rPr>
              <a:t>kernel </a:t>
            </a:r>
            <a:r>
              <a:rPr sz="3033" spc="-16" dirty="0">
                <a:latin typeface="Calibri"/>
                <a:cs typeface="Calibri"/>
              </a:rPr>
              <a:t> </a:t>
            </a:r>
            <a:r>
              <a:rPr sz="3033" spc="5" dirty="0">
                <a:latin typeface="Calibri"/>
                <a:cs typeface="Calibri"/>
              </a:rPr>
              <a:t>#</a:t>
            </a:r>
            <a:r>
              <a:rPr sz="3033" dirty="0">
                <a:latin typeface="SimSun"/>
                <a:cs typeface="SimSun"/>
              </a:rPr>
              <a:t>安装</a:t>
            </a:r>
            <a:r>
              <a:rPr sz="3033" spc="-16" dirty="0">
                <a:latin typeface="Calibri"/>
                <a:cs typeface="Calibri"/>
              </a:rPr>
              <a:t>xinetd</a:t>
            </a:r>
            <a:r>
              <a:rPr sz="3033" dirty="0">
                <a:latin typeface="SimSun"/>
                <a:cs typeface="SimSun"/>
              </a:rPr>
              <a:t>包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807"/>
              </a:spcBef>
            </a:pPr>
            <a:r>
              <a:rPr sz="3033" spc="5" dirty="0">
                <a:latin typeface="Calibri"/>
                <a:cs typeface="Calibri"/>
              </a:rPr>
              <a:t>#</a:t>
            </a:r>
            <a:r>
              <a:rPr sz="3033" dirty="0">
                <a:latin typeface="SimSun"/>
                <a:cs typeface="SimSun"/>
              </a:rPr>
              <a:t>删除</a:t>
            </a:r>
            <a:r>
              <a:rPr sz="3033" spc="-5" dirty="0">
                <a:latin typeface="Calibri"/>
                <a:cs typeface="Calibri"/>
              </a:rPr>
              <a:t>li</a:t>
            </a:r>
            <a:r>
              <a:rPr sz="3033" dirty="0">
                <a:latin typeface="Calibri"/>
                <a:cs typeface="Calibri"/>
              </a:rPr>
              <a:t>c</a:t>
            </a:r>
            <a:r>
              <a:rPr sz="3033" spc="5" dirty="0">
                <a:latin typeface="Calibri"/>
                <a:cs typeface="Calibri"/>
              </a:rPr>
              <a:t>q</a:t>
            </a:r>
            <a:r>
              <a:rPr sz="3033" dirty="0">
                <a:latin typeface="SimSun"/>
                <a:cs typeface="SimSun"/>
              </a:rPr>
              <a:t>及与该包依赖的包</a:t>
            </a:r>
            <a:endParaRPr sz="3033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301" y="5348013"/>
            <a:ext cx="9259358" cy="1493443"/>
          </a:xfrm>
          <a:prstGeom prst="rect">
            <a:avLst/>
          </a:prstGeom>
        </p:spPr>
        <p:txBody>
          <a:bodyPr vert="horz" wrap="square" lIns="0" tIns="6879" rIns="0" bIns="0" rtlCol="0">
            <a:spAutoFit/>
          </a:bodyPr>
          <a:lstStyle/>
          <a:p>
            <a:pPr marL="385219" marR="5503" indent="-371461">
              <a:lnSpc>
                <a:spcPct val="101400"/>
              </a:lnSpc>
              <a:spcBef>
                <a:spcPts val="5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5" dirty="0">
                <a:latin typeface="Calibri"/>
                <a:cs typeface="Calibri"/>
              </a:rPr>
              <a:t>##</a:t>
            </a:r>
            <a:r>
              <a:rPr sz="3033" dirty="0">
                <a:latin typeface="SimSun"/>
                <a:cs typeface="SimSun"/>
              </a:rPr>
              <a:t>列出资源库中特定的可以安装或更新及已经安装的  </a:t>
            </a:r>
            <a:r>
              <a:rPr sz="3033" spc="-5" dirty="0">
                <a:latin typeface="Calibri"/>
                <a:cs typeface="Calibri"/>
              </a:rPr>
              <a:t>rpm</a:t>
            </a:r>
            <a:r>
              <a:rPr sz="3033" dirty="0">
                <a:latin typeface="SimSun"/>
                <a:cs typeface="SimSun"/>
              </a:rPr>
              <a:t>包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601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5" dirty="0">
                <a:latin typeface="Calibri"/>
                <a:cs typeface="Calibri"/>
              </a:rPr>
              <a:t>#yum</a:t>
            </a:r>
            <a:r>
              <a:rPr sz="3033" spc="-16" dirty="0">
                <a:latin typeface="Calibri"/>
                <a:cs typeface="Calibri"/>
              </a:rPr>
              <a:t> </a:t>
            </a:r>
            <a:r>
              <a:rPr sz="3033" spc="-11" dirty="0">
                <a:latin typeface="Calibri"/>
                <a:cs typeface="Calibri"/>
              </a:rPr>
              <a:t>list mozilla*</a:t>
            </a:r>
            <a:r>
              <a:rPr sz="3033" spc="-5" dirty="0">
                <a:latin typeface="Calibri"/>
                <a:cs typeface="Calibri"/>
              </a:rPr>
              <a:t> </a:t>
            </a:r>
            <a:r>
              <a:rPr sz="3033" spc="-16" dirty="0">
                <a:latin typeface="Calibri"/>
                <a:cs typeface="Calibri"/>
              </a:rPr>
              <a:t>telnet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2192" y="322666"/>
            <a:ext cx="498258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5" dirty="0">
                <a:latin typeface="Calibri"/>
                <a:cs typeface="Calibri"/>
              </a:rPr>
              <a:t>4</a:t>
            </a:r>
            <a:r>
              <a:rPr spc="-5" dirty="0"/>
              <a:t>．</a:t>
            </a:r>
            <a:r>
              <a:rPr spc="-5" dirty="0">
                <a:latin typeface="Calibri"/>
                <a:cs typeface="Calibri"/>
              </a:rPr>
              <a:t>yumdownloader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1379010"/>
            <a:ext cx="9079124" cy="5617190"/>
          </a:xfrm>
          <a:prstGeom prst="rect">
            <a:avLst/>
          </a:prstGeom>
        </p:spPr>
        <p:txBody>
          <a:bodyPr vert="horz" wrap="square" lIns="0" tIns="102500" rIns="0" bIns="0" rtlCol="0">
            <a:spAutoFit/>
          </a:bodyPr>
          <a:lstStyle/>
          <a:p>
            <a:pPr marL="472581" indent="-459511">
              <a:spcBef>
                <a:spcPts val="807"/>
              </a:spcBef>
              <a:buFont typeface="Arial MT"/>
              <a:buChar char="•"/>
              <a:tabLst>
                <a:tab pos="472581" algn="l"/>
                <a:tab pos="473269" algn="l"/>
              </a:tabLst>
            </a:pPr>
            <a:r>
              <a:rPr sz="3033" dirty="0">
                <a:latin typeface="SimSun"/>
                <a:cs typeface="SimSun"/>
              </a:rPr>
              <a:t>用于从软件源代码包下载软件包，用法为：</a:t>
            </a:r>
            <a:endParaRPr sz="3033">
              <a:latin typeface="SimSun"/>
              <a:cs typeface="SimSun"/>
            </a:endParaRPr>
          </a:p>
          <a:p>
            <a:pPr marL="560632" indent="-546874">
              <a:spcBef>
                <a:spcPts val="704"/>
              </a:spcBef>
              <a:buFont typeface="Arial MT"/>
              <a:buChar char="•"/>
              <a:tabLst>
                <a:tab pos="559944" algn="l"/>
                <a:tab pos="560632" algn="l"/>
              </a:tabLst>
            </a:pPr>
            <a:r>
              <a:rPr sz="3033" spc="-5" dirty="0">
                <a:latin typeface="Calibri"/>
                <a:cs typeface="Calibri"/>
              </a:rPr>
              <a:t>yumdownloader</a:t>
            </a:r>
            <a:r>
              <a:rPr sz="3033" spc="5" dirty="0">
                <a:latin typeface="Calibri"/>
                <a:cs typeface="Calibri"/>
              </a:rPr>
              <a:t> </a:t>
            </a:r>
            <a:r>
              <a:rPr sz="3033" spc="-5" dirty="0">
                <a:latin typeface="Calibri"/>
                <a:cs typeface="Calibri"/>
              </a:rPr>
              <a:t>[options]</a:t>
            </a:r>
            <a:r>
              <a:rPr sz="3033" spc="11" dirty="0">
                <a:latin typeface="Calibri"/>
                <a:cs typeface="Calibri"/>
              </a:rPr>
              <a:t> </a:t>
            </a:r>
            <a:r>
              <a:rPr sz="3033" spc="-16" dirty="0">
                <a:latin typeface="Calibri"/>
                <a:cs typeface="Calibri"/>
              </a:rPr>
              <a:t>package1</a:t>
            </a:r>
            <a:r>
              <a:rPr sz="3033" spc="16" dirty="0">
                <a:latin typeface="Calibri"/>
                <a:cs typeface="Calibri"/>
              </a:rPr>
              <a:t> </a:t>
            </a:r>
            <a:r>
              <a:rPr sz="3033" spc="-11" dirty="0">
                <a:latin typeface="Calibri"/>
                <a:cs typeface="Calibri"/>
              </a:rPr>
              <a:t>[package2...]</a:t>
            </a:r>
            <a:endParaRPr sz="3033">
              <a:latin typeface="Calibri"/>
              <a:cs typeface="Calibri"/>
            </a:endParaRPr>
          </a:p>
          <a:p>
            <a:pPr marL="385219" indent="-371461">
              <a:spcBef>
                <a:spcPts val="699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其部分可用选项如下。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80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11" dirty="0">
                <a:latin typeface="Calibri"/>
                <a:cs typeface="Calibri"/>
              </a:rPr>
              <a:t>--destdir</a:t>
            </a:r>
            <a:r>
              <a:rPr sz="3033" spc="-32" dirty="0">
                <a:latin typeface="Calibri"/>
                <a:cs typeface="Calibri"/>
              </a:rPr>
              <a:t> </a:t>
            </a:r>
            <a:r>
              <a:rPr sz="3033" spc="-5" dirty="0">
                <a:latin typeface="Calibri"/>
                <a:cs typeface="Calibri"/>
              </a:rPr>
              <a:t>DIR</a:t>
            </a:r>
            <a:r>
              <a:rPr sz="3033" spc="-5" dirty="0">
                <a:latin typeface="SimSun"/>
                <a:cs typeface="SimSun"/>
              </a:rPr>
              <a:t>：</a:t>
            </a:r>
            <a:r>
              <a:rPr sz="3033" dirty="0">
                <a:latin typeface="SimSun"/>
                <a:cs typeface="SimSun"/>
              </a:rPr>
              <a:t>设置下载目录，默认为当前目录；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67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Calibri"/>
                <a:cs typeface="Calibri"/>
              </a:rPr>
              <a:t>--urls</a:t>
            </a:r>
            <a:r>
              <a:rPr sz="3033" dirty="0">
                <a:latin typeface="SimSun"/>
                <a:cs typeface="SimSun"/>
              </a:rPr>
              <a:t>：显示下载位置；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704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5" dirty="0">
                <a:latin typeface="Calibri"/>
                <a:cs typeface="Calibri"/>
              </a:rPr>
              <a:t>--</a:t>
            </a:r>
            <a:r>
              <a:rPr sz="3033" spc="-43" dirty="0">
                <a:latin typeface="Calibri"/>
                <a:cs typeface="Calibri"/>
              </a:rPr>
              <a:t>r</a:t>
            </a:r>
            <a:r>
              <a:rPr sz="3033" spc="-5" dirty="0">
                <a:latin typeface="Calibri"/>
                <a:cs typeface="Calibri"/>
              </a:rPr>
              <a:t>e</a:t>
            </a:r>
            <a:r>
              <a:rPr sz="3033" spc="5" dirty="0">
                <a:latin typeface="Calibri"/>
                <a:cs typeface="Calibri"/>
              </a:rPr>
              <a:t>s</a:t>
            </a:r>
            <a:r>
              <a:rPr sz="3033" spc="-5" dirty="0">
                <a:latin typeface="Calibri"/>
                <a:cs typeface="Calibri"/>
              </a:rPr>
              <a:t>ol</a:t>
            </a:r>
            <a:r>
              <a:rPr sz="3033" spc="-32" dirty="0">
                <a:latin typeface="Calibri"/>
                <a:cs typeface="Calibri"/>
              </a:rPr>
              <a:t>v</a:t>
            </a:r>
            <a:r>
              <a:rPr sz="3033" spc="-11" dirty="0">
                <a:latin typeface="Calibri"/>
                <a:cs typeface="Calibri"/>
              </a:rPr>
              <a:t>e</a:t>
            </a:r>
            <a:r>
              <a:rPr sz="3033" dirty="0">
                <a:latin typeface="SimSun"/>
                <a:cs typeface="SimSun"/>
              </a:rPr>
              <a:t>：解析依赖关系，并同时下载依赖软件包；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802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5" dirty="0">
                <a:latin typeface="Calibri"/>
                <a:cs typeface="Calibri"/>
              </a:rPr>
              <a:t>--source</a:t>
            </a:r>
            <a:r>
              <a:rPr sz="3033" spc="-5" dirty="0">
                <a:latin typeface="SimSun"/>
                <a:cs typeface="SimSun"/>
              </a:rPr>
              <a:t>：</a:t>
            </a:r>
            <a:r>
              <a:rPr sz="3033" dirty="0">
                <a:latin typeface="SimSun"/>
                <a:cs typeface="SimSun"/>
              </a:rPr>
              <a:t>下载源代码包。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67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使用示例如下。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704"/>
              </a:spcBef>
              <a:buFont typeface="Arial MT"/>
              <a:buChar char="•"/>
              <a:tabLst>
                <a:tab pos="384531" algn="l"/>
                <a:tab pos="385219" algn="l"/>
                <a:tab pos="6131865" algn="l"/>
              </a:tabLst>
            </a:pPr>
            <a:r>
              <a:rPr sz="3033" spc="-5" dirty="0">
                <a:latin typeface="Calibri"/>
                <a:cs typeface="Calibri"/>
              </a:rPr>
              <a:t>#yumdownloader</a:t>
            </a:r>
            <a:r>
              <a:rPr sz="3033" dirty="0">
                <a:latin typeface="Calibri"/>
                <a:cs typeface="Calibri"/>
              </a:rPr>
              <a:t> dhcp	</a:t>
            </a:r>
            <a:r>
              <a:rPr sz="3033" spc="5" dirty="0">
                <a:latin typeface="Calibri"/>
                <a:cs typeface="Calibri"/>
              </a:rPr>
              <a:t>#</a:t>
            </a:r>
            <a:r>
              <a:rPr sz="3033" dirty="0">
                <a:latin typeface="SimSun"/>
                <a:cs typeface="SimSun"/>
              </a:rPr>
              <a:t>下载</a:t>
            </a:r>
            <a:r>
              <a:rPr sz="3033" dirty="0">
                <a:latin typeface="Calibri"/>
                <a:cs typeface="Calibri"/>
              </a:rPr>
              <a:t>dhcp</a:t>
            </a:r>
            <a:r>
              <a:rPr sz="3033" dirty="0">
                <a:latin typeface="SimSun"/>
                <a:cs typeface="SimSun"/>
              </a:rPr>
              <a:t>包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807"/>
              </a:spcBef>
              <a:buFont typeface="Arial MT"/>
              <a:buChar char="•"/>
              <a:tabLst>
                <a:tab pos="384531" algn="l"/>
                <a:tab pos="385219" algn="l"/>
                <a:tab pos="4687293" algn="l"/>
              </a:tabLst>
            </a:pPr>
            <a:r>
              <a:rPr sz="3033" spc="-5" dirty="0">
                <a:latin typeface="Calibri"/>
                <a:cs typeface="Calibri"/>
              </a:rPr>
              <a:t>#yumdownloader</a:t>
            </a:r>
            <a:r>
              <a:rPr sz="3033" spc="11" dirty="0">
                <a:latin typeface="Calibri"/>
                <a:cs typeface="Calibri"/>
              </a:rPr>
              <a:t> </a:t>
            </a:r>
            <a:r>
              <a:rPr sz="3033" spc="-5" dirty="0">
                <a:latin typeface="Calibri"/>
                <a:cs typeface="Calibri"/>
              </a:rPr>
              <a:t>--source	</a:t>
            </a:r>
            <a:r>
              <a:rPr sz="3033" dirty="0">
                <a:latin typeface="Calibri"/>
                <a:cs typeface="Calibri"/>
              </a:rPr>
              <a:t>dhcp</a:t>
            </a:r>
            <a:r>
              <a:rPr sz="3033" spc="-38" dirty="0">
                <a:latin typeface="Calibri"/>
                <a:cs typeface="Calibri"/>
              </a:rPr>
              <a:t> </a:t>
            </a:r>
            <a:r>
              <a:rPr sz="3033" spc="5" dirty="0">
                <a:latin typeface="Calibri"/>
                <a:cs typeface="Calibri"/>
              </a:rPr>
              <a:t>#</a:t>
            </a:r>
            <a:r>
              <a:rPr sz="3033" dirty="0">
                <a:latin typeface="SimSun"/>
                <a:cs typeface="SimSun"/>
              </a:rPr>
              <a:t>下载</a:t>
            </a:r>
            <a:r>
              <a:rPr sz="3033" dirty="0">
                <a:latin typeface="Calibri"/>
                <a:cs typeface="Calibri"/>
              </a:rPr>
              <a:t>dhcp</a:t>
            </a:r>
            <a:r>
              <a:rPr sz="3033" dirty="0">
                <a:latin typeface="SimSun"/>
                <a:cs typeface="SimSun"/>
              </a:rPr>
              <a:t>源代码包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8004" y="322666"/>
            <a:ext cx="4371023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5" dirty="0">
                <a:latin typeface="Calibri"/>
                <a:cs typeface="Calibri"/>
              </a:rPr>
              <a:t>5</a:t>
            </a:r>
            <a:r>
              <a:rPr spc="-5" dirty="0"/>
              <a:t>．</a:t>
            </a:r>
            <a:r>
              <a:rPr spc="-5" dirty="0">
                <a:latin typeface="Calibri"/>
                <a:cs typeface="Calibri"/>
              </a:rPr>
              <a:t>yum-builddep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1497879"/>
            <a:ext cx="9696873" cy="4726080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85219" indent="-371461">
              <a:lnSpc>
                <a:spcPts val="3498"/>
              </a:lnSpc>
              <a:spcBef>
                <a:spcPts val="108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用于安装某个软件包所丢失的依赖包，没有选项。使用</a:t>
            </a:r>
            <a:endParaRPr sz="3033">
              <a:latin typeface="SimSun"/>
              <a:cs typeface="SimSun"/>
            </a:endParaRPr>
          </a:p>
          <a:p>
            <a:pPr marL="385219">
              <a:lnSpc>
                <a:spcPts val="3498"/>
              </a:lnSpc>
            </a:pPr>
            <a:r>
              <a:rPr sz="3033" dirty="0">
                <a:latin typeface="SimSun"/>
                <a:cs typeface="SimSun"/>
              </a:rPr>
              <a:t>示例如下：</a:t>
            </a:r>
            <a:endParaRPr sz="3033">
              <a:latin typeface="SimSun"/>
              <a:cs typeface="SimSun"/>
            </a:endParaRPr>
          </a:p>
          <a:p>
            <a:pPr marL="385219" indent="-371461">
              <a:spcBef>
                <a:spcPts val="80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安装系统中还没有安装的</a:t>
            </a:r>
            <a:r>
              <a:rPr sz="3033" spc="-97" dirty="0">
                <a:latin typeface="Calibri"/>
                <a:cs typeface="Calibri"/>
              </a:rPr>
              <a:t>k</a:t>
            </a:r>
            <a:r>
              <a:rPr sz="3033" spc="-11" dirty="0">
                <a:latin typeface="Calibri"/>
                <a:cs typeface="Calibri"/>
              </a:rPr>
              <a:t>e</a:t>
            </a:r>
            <a:r>
              <a:rPr sz="3033" spc="-5" dirty="0">
                <a:latin typeface="Calibri"/>
                <a:cs typeface="Calibri"/>
              </a:rPr>
              <a:t>r</a:t>
            </a:r>
            <a:r>
              <a:rPr sz="3033" spc="5" dirty="0">
                <a:latin typeface="Calibri"/>
                <a:cs typeface="Calibri"/>
              </a:rPr>
              <a:t>n</a:t>
            </a:r>
            <a:r>
              <a:rPr sz="3033" spc="-11" dirty="0">
                <a:latin typeface="Calibri"/>
                <a:cs typeface="Calibri"/>
              </a:rPr>
              <a:t>e</a:t>
            </a:r>
            <a:r>
              <a:rPr sz="3033" spc="-5" dirty="0">
                <a:latin typeface="Calibri"/>
                <a:cs typeface="Calibri"/>
              </a:rPr>
              <a:t>l</a:t>
            </a:r>
            <a:r>
              <a:rPr sz="3033" dirty="0">
                <a:latin typeface="SimSun"/>
                <a:cs typeface="SimSun"/>
              </a:rPr>
              <a:t>依赖包</a:t>
            </a:r>
            <a:endParaRPr sz="3033">
              <a:latin typeface="SimSun"/>
              <a:cs typeface="SimSun"/>
            </a:endParaRPr>
          </a:p>
          <a:p>
            <a:pPr marL="560632" indent="-546874">
              <a:spcBef>
                <a:spcPts val="569"/>
              </a:spcBef>
              <a:buFont typeface="Arial MT"/>
              <a:buChar char="•"/>
              <a:tabLst>
                <a:tab pos="559944" algn="l"/>
                <a:tab pos="560632" algn="l"/>
              </a:tabLst>
            </a:pPr>
            <a:r>
              <a:rPr sz="3033" spc="-5" dirty="0">
                <a:latin typeface="Calibri"/>
                <a:cs typeface="Calibri"/>
              </a:rPr>
              <a:t>#yum-builddep</a:t>
            </a:r>
            <a:r>
              <a:rPr sz="3033" spc="-16" dirty="0">
                <a:latin typeface="Calibri"/>
                <a:cs typeface="Calibri"/>
              </a:rPr>
              <a:t> </a:t>
            </a:r>
            <a:r>
              <a:rPr sz="3033" spc="-22" dirty="0">
                <a:latin typeface="Calibri"/>
                <a:cs typeface="Calibri"/>
              </a:rPr>
              <a:t>kernel</a:t>
            </a:r>
            <a:endParaRPr sz="3033">
              <a:latin typeface="Calibri"/>
              <a:cs typeface="Calibri"/>
            </a:endParaRPr>
          </a:p>
          <a:p>
            <a:pPr>
              <a:spcBef>
                <a:spcPts val="27"/>
              </a:spcBef>
              <a:buFont typeface="Arial MT"/>
              <a:buChar char="•"/>
            </a:pPr>
            <a:endParaRPr sz="4279">
              <a:latin typeface="Calibri"/>
              <a:cs typeface="Calibri"/>
            </a:endParaRPr>
          </a:p>
          <a:p>
            <a:pPr marL="385219" indent="-371461"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dirty="0">
                <a:latin typeface="SimSun"/>
                <a:cs typeface="SimSun"/>
              </a:rPr>
              <a:t>说明：</a:t>
            </a:r>
            <a:endParaRPr sz="3033">
              <a:latin typeface="SimSun"/>
              <a:cs typeface="SimSun"/>
            </a:endParaRPr>
          </a:p>
          <a:p>
            <a:pPr marL="385219" marR="5503" indent="-371461">
              <a:lnSpc>
                <a:spcPct val="100699"/>
              </a:lnSpc>
              <a:spcBef>
                <a:spcPts val="67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033" spc="-5" dirty="0">
                <a:latin typeface="Calibri"/>
                <a:cs typeface="Calibri"/>
              </a:rPr>
              <a:t>yumdownloader</a:t>
            </a:r>
            <a:r>
              <a:rPr sz="3033" dirty="0">
                <a:latin typeface="SimSun"/>
                <a:cs typeface="SimSun"/>
              </a:rPr>
              <a:t>和</a:t>
            </a:r>
            <a:r>
              <a:rPr sz="3033" spc="-5" dirty="0">
                <a:latin typeface="Calibri"/>
                <a:cs typeface="Calibri"/>
              </a:rPr>
              <a:t>yum-builddep</a:t>
            </a:r>
            <a:r>
              <a:rPr sz="3033" dirty="0">
                <a:latin typeface="SimSun"/>
                <a:cs typeface="SimSun"/>
              </a:rPr>
              <a:t>需要软件包</a:t>
            </a:r>
            <a:r>
              <a:rPr sz="3033" spc="-5" dirty="0">
                <a:latin typeface="Calibri"/>
                <a:cs typeface="Calibri"/>
              </a:rPr>
              <a:t>yum-utils</a:t>
            </a:r>
            <a:r>
              <a:rPr sz="3033" dirty="0">
                <a:latin typeface="SimSun"/>
                <a:cs typeface="SimSun"/>
              </a:rPr>
              <a:t>的支 持，使用前应先安装之。方法如下：</a:t>
            </a:r>
            <a:endParaRPr sz="3033">
              <a:latin typeface="SimSun"/>
              <a:cs typeface="SimSun"/>
            </a:endParaRPr>
          </a:p>
          <a:p>
            <a:pPr marL="560632" indent="-546874">
              <a:spcBef>
                <a:spcPts val="601"/>
              </a:spcBef>
              <a:buFont typeface="Arial MT"/>
              <a:buChar char="•"/>
              <a:tabLst>
                <a:tab pos="559944" algn="l"/>
                <a:tab pos="560632" algn="l"/>
              </a:tabLst>
            </a:pPr>
            <a:r>
              <a:rPr sz="3033" dirty="0">
                <a:latin typeface="Calibri"/>
                <a:cs typeface="Calibri"/>
              </a:rPr>
              <a:t>#</a:t>
            </a:r>
            <a:r>
              <a:rPr sz="3033" spc="-5" dirty="0">
                <a:latin typeface="Calibri"/>
                <a:cs typeface="Calibri"/>
              </a:rPr>
              <a:t> yum</a:t>
            </a:r>
            <a:r>
              <a:rPr sz="3033" spc="-11" dirty="0">
                <a:latin typeface="Calibri"/>
                <a:cs typeface="Calibri"/>
              </a:rPr>
              <a:t> </a:t>
            </a:r>
            <a:r>
              <a:rPr sz="3033" spc="-16" dirty="0">
                <a:latin typeface="Calibri"/>
                <a:cs typeface="Calibri"/>
              </a:rPr>
              <a:t>install</a:t>
            </a:r>
            <a:r>
              <a:rPr sz="3033" spc="-11" dirty="0">
                <a:latin typeface="Calibri"/>
                <a:cs typeface="Calibri"/>
              </a:rPr>
              <a:t> </a:t>
            </a:r>
            <a:r>
              <a:rPr sz="3033" spc="-5" dirty="0">
                <a:latin typeface="Calibri"/>
                <a:cs typeface="Calibri"/>
              </a:rPr>
              <a:t>yum-utils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/>
          <p:nvPr/>
        </p:nvSpPr>
        <p:spPr>
          <a:xfrm>
            <a:off x="122106" y="6237421"/>
            <a:ext cx="9433401" cy="567531"/>
          </a:xfrm>
          <a:custGeom>
            <a:avLst/>
            <a:gdLst/>
            <a:ahLst/>
            <a:cxnLst/>
            <a:rect l="l" t="t" r="r" b="b"/>
            <a:pathLst>
              <a:path w="8707755" h="523875">
                <a:moveTo>
                  <a:pt x="8707437" y="0"/>
                </a:moveTo>
                <a:lnTo>
                  <a:pt x="0" y="0"/>
                </a:lnTo>
                <a:lnTo>
                  <a:pt x="0" y="523875"/>
                </a:lnTo>
                <a:lnTo>
                  <a:pt x="8707437" y="523875"/>
                </a:lnTo>
                <a:lnTo>
                  <a:pt x="87074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950"/>
          </a:p>
        </p:txBody>
      </p:sp>
      <p:sp>
        <p:nvSpPr>
          <p:cNvPr id="4" name="object 4"/>
          <p:cNvSpPr txBox="1"/>
          <p:nvPr/>
        </p:nvSpPr>
        <p:spPr>
          <a:xfrm>
            <a:off x="45746" y="271736"/>
            <a:ext cx="9870228" cy="6497367"/>
          </a:xfrm>
          <a:prstGeom prst="rect">
            <a:avLst/>
          </a:prstGeom>
        </p:spPr>
        <p:txBody>
          <a:bodyPr vert="horz" wrap="square" lIns="0" tIns="135520" rIns="0" bIns="0" rtlCol="0">
            <a:spAutoFit/>
          </a:bodyPr>
          <a:lstStyle/>
          <a:p>
            <a:pPr marL="905265" lvl="1" indent="-852985">
              <a:spcBef>
                <a:spcPts val="1067"/>
              </a:spcBef>
              <a:buAutoNum type="arabicPeriod" startAt="5"/>
              <a:tabLst>
                <a:tab pos="905265" algn="l"/>
                <a:tab pos="905952" algn="l"/>
              </a:tabLst>
            </a:pP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RHEL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</a:t>
            </a:r>
            <a:r>
              <a:rPr sz="3900" spc="-65" dirty="0">
                <a:solidFill>
                  <a:srgbClr val="FF0000"/>
                </a:solidFill>
                <a:latin typeface="Calibri"/>
                <a:cs typeface="Calibri"/>
              </a:rPr>
              <a:t>Yum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更换</a:t>
            </a:r>
            <a:endParaRPr sz="3900">
              <a:latin typeface="SimSun"/>
              <a:cs typeface="SimSun"/>
            </a:endParaRPr>
          </a:p>
          <a:p>
            <a:pPr marL="52968">
              <a:lnSpc>
                <a:spcPts val="4431"/>
              </a:lnSpc>
              <a:spcBef>
                <a:spcPts val="964"/>
              </a:spcBef>
            </a:pPr>
            <a:r>
              <a:rPr sz="3900" spc="-5" dirty="0">
                <a:latin typeface="Calibri"/>
                <a:cs typeface="Calibri"/>
              </a:rPr>
              <a:t>RH</a:t>
            </a:r>
            <a:r>
              <a:rPr sz="3900" spc="5" dirty="0">
                <a:latin typeface="Calibri"/>
                <a:cs typeface="Calibri"/>
              </a:rPr>
              <a:t>E</a:t>
            </a:r>
            <a:r>
              <a:rPr sz="3900" spc="-5" dirty="0">
                <a:latin typeface="Calibri"/>
                <a:cs typeface="Calibri"/>
              </a:rPr>
              <a:t>L6</a:t>
            </a:r>
            <a:r>
              <a:rPr sz="3900" dirty="0">
                <a:latin typeface="Calibri"/>
                <a:cs typeface="Calibri"/>
              </a:rPr>
              <a:t>.5</a:t>
            </a:r>
            <a:r>
              <a:rPr sz="3900" spc="-5" dirty="0">
                <a:latin typeface="Calibri"/>
                <a:cs typeface="Calibri"/>
              </a:rPr>
              <a:t> </a:t>
            </a:r>
            <a:r>
              <a:rPr sz="3900" dirty="0">
                <a:latin typeface="SimSun"/>
                <a:cs typeface="SimSun"/>
              </a:rPr>
              <a:t>默认自带的</a:t>
            </a:r>
            <a:r>
              <a:rPr sz="3900" spc="-1072" dirty="0">
                <a:latin typeface="SimSun"/>
                <a:cs typeface="SimSun"/>
              </a:rPr>
              <a:t> </a:t>
            </a:r>
            <a:r>
              <a:rPr sz="3900" spc="-5" dirty="0">
                <a:latin typeface="Calibri"/>
                <a:cs typeface="Calibri"/>
              </a:rPr>
              <a:t>yu</a:t>
            </a:r>
            <a:r>
              <a:rPr sz="3900" dirty="0">
                <a:latin typeface="Calibri"/>
                <a:cs typeface="Calibri"/>
              </a:rPr>
              <a:t>m</a:t>
            </a:r>
            <a:r>
              <a:rPr sz="3900" spc="-11" dirty="0">
                <a:latin typeface="Calibri"/>
                <a:cs typeface="Calibri"/>
              </a:rPr>
              <a:t> </a:t>
            </a:r>
            <a:r>
              <a:rPr sz="3900" dirty="0">
                <a:latin typeface="SimSun"/>
                <a:cs typeface="SimSun"/>
              </a:rPr>
              <a:t>源需要注册，所以：</a:t>
            </a:r>
            <a:endParaRPr sz="3900">
              <a:latin typeface="SimSun"/>
              <a:cs typeface="SimSun"/>
            </a:endParaRPr>
          </a:p>
          <a:p>
            <a:pPr marL="1058665" lvl="2" indent="-1006386">
              <a:lnSpc>
                <a:spcPts val="4431"/>
              </a:lnSpc>
              <a:buSzPct val="97222"/>
              <a:buFont typeface="Calibri"/>
              <a:buAutoNum type="arabicPeriod"/>
              <a:tabLst>
                <a:tab pos="1059353" algn="l"/>
              </a:tabLst>
            </a:pPr>
            <a:r>
              <a:rPr sz="3900" dirty="0">
                <a:solidFill>
                  <a:srgbClr val="898989"/>
                </a:solidFill>
                <a:latin typeface="SimSun"/>
                <a:cs typeface="SimSun"/>
              </a:rPr>
              <a:t>配置使用</a:t>
            </a:r>
            <a:r>
              <a:rPr sz="3900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3900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3900" spc="-43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3900" spc="-49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3900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3900" spc="5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3900" dirty="0">
                <a:solidFill>
                  <a:srgbClr val="898989"/>
                </a:solidFill>
                <a:latin typeface="SimSun"/>
                <a:cs typeface="SimSun"/>
              </a:rPr>
              <a:t>的</a:t>
            </a:r>
            <a:r>
              <a:rPr sz="3900" spc="-5" dirty="0">
                <a:solidFill>
                  <a:srgbClr val="898989"/>
                </a:solidFill>
                <a:latin typeface="Calibri"/>
                <a:cs typeface="Calibri"/>
              </a:rPr>
              <a:t>yum</a:t>
            </a:r>
            <a:r>
              <a:rPr sz="3900" dirty="0">
                <a:solidFill>
                  <a:srgbClr val="898989"/>
                </a:solidFill>
                <a:latin typeface="SimSun"/>
                <a:cs typeface="SimSun"/>
              </a:rPr>
              <a:t>源</a:t>
            </a:r>
            <a:endParaRPr sz="3900">
              <a:latin typeface="SimSun"/>
              <a:cs typeface="SimSun"/>
            </a:endParaRPr>
          </a:p>
          <a:p>
            <a:pPr marL="13758">
              <a:lnSpc>
                <a:spcPts val="3602"/>
              </a:lnSpc>
              <a:spcBef>
                <a:spcPts val="1441"/>
              </a:spcBef>
            </a:pPr>
            <a:r>
              <a:rPr sz="3033" b="1" dirty="0">
                <a:latin typeface="Calibri"/>
                <a:cs typeface="Calibri"/>
              </a:rPr>
              <a:t>1.</a:t>
            </a:r>
            <a:r>
              <a:rPr sz="4469" spc="96" baseline="1010" dirty="0">
                <a:latin typeface="SimSun"/>
                <a:cs typeface="SimSun"/>
              </a:rPr>
              <a:t>检查是否安装</a:t>
            </a:r>
            <a:r>
              <a:rPr sz="3033" b="1" spc="-5" dirty="0">
                <a:latin typeface="Calibri"/>
                <a:cs typeface="Calibri"/>
              </a:rPr>
              <a:t>yum</a:t>
            </a:r>
            <a:r>
              <a:rPr sz="4469" spc="81" baseline="1010" dirty="0">
                <a:latin typeface="SimSun"/>
                <a:cs typeface="SimSun"/>
              </a:rPr>
              <a:t>包</a:t>
            </a:r>
            <a:endParaRPr sz="4469" baseline="1010">
              <a:latin typeface="SimSun"/>
              <a:cs typeface="SimSun"/>
            </a:endParaRPr>
          </a:p>
          <a:p>
            <a:pPr marL="13758">
              <a:lnSpc>
                <a:spcPts val="3575"/>
              </a:lnSpc>
            </a:pPr>
            <a:r>
              <a:rPr sz="3033" dirty="0">
                <a:latin typeface="SimSun"/>
                <a:cs typeface="SimSun"/>
              </a:rPr>
              <a:t>查看</a:t>
            </a:r>
            <a:r>
              <a:rPr sz="3033" dirty="0">
                <a:latin typeface="Calibri"/>
                <a:cs typeface="Calibri"/>
              </a:rPr>
              <a:t>RH</a:t>
            </a:r>
            <a:r>
              <a:rPr sz="3033" spc="-5" dirty="0">
                <a:latin typeface="Calibri"/>
                <a:cs typeface="Calibri"/>
              </a:rPr>
              <a:t>EL</a:t>
            </a:r>
            <a:r>
              <a:rPr sz="3033" dirty="0">
                <a:latin typeface="SimSun"/>
                <a:cs typeface="SimSun"/>
              </a:rPr>
              <a:t>是否安装了</a:t>
            </a:r>
            <a:r>
              <a:rPr sz="3033" spc="-5" dirty="0">
                <a:latin typeface="Calibri"/>
                <a:cs typeface="Calibri"/>
              </a:rPr>
              <a:t>y</a:t>
            </a:r>
            <a:r>
              <a:rPr sz="3033" spc="5" dirty="0">
                <a:latin typeface="Calibri"/>
                <a:cs typeface="Calibri"/>
              </a:rPr>
              <a:t>u</a:t>
            </a:r>
            <a:r>
              <a:rPr sz="3033" spc="-5" dirty="0">
                <a:latin typeface="Calibri"/>
                <a:cs typeface="Calibri"/>
              </a:rPr>
              <a:t>m</a:t>
            </a:r>
            <a:r>
              <a:rPr sz="3033" dirty="0">
                <a:latin typeface="SimSun"/>
                <a:cs typeface="SimSun"/>
              </a:rPr>
              <a:t>，若是则列出</a:t>
            </a:r>
            <a:r>
              <a:rPr sz="3033" spc="-5" dirty="0">
                <a:latin typeface="Calibri"/>
                <a:cs typeface="Calibri"/>
              </a:rPr>
              <a:t>y</a:t>
            </a:r>
            <a:r>
              <a:rPr sz="3033" spc="5" dirty="0">
                <a:latin typeface="Calibri"/>
                <a:cs typeface="Calibri"/>
              </a:rPr>
              <a:t>u</a:t>
            </a:r>
            <a:r>
              <a:rPr sz="3033" spc="-5" dirty="0">
                <a:latin typeface="Calibri"/>
                <a:cs typeface="Calibri"/>
              </a:rPr>
              <a:t>m</a:t>
            </a:r>
            <a:r>
              <a:rPr sz="3033" dirty="0">
                <a:latin typeface="SimSun"/>
                <a:cs typeface="SimSun"/>
              </a:rPr>
              <a:t>包：</a:t>
            </a:r>
            <a:endParaRPr sz="3033">
              <a:latin typeface="SimSun"/>
              <a:cs typeface="SimSun"/>
            </a:endParaRPr>
          </a:p>
          <a:p>
            <a:pPr marL="13758">
              <a:lnSpc>
                <a:spcPts val="3613"/>
              </a:lnSpc>
            </a:pPr>
            <a:r>
              <a:rPr sz="3033" spc="-11" dirty="0">
                <a:latin typeface="Calibri"/>
                <a:cs typeface="Calibri"/>
              </a:rPr>
              <a:t>[root@localhost</a:t>
            </a:r>
            <a:r>
              <a:rPr sz="3033" spc="-5" dirty="0">
                <a:latin typeface="Calibri"/>
                <a:cs typeface="Calibri"/>
              </a:rPr>
              <a:t> </a:t>
            </a:r>
            <a:r>
              <a:rPr sz="3033" dirty="0">
                <a:latin typeface="Calibri"/>
                <a:cs typeface="Calibri"/>
              </a:rPr>
              <a:t>~]#</a:t>
            </a:r>
            <a:r>
              <a:rPr sz="3033" spc="-11" dirty="0"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rpm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-qa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6" dirty="0">
                <a:solidFill>
                  <a:srgbClr val="00B050"/>
                </a:solidFill>
                <a:latin typeface="Calibri"/>
                <a:cs typeface="Calibri"/>
              </a:rPr>
              <a:t>|grep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 yum</a:t>
            </a:r>
            <a:endParaRPr sz="3033">
              <a:latin typeface="Calibri"/>
              <a:cs typeface="Calibri"/>
            </a:endParaRPr>
          </a:p>
          <a:p>
            <a:pPr marL="39210">
              <a:lnSpc>
                <a:spcPts val="3602"/>
              </a:lnSpc>
              <a:spcBef>
                <a:spcPts val="2128"/>
              </a:spcBef>
            </a:pPr>
            <a:r>
              <a:rPr sz="3033" b="1" dirty="0">
                <a:latin typeface="Calibri"/>
                <a:cs typeface="Calibri"/>
              </a:rPr>
              <a:t>2</a:t>
            </a:r>
            <a:r>
              <a:rPr sz="3033" b="1" spc="-27" dirty="0">
                <a:latin typeface="Calibri"/>
                <a:cs typeface="Calibri"/>
              </a:rPr>
              <a:t> </a:t>
            </a:r>
            <a:r>
              <a:rPr sz="4469" spc="96" baseline="1010" dirty="0">
                <a:latin typeface="SimSun"/>
                <a:cs typeface="SimSun"/>
              </a:rPr>
              <a:t>删除</a:t>
            </a:r>
            <a:r>
              <a:rPr sz="3033" b="1" spc="-16" dirty="0">
                <a:latin typeface="Calibri"/>
                <a:cs typeface="Calibri"/>
              </a:rPr>
              <a:t>redhat</a:t>
            </a:r>
            <a:r>
              <a:rPr sz="4469" spc="96" baseline="1010" dirty="0">
                <a:latin typeface="SimSun"/>
                <a:cs typeface="SimSun"/>
              </a:rPr>
              <a:t>自带的</a:t>
            </a:r>
            <a:r>
              <a:rPr sz="3033" b="1" spc="-5" dirty="0">
                <a:latin typeface="Calibri"/>
                <a:cs typeface="Calibri"/>
              </a:rPr>
              <a:t>yum</a:t>
            </a:r>
            <a:r>
              <a:rPr sz="4469" spc="81" baseline="1010" dirty="0">
                <a:latin typeface="SimSun"/>
                <a:cs typeface="SimSun"/>
              </a:rPr>
              <a:t>包</a:t>
            </a:r>
            <a:endParaRPr sz="4469" baseline="1010">
              <a:latin typeface="SimSun"/>
              <a:cs typeface="SimSun"/>
            </a:endParaRPr>
          </a:p>
          <a:p>
            <a:pPr marL="39210">
              <a:lnSpc>
                <a:spcPts val="3602"/>
              </a:lnSpc>
            </a:pPr>
            <a:r>
              <a:rPr sz="3033" spc="-11" dirty="0">
                <a:latin typeface="Calibri"/>
                <a:cs typeface="Calibri"/>
              </a:rPr>
              <a:t>[root@localhost</a:t>
            </a:r>
            <a:r>
              <a:rPr sz="3033" dirty="0">
                <a:latin typeface="Calibri"/>
                <a:cs typeface="Calibri"/>
              </a:rPr>
              <a:t> ~]#</a:t>
            </a:r>
            <a:r>
              <a:rPr sz="3033" spc="-5" dirty="0"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rpm 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-qa|grep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6" dirty="0">
                <a:solidFill>
                  <a:srgbClr val="00B050"/>
                </a:solidFill>
                <a:latin typeface="Calibri"/>
                <a:cs typeface="Calibri"/>
              </a:rPr>
              <a:t>yum|xargs</a:t>
            </a: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rpm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 -e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--nodeps</a:t>
            </a:r>
            <a:endParaRPr sz="3033">
              <a:latin typeface="Calibri"/>
              <a:cs typeface="Calibri"/>
            </a:endParaRPr>
          </a:p>
          <a:p>
            <a:pPr marL="39210">
              <a:spcBef>
                <a:spcPts val="54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（不检查依赖，直接删除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rpm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包）</a:t>
            </a:r>
            <a:endParaRPr sz="3033">
              <a:latin typeface="SimSun"/>
              <a:cs typeface="SimSun"/>
            </a:endParaRPr>
          </a:p>
          <a:p>
            <a:pPr marL="39210">
              <a:spcBef>
                <a:spcPts val="49"/>
              </a:spcBef>
            </a:pPr>
            <a:r>
              <a:rPr sz="3033" dirty="0">
                <a:latin typeface="SimSun"/>
                <a:cs typeface="SimSun"/>
              </a:rPr>
              <a:t>再用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rpm</a:t>
            </a:r>
            <a:r>
              <a:rPr sz="3033" spc="-27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-qa</a:t>
            </a:r>
            <a:r>
              <a:rPr sz="3033" spc="-27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6" dirty="0">
                <a:solidFill>
                  <a:srgbClr val="00B050"/>
                </a:solidFill>
                <a:latin typeface="Calibri"/>
                <a:cs typeface="Calibri"/>
              </a:rPr>
              <a:t>|grep</a:t>
            </a:r>
            <a:r>
              <a:rPr sz="3033" spc="-22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yum</a:t>
            </a:r>
            <a:r>
              <a:rPr sz="3033" dirty="0">
                <a:latin typeface="SimSun"/>
                <a:cs typeface="SimSun"/>
              </a:rPr>
              <a:t>查看</a:t>
            </a:r>
            <a:r>
              <a:rPr sz="3033" dirty="0">
                <a:latin typeface="Calibri"/>
                <a:cs typeface="Calibri"/>
              </a:rPr>
              <a:t>,</a:t>
            </a:r>
            <a:r>
              <a:rPr sz="3033" dirty="0">
                <a:latin typeface="SimSun"/>
                <a:cs typeface="SimSun"/>
              </a:rPr>
              <a:t>无信息显示表示已经卸载完成</a:t>
            </a:r>
            <a:endParaRPr sz="3033">
              <a:latin typeface="SimSun"/>
              <a:cs typeface="SimSun"/>
            </a:endParaRPr>
          </a:p>
          <a:p>
            <a:pPr marL="175412">
              <a:spcBef>
                <a:spcPts val="2627"/>
              </a:spcBef>
            </a:pP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  <a:hlinkClick r:id="rId2"/>
              </a:rPr>
              <a:t>http://mirrors.163.com/centos/7/os/x86_64/Packages/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159469"/>
            <a:ext cx="1641369" cy="614057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2.5</a:t>
            </a:r>
            <a:r>
              <a:rPr sz="3900" spc="-8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70" dirty="0">
                <a:solidFill>
                  <a:srgbClr val="FF0000"/>
                </a:solidFill>
                <a:latin typeface="Calibri"/>
                <a:cs typeface="Calibri"/>
              </a:rPr>
              <a:t>Yum</a:t>
            </a:r>
            <a:endParaRPr sz="3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302" y="876004"/>
            <a:ext cx="9830329" cy="6125758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lnSpc>
                <a:spcPts val="4133"/>
              </a:lnSpc>
              <a:spcBef>
                <a:spcPts val="108"/>
              </a:spcBef>
            </a:pPr>
            <a:r>
              <a:rPr sz="3900" spc="-5" dirty="0">
                <a:latin typeface="Calibri"/>
                <a:cs typeface="Calibri"/>
              </a:rPr>
              <a:t>RH</a:t>
            </a:r>
            <a:r>
              <a:rPr sz="3900" spc="5" dirty="0">
                <a:latin typeface="Calibri"/>
                <a:cs typeface="Calibri"/>
              </a:rPr>
              <a:t>E</a:t>
            </a:r>
            <a:r>
              <a:rPr sz="3900" spc="-5" dirty="0">
                <a:latin typeface="Calibri"/>
                <a:cs typeface="Calibri"/>
              </a:rPr>
              <a:t>L6</a:t>
            </a:r>
            <a:r>
              <a:rPr sz="3900" dirty="0">
                <a:latin typeface="Calibri"/>
                <a:cs typeface="Calibri"/>
              </a:rPr>
              <a:t>.5</a:t>
            </a:r>
            <a:r>
              <a:rPr sz="3900" spc="-5" dirty="0">
                <a:latin typeface="Calibri"/>
                <a:cs typeface="Calibri"/>
              </a:rPr>
              <a:t> </a:t>
            </a:r>
            <a:r>
              <a:rPr sz="3900" dirty="0">
                <a:latin typeface="SimSun"/>
                <a:cs typeface="SimSun"/>
              </a:rPr>
              <a:t>默认自带的</a:t>
            </a:r>
            <a:r>
              <a:rPr sz="3900" spc="-1072" dirty="0">
                <a:latin typeface="SimSun"/>
                <a:cs typeface="SimSun"/>
              </a:rPr>
              <a:t> </a:t>
            </a:r>
            <a:r>
              <a:rPr sz="3900" spc="-5" dirty="0">
                <a:latin typeface="Calibri"/>
                <a:cs typeface="Calibri"/>
              </a:rPr>
              <a:t>yu</a:t>
            </a:r>
            <a:r>
              <a:rPr sz="3900" dirty="0">
                <a:latin typeface="Calibri"/>
                <a:cs typeface="Calibri"/>
              </a:rPr>
              <a:t>m</a:t>
            </a:r>
            <a:r>
              <a:rPr sz="3900" spc="-11" dirty="0">
                <a:latin typeface="Calibri"/>
                <a:cs typeface="Calibri"/>
              </a:rPr>
              <a:t> </a:t>
            </a:r>
            <a:r>
              <a:rPr sz="3900" dirty="0">
                <a:latin typeface="SimSun"/>
                <a:cs typeface="SimSun"/>
              </a:rPr>
              <a:t>源需要注册，所以：</a:t>
            </a:r>
            <a:endParaRPr sz="3900">
              <a:latin typeface="SimSun"/>
              <a:cs typeface="SimSun"/>
            </a:endParaRPr>
          </a:p>
          <a:p>
            <a:pPr marL="13758">
              <a:lnSpc>
                <a:spcPts val="3997"/>
              </a:lnSpc>
            </a:pPr>
            <a:r>
              <a:rPr sz="3900" dirty="0">
                <a:latin typeface="Calibri"/>
                <a:cs typeface="Calibri"/>
              </a:rPr>
              <a:t>2.5.1</a:t>
            </a:r>
            <a:r>
              <a:rPr sz="3900" dirty="0">
                <a:latin typeface="SimSun"/>
                <a:cs typeface="SimSun"/>
              </a:rPr>
              <a:t>配置使用</a:t>
            </a:r>
            <a:r>
              <a:rPr sz="3900" spc="-16" dirty="0">
                <a:latin typeface="Calibri"/>
                <a:cs typeface="Calibri"/>
              </a:rPr>
              <a:t>centos</a:t>
            </a:r>
            <a:r>
              <a:rPr sz="3900" dirty="0">
                <a:latin typeface="SimSun"/>
                <a:cs typeface="SimSun"/>
              </a:rPr>
              <a:t>的</a:t>
            </a:r>
            <a:r>
              <a:rPr sz="3900" spc="-5" dirty="0">
                <a:latin typeface="Calibri"/>
                <a:cs typeface="Calibri"/>
              </a:rPr>
              <a:t>yum</a:t>
            </a:r>
            <a:r>
              <a:rPr sz="3900" dirty="0">
                <a:latin typeface="SimSun"/>
                <a:cs typeface="SimSun"/>
              </a:rPr>
              <a:t>源</a:t>
            </a:r>
            <a:endParaRPr sz="3900">
              <a:latin typeface="SimSun"/>
              <a:cs typeface="SimSun"/>
            </a:endParaRPr>
          </a:p>
          <a:p>
            <a:pPr marL="13758">
              <a:lnSpc>
                <a:spcPts val="3477"/>
              </a:lnSpc>
            </a:pPr>
            <a:r>
              <a:rPr sz="3033" b="1" dirty="0">
                <a:latin typeface="Calibri"/>
                <a:cs typeface="Calibri"/>
              </a:rPr>
              <a:t>3.</a:t>
            </a:r>
            <a:r>
              <a:rPr sz="4469" spc="96" baseline="1010" dirty="0">
                <a:latin typeface="SimSun"/>
                <a:cs typeface="SimSun"/>
              </a:rPr>
              <a:t>下载新的</a:t>
            </a:r>
            <a:r>
              <a:rPr sz="3033" b="1" spc="-5" dirty="0">
                <a:latin typeface="Calibri"/>
                <a:cs typeface="Calibri"/>
              </a:rPr>
              <a:t>yum</a:t>
            </a:r>
            <a:r>
              <a:rPr sz="4469" spc="96" baseline="1010" dirty="0">
                <a:latin typeface="SimSun"/>
                <a:cs typeface="SimSun"/>
              </a:rPr>
              <a:t>包。使用</a:t>
            </a:r>
            <a:r>
              <a:rPr sz="3033" b="1" spc="-11" dirty="0">
                <a:latin typeface="Calibri"/>
                <a:cs typeface="Calibri"/>
              </a:rPr>
              <a:t>Centos6.5</a:t>
            </a:r>
            <a:r>
              <a:rPr sz="4469" spc="96" baseline="1010" dirty="0">
                <a:latin typeface="SimSun"/>
                <a:cs typeface="SimSun"/>
              </a:rPr>
              <a:t>的</a:t>
            </a:r>
            <a:r>
              <a:rPr sz="3033" b="1" spc="-5" dirty="0">
                <a:latin typeface="Calibri"/>
                <a:cs typeface="Calibri"/>
              </a:rPr>
              <a:t>yum</a:t>
            </a:r>
            <a:r>
              <a:rPr sz="4469" spc="81" baseline="1010" dirty="0">
                <a:latin typeface="SimSun"/>
                <a:cs typeface="SimSun"/>
              </a:rPr>
              <a:t>包</a:t>
            </a:r>
            <a:endParaRPr sz="4469" baseline="1010">
              <a:latin typeface="SimSun"/>
              <a:cs typeface="SimSun"/>
            </a:endParaRPr>
          </a:p>
          <a:p>
            <a:pPr marL="13758">
              <a:lnSpc>
                <a:spcPts val="3575"/>
              </a:lnSpc>
            </a:pPr>
            <a:r>
              <a:rPr sz="3033" spc="-11" dirty="0">
                <a:latin typeface="Calibri"/>
                <a:cs typeface="Calibri"/>
              </a:rPr>
              <a:t>[root@localhost</a:t>
            </a:r>
            <a:r>
              <a:rPr sz="3033" spc="22" dirty="0">
                <a:latin typeface="Calibri"/>
                <a:cs typeface="Calibri"/>
              </a:rPr>
              <a:t> </a:t>
            </a:r>
            <a:r>
              <a:rPr sz="3033" dirty="0">
                <a:latin typeface="Calibri"/>
                <a:cs typeface="Calibri"/>
              </a:rPr>
              <a:t>~]#</a:t>
            </a:r>
            <a:r>
              <a:rPr sz="3033" spc="16" dirty="0">
                <a:latin typeface="Calibri"/>
                <a:cs typeface="Calibri"/>
              </a:rPr>
              <a:t> </a:t>
            </a:r>
            <a:r>
              <a:rPr sz="3033" spc="-22" dirty="0">
                <a:solidFill>
                  <a:srgbClr val="00B050"/>
                </a:solidFill>
                <a:latin typeface="Calibri"/>
                <a:cs typeface="Calibri"/>
              </a:rPr>
              <a:t>wget</a:t>
            </a:r>
            <a:r>
              <a:rPr sz="3033" spc="1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6" dirty="0">
                <a:solidFill>
                  <a:srgbClr val="00B050"/>
                </a:solidFill>
                <a:latin typeface="Calibri"/>
                <a:cs typeface="Calibri"/>
                <a:hlinkClick r:id="rId2"/>
              </a:rPr>
              <a:t>http://mirrors.163.com/centos/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  <a:hlinkClick r:id="rId2"/>
              </a:rPr>
              <a:t>6</a:t>
            </a:r>
            <a:r>
              <a:rPr sz="3033" spc="-16" dirty="0">
                <a:solidFill>
                  <a:srgbClr val="00B050"/>
                </a:solidFill>
                <a:latin typeface="Calibri"/>
                <a:cs typeface="Calibri"/>
                <a:hlinkClick r:id="rId2"/>
              </a:rPr>
              <a:t>/os</a:t>
            </a:r>
            <a:endParaRPr sz="3033">
              <a:latin typeface="Calibri"/>
              <a:cs typeface="Calibri"/>
            </a:endParaRPr>
          </a:p>
          <a:p>
            <a:pPr marL="13758">
              <a:lnSpc>
                <a:spcPts val="3602"/>
              </a:lnSpc>
            </a:pP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/x86_64/Packages/yum-3.2.29-69.el6.centos.noarch.rpm</a:t>
            </a:r>
            <a:endParaRPr sz="3033"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sz="3033">
              <a:latin typeface="Calibri"/>
              <a:cs typeface="Calibri"/>
            </a:endParaRPr>
          </a:p>
          <a:p>
            <a:pPr marL="13758">
              <a:lnSpc>
                <a:spcPts val="3613"/>
              </a:lnSpc>
              <a:spcBef>
                <a:spcPts val="5"/>
              </a:spcBef>
            </a:pPr>
            <a:r>
              <a:rPr sz="3033" spc="-11" dirty="0">
                <a:latin typeface="Calibri"/>
                <a:cs typeface="Calibri"/>
              </a:rPr>
              <a:t>[root@localhost</a:t>
            </a:r>
            <a:r>
              <a:rPr sz="3033" spc="22" dirty="0">
                <a:latin typeface="Calibri"/>
                <a:cs typeface="Calibri"/>
              </a:rPr>
              <a:t> </a:t>
            </a:r>
            <a:r>
              <a:rPr sz="3033" dirty="0">
                <a:latin typeface="Calibri"/>
                <a:cs typeface="Calibri"/>
              </a:rPr>
              <a:t>~]#</a:t>
            </a:r>
            <a:r>
              <a:rPr sz="3033" spc="16" dirty="0">
                <a:latin typeface="Calibri"/>
                <a:cs typeface="Calibri"/>
              </a:rPr>
              <a:t> </a:t>
            </a:r>
            <a:r>
              <a:rPr sz="3033" spc="-22" dirty="0">
                <a:solidFill>
                  <a:srgbClr val="00B050"/>
                </a:solidFill>
                <a:latin typeface="Calibri"/>
                <a:cs typeface="Calibri"/>
              </a:rPr>
              <a:t>wget</a:t>
            </a:r>
            <a:r>
              <a:rPr sz="3033" spc="1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6" dirty="0">
                <a:solidFill>
                  <a:srgbClr val="00B050"/>
                </a:solidFill>
                <a:latin typeface="Calibri"/>
                <a:cs typeface="Calibri"/>
                <a:hlinkClick r:id="rId2"/>
              </a:rPr>
              <a:t>http://mirrors.163.com/centos/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  <a:hlinkClick r:id="rId2"/>
              </a:rPr>
              <a:t>6</a:t>
            </a:r>
            <a:r>
              <a:rPr sz="3033" spc="-16" dirty="0">
                <a:solidFill>
                  <a:srgbClr val="00B050"/>
                </a:solidFill>
                <a:latin typeface="Calibri"/>
                <a:cs typeface="Calibri"/>
                <a:hlinkClick r:id="rId2"/>
              </a:rPr>
              <a:t>/os</a:t>
            </a:r>
            <a:endParaRPr sz="3033">
              <a:latin typeface="Calibri"/>
              <a:cs typeface="Calibri"/>
            </a:endParaRPr>
          </a:p>
          <a:p>
            <a:pPr marL="13758" marR="217374">
              <a:lnSpc>
                <a:spcPts val="3694"/>
              </a:lnSpc>
              <a:spcBef>
                <a:spcPts val="49"/>
              </a:spcBef>
            </a:pP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/x86_64/Packages/yum-plugin-fastestmirror-1.1.30-30.el6.no </a:t>
            </a:r>
            <a:r>
              <a:rPr sz="3033" spc="-672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arch.rpm</a:t>
            </a:r>
            <a:endParaRPr sz="3033">
              <a:latin typeface="Calibri"/>
              <a:cs typeface="Calibri"/>
            </a:endParaRPr>
          </a:p>
          <a:p>
            <a:pPr>
              <a:spcBef>
                <a:spcPts val="43"/>
              </a:spcBef>
            </a:pPr>
            <a:endParaRPr sz="2817">
              <a:latin typeface="Calibri"/>
              <a:cs typeface="Calibri"/>
            </a:endParaRPr>
          </a:p>
          <a:p>
            <a:pPr marL="13758"/>
            <a:r>
              <a:rPr sz="3033" spc="-11" dirty="0">
                <a:latin typeface="Calibri"/>
                <a:cs typeface="Calibri"/>
              </a:rPr>
              <a:t>[root@localhost</a:t>
            </a:r>
            <a:r>
              <a:rPr sz="3033" spc="22" dirty="0">
                <a:latin typeface="Calibri"/>
                <a:cs typeface="Calibri"/>
              </a:rPr>
              <a:t> </a:t>
            </a:r>
            <a:r>
              <a:rPr sz="3033" dirty="0">
                <a:latin typeface="Calibri"/>
                <a:cs typeface="Calibri"/>
              </a:rPr>
              <a:t>~]#</a:t>
            </a:r>
            <a:r>
              <a:rPr sz="3033" spc="16" dirty="0">
                <a:latin typeface="Calibri"/>
                <a:cs typeface="Calibri"/>
              </a:rPr>
              <a:t> </a:t>
            </a:r>
            <a:r>
              <a:rPr sz="3033" spc="-22" dirty="0">
                <a:solidFill>
                  <a:srgbClr val="00B050"/>
                </a:solidFill>
                <a:latin typeface="Calibri"/>
                <a:cs typeface="Calibri"/>
              </a:rPr>
              <a:t>wget</a:t>
            </a:r>
            <a:r>
              <a:rPr sz="3033" spc="1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6" dirty="0">
                <a:solidFill>
                  <a:srgbClr val="00B050"/>
                </a:solidFill>
                <a:latin typeface="Calibri"/>
                <a:cs typeface="Calibri"/>
                <a:hlinkClick r:id="rId2"/>
              </a:rPr>
              <a:t>http://mirrors.163.com/centos/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  <a:hlinkClick r:id="rId2"/>
              </a:rPr>
              <a:t>6</a:t>
            </a:r>
            <a:r>
              <a:rPr sz="3033" spc="-16" dirty="0">
                <a:solidFill>
                  <a:srgbClr val="00B050"/>
                </a:solidFill>
                <a:latin typeface="Calibri"/>
                <a:cs typeface="Calibri"/>
                <a:hlinkClick r:id="rId2"/>
              </a:rPr>
              <a:t>/os</a:t>
            </a:r>
            <a:endParaRPr sz="3033">
              <a:latin typeface="Calibri"/>
              <a:cs typeface="Calibri"/>
            </a:endParaRPr>
          </a:p>
          <a:p>
            <a:pPr marL="13758">
              <a:lnSpc>
                <a:spcPts val="3613"/>
              </a:lnSpc>
              <a:spcBef>
                <a:spcPts val="27"/>
              </a:spcBef>
            </a:pP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/x86_64/Packages/yum-metadata-parser-1.1.2-16.el6.x86_64</a:t>
            </a:r>
            <a:endParaRPr sz="3033">
              <a:latin typeface="Calibri"/>
              <a:cs typeface="Calibri"/>
            </a:endParaRPr>
          </a:p>
          <a:p>
            <a:pPr marL="13758">
              <a:lnSpc>
                <a:spcPts val="3613"/>
              </a:lnSpc>
            </a:pP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.rpm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190793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317966"/>
            <a:ext cx="9923198" cy="714103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lnSpc>
                <a:spcPts val="4479"/>
              </a:lnSpc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9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ni</a:t>
            </a: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r>
              <a:rPr sz="3900" spc="-1072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Linu</a:t>
            </a:r>
            <a:r>
              <a:rPr sz="3900" spc="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的安全特性</a:t>
            </a:r>
            <a:endParaRPr sz="3900">
              <a:latin typeface="SimSun"/>
              <a:cs typeface="SimSun"/>
            </a:endParaRPr>
          </a:p>
          <a:p>
            <a:pPr marL="37145">
              <a:lnSpc>
                <a:spcPts val="3958"/>
              </a:lnSpc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1.5.2</a:t>
            </a:r>
            <a:r>
              <a:rPr sz="3467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MD5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消息摘要算法</a:t>
            </a:r>
            <a:endParaRPr sz="3467">
              <a:latin typeface="SimSun"/>
              <a:cs typeface="SimSun"/>
            </a:endParaRPr>
          </a:p>
          <a:p>
            <a:pPr marL="25452" marR="298546" indent="701649" algn="just">
              <a:lnSpc>
                <a:spcPct val="100200"/>
              </a:lnSpc>
              <a:spcBef>
                <a:spcPts val="271"/>
              </a:spcBef>
            </a:pP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MD5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即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Message</a:t>
            </a:r>
            <a:r>
              <a:rPr sz="3033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Digest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Algorithm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MD5(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消息摘要算法第 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版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为计算机安全领域广泛使用的一种散列函数或杂凑算 法之一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又译为摘要算法、哈希算法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，用以提供消息的完 整性保护或用于确保信息传输完整一致。</a:t>
            </a:r>
            <a:endParaRPr sz="3033">
              <a:latin typeface="SimSun"/>
              <a:cs typeface="SimSun"/>
            </a:endParaRPr>
          </a:p>
          <a:p>
            <a:pPr marL="22013">
              <a:spcBef>
                <a:spcPts val="130"/>
              </a:spcBef>
            </a:pP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MD5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算法具有以下特点：</a:t>
            </a:r>
            <a:endParaRPr sz="3033">
              <a:latin typeface="SimSun"/>
              <a:cs typeface="SimSun"/>
            </a:endParaRPr>
          </a:p>
          <a:p>
            <a:pPr marL="546874" indent="-524861">
              <a:spcBef>
                <a:spcPts val="699"/>
              </a:spcBef>
              <a:buSzPct val="101818"/>
              <a:buFont typeface="Calibri"/>
              <a:buAutoNum type="arabicParenBoth"/>
              <a:tabLst>
                <a:tab pos="546874" algn="l"/>
              </a:tabLst>
            </a:pP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压缩性：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任意长度的数据，算出的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MD5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值长度固定。</a:t>
            </a:r>
            <a:endParaRPr sz="3033">
              <a:latin typeface="SimSun"/>
              <a:cs typeface="SimSun"/>
            </a:endParaRPr>
          </a:p>
          <a:p>
            <a:pPr marL="458823" indent="-437499">
              <a:spcBef>
                <a:spcPts val="677"/>
              </a:spcBef>
              <a:buSzPct val="101818"/>
              <a:buFont typeface="Calibri"/>
              <a:buAutoNum type="arabicParenBoth"/>
              <a:tabLst>
                <a:tab pos="459511" algn="l"/>
              </a:tabLst>
            </a:pP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容易计算：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从原数据计算出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值很容易。</a:t>
            </a:r>
            <a:endParaRPr sz="3033">
              <a:latin typeface="SimSun"/>
              <a:cs typeface="SimSun"/>
            </a:endParaRPr>
          </a:p>
          <a:p>
            <a:pPr marL="458823" indent="-437499">
              <a:lnSpc>
                <a:spcPts val="3613"/>
              </a:lnSpc>
              <a:spcBef>
                <a:spcPts val="807"/>
              </a:spcBef>
              <a:buSzPct val="101818"/>
              <a:buFont typeface="Calibri"/>
              <a:buAutoNum type="arabicParenBoth"/>
              <a:tabLst>
                <a:tab pos="459511" algn="l"/>
              </a:tabLst>
            </a:pP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抗修改性：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对原数据进行任何改动，哪怕只修改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个字节</a:t>
            </a:r>
            <a:endParaRPr sz="3033">
              <a:latin typeface="SimSun"/>
              <a:cs typeface="SimSun"/>
            </a:endParaRPr>
          </a:p>
          <a:p>
            <a:pPr marL="22013">
              <a:lnSpc>
                <a:spcPts val="3613"/>
              </a:lnSpc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所得到的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值都有很大区别。</a:t>
            </a:r>
            <a:endParaRPr sz="3033">
              <a:latin typeface="SimSun"/>
              <a:cs typeface="SimSun"/>
            </a:endParaRPr>
          </a:p>
          <a:p>
            <a:pPr marL="22013" marR="209119">
              <a:lnSpc>
                <a:spcPts val="3564"/>
              </a:lnSpc>
              <a:spcBef>
                <a:spcPts val="986"/>
              </a:spcBef>
              <a:buSzPct val="101818"/>
              <a:buFont typeface="Calibri"/>
              <a:buAutoNum type="arabicParenBoth" startAt="4"/>
              <a:tabLst>
                <a:tab pos="459511" algn="l"/>
              </a:tabLst>
            </a:pP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强抗碰撞：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已知原数据和其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值，想找到一个具有相 同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MD5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值的数据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即伪造数据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是非常困难的。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46" y="271738"/>
            <a:ext cx="9870228" cy="5630655"/>
          </a:xfrm>
          <a:prstGeom prst="rect">
            <a:avLst/>
          </a:prstGeom>
        </p:spPr>
        <p:txBody>
          <a:bodyPr vert="horz" wrap="square" lIns="0" tIns="135520" rIns="0" bIns="0" rtlCol="0">
            <a:spAutoFit/>
          </a:bodyPr>
          <a:lstStyle/>
          <a:p>
            <a:pPr marL="793139" lvl="1" indent="-740859">
              <a:spcBef>
                <a:spcPts val="1067"/>
              </a:spcBef>
              <a:buAutoNum type="arabicPeriod" startAt="5"/>
              <a:tabLst>
                <a:tab pos="793826" algn="l"/>
              </a:tabLst>
            </a:pPr>
            <a:r>
              <a:rPr sz="3900" spc="-70" dirty="0">
                <a:solidFill>
                  <a:srgbClr val="FF0000"/>
                </a:solidFill>
                <a:latin typeface="Calibri"/>
                <a:cs typeface="Calibri"/>
              </a:rPr>
              <a:t>Yum</a:t>
            </a:r>
            <a:endParaRPr sz="3900">
              <a:latin typeface="Calibri"/>
              <a:cs typeface="Calibri"/>
            </a:endParaRPr>
          </a:p>
          <a:p>
            <a:pPr marL="52968">
              <a:spcBef>
                <a:spcPts val="964"/>
              </a:spcBef>
            </a:pPr>
            <a:r>
              <a:rPr sz="3900" spc="-5" dirty="0">
                <a:latin typeface="Calibri"/>
                <a:cs typeface="Calibri"/>
              </a:rPr>
              <a:t>RH</a:t>
            </a:r>
            <a:r>
              <a:rPr sz="3900" spc="5" dirty="0">
                <a:latin typeface="Calibri"/>
                <a:cs typeface="Calibri"/>
              </a:rPr>
              <a:t>E</a:t>
            </a:r>
            <a:r>
              <a:rPr sz="3900" spc="-5" dirty="0">
                <a:latin typeface="Calibri"/>
                <a:cs typeface="Calibri"/>
              </a:rPr>
              <a:t>L6</a:t>
            </a:r>
            <a:r>
              <a:rPr sz="3900" dirty="0">
                <a:latin typeface="Calibri"/>
                <a:cs typeface="Calibri"/>
              </a:rPr>
              <a:t>.5</a:t>
            </a:r>
            <a:r>
              <a:rPr sz="3900" spc="-5" dirty="0">
                <a:latin typeface="Calibri"/>
                <a:cs typeface="Calibri"/>
              </a:rPr>
              <a:t> </a:t>
            </a:r>
            <a:r>
              <a:rPr sz="3900" dirty="0">
                <a:latin typeface="SimSun"/>
                <a:cs typeface="SimSun"/>
              </a:rPr>
              <a:t>默认自带的</a:t>
            </a:r>
            <a:r>
              <a:rPr sz="3900" spc="-1072" dirty="0">
                <a:latin typeface="SimSun"/>
                <a:cs typeface="SimSun"/>
              </a:rPr>
              <a:t> </a:t>
            </a:r>
            <a:r>
              <a:rPr sz="3900" spc="-5" dirty="0">
                <a:latin typeface="Calibri"/>
                <a:cs typeface="Calibri"/>
              </a:rPr>
              <a:t>yu</a:t>
            </a:r>
            <a:r>
              <a:rPr sz="3900" dirty="0">
                <a:latin typeface="Calibri"/>
                <a:cs typeface="Calibri"/>
              </a:rPr>
              <a:t>m</a:t>
            </a:r>
            <a:r>
              <a:rPr sz="3900" spc="-11" dirty="0">
                <a:latin typeface="Calibri"/>
                <a:cs typeface="Calibri"/>
              </a:rPr>
              <a:t> </a:t>
            </a:r>
            <a:r>
              <a:rPr sz="3900" dirty="0">
                <a:latin typeface="SimSun"/>
                <a:cs typeface="SimSun"/>
              </a:rPr>
              <a:t>源需要注册，所以：</a:t>
            </a:r>
            <a:endParaRPr sz="3900">
              <a:latin typeface="SimSun"/>
              <a:cs typeface="SimSun"/>
            </a:endParaRPr>
          </a:p>
          <a:p>
            <a:pPr marL="1058665" lvl="2" indent="-1006386">
              <a:spcBef>
                <a:spcPts val="1977"/>
              </a:spcBef>
              <a:buSzPct val="97222"/>
              <a:buFont typeface="Calibri"/>
              <a:buAutoNum type="arabicPeriod"/>
              <a:tabLst>
                <a:tab pos="1059353" algn="l"/>
              </a:tabLst>
            </a:pPr>
            <a:r>
              <a:rPr sz="3900" dirty="0">
                <a:latin typeface="SimSun"/>
                <a:cs typeface="SimSun"/>
              </a:rPr>
              <a:t>配置使用</a:t>
            </a:r>
            <a:r>
              <a:rPr sz="3900" dirty="0">
                <a:latin typeface="Calibri"/>
                <a:cs typeface="Calibri"/>
              </a:rPr>
              <a:t>c</a:t>
            </a:r>
            <a:r>
              <a:rPr sz="3900" spc="-5" dirty="0">
                <a:latin typeface="Calibri"/>
                <a:cs typeface="Calibri"/>
              </a:rPr>
              <a:t>e</a:t>
            </a:r>
            <a:r>
              <a:rPr sz="3900" spc="-43" dirty="0">
                <a:latin typeface="Calibri"/>
                <a:cs typeface="Calibri"/>
              </a:rPr>
              <a:t>n</a:t>
            </a:r>
            <a:r>
              <a:rPr sz="3900" spc="-49" dirty="0">
                <a:latin typeface="Calibri"/>
                <a:cs typeface="Calibri"/>
              </a:rPr>
              <a:t>t</a:t>
            </a:r>
            <a:r>
              <a:rPr sz="3900" dirty="0">
                <a:latin typeface="Calibri"/>
                <a:cs typeface="Calibri"/>
              </a:rPr>
              <a:t>o</a:t>
            </a:r>
            <a:r>
              <a:rPr sz="3900" spc="5" dirty="0">
                <a:latin typeface="Calibri"/>
                <a:cs typeface="Calibri"/>
              </a:rPr>
              <a:t>s</a:t>
            </a:r>
            <a:r>
              <a:rPr sz="3900" dirty="0">
                <a:latin typeface="SimSun"/>
                <a:cs typeface="SimSun"/>
              </a:rPr>
              <a:t>的</a:t>
            </a:r>
            <a:r>
              <a:rPr sz="3900" spc="-5" dirty="0">
                <a:latin typeface="Calibri"/>
                <a:cs typeface="Calibri"/>
              </a:rPr>
              <a:t>yum</a:t>
            </a:r>
            <a:r>
              <a:rPr sz="3900" dirty="0">
                <a:latin typeface="SimSun"/>
                <a:cs typeface="SimSun"/>
              </a:rPr>
              <a:t>源</a:t>
            </a:r>
            <a:endParaRPr sz="3900">
              <a:latin typeface="SimSun"/>
              <a:cs typeface="SimSun"/>
            </a:endParaRPr>
          </a:p>
          <a:p>
            <a:pPr marL="400353" indent="-387283">
              <a:lnSpc>
                <a:spcPts val="3602"/>
              </a:lnSpc>
              <a:spcBef>
                <a:spcPts val="1435"/>
              </a:spcBef>
              <a:buSzPct val="101818"/>
              <a:buFont typeface="Calibri"/>
              <a:buAutoNum type="arabicPeriod" startAt="4"/>
              <a:tabLst>
                <a:tab pos="401041" algn="l"/>
              </a:tabLst>
            </a:pPr>
            <a:r>
              <a:rPr sz="4469" spc="96" baseline="1010" dirty="0">
                <a:latin typeface="SimSun"/>
                <a:cs typeface="SimSun"/>
              </a:rPr>
              <a:t>删除掉旧的</a:t>
            </a:r>
            <a:r>
              <a:rPr sz="3033" b="1" spc="-22" dirty="0">
                <a:latin typeface="Calibri"/>
                <a:cs typeface="Calibri"/>
              </a:rPr>
              <a:t>p</a:t>
            </a:r>
            <a:r>
              <a:rPr sz="3033" b="1" spc="11" dirty="0">
                <a:latin typeface="Calibri"/>
                <a:cs typeface="Calibri"/>
              </a:rPr>
              <a:t>y</a:t>
            </a:r>
            <a:r>
              <a:rPr sz="3033" b="1" dirty="0">
                <a:latin typeface="Calibri"/>
                <a:cs typeface="Calibri"/>
              </a:rPr>
              <a:t>t</a:t>
            </a:r>
            <a:r>
              <a:rPr sz="3033" b="1" spc="-5" dirty="0">
                <a:latin typeface="Calibri"/>
                <a:cs typeface="Calibri"/>
              </a:rPr>
              <a:t>h</a:t>
            </a:r>
            <a:r>
              <a:rPr sz="3033" b="1" spc="-11" dirty="0">
                <a:latin typeface="Calibri"/>
                <a:cs typeface="Calibri"/>
              </a:rPr>
              <a:t>o</a:t>
            </a:r>
            <a:r>
              <a:rPr sz="3033" b="1" spc="-5" dirty="0">
                <a:latin typeface="Calibri"/>
                <a:cs typeface="Calibri"/>
              </a:rPr>
              <a:t>n</a:t>
            </a:r>
            <a:r>
              <a:rPr sz="3033" b="1" spc="5" dirty="0">
                <a:latin typeface="Calibri"/>
                <a:cs typeface="Calibri"/>
              </a:rPr>
              <a:t>-</a:t>
            </a:r>
            <a:r>
              <a:rPr sz="3033" b="1" spc="-5" dirty="0">
                <a:latin typeface="Calibri"/>
                <a:cs typeface="Calibri"/>
              </a:rPr>
              <a:t>u</a:t>
            </a:r>
            <a:r>
              <a:rPr sz="3033" b="1" spc="5" dirty="0">
                <a:latin typeface="Calibri"/>
                <a:cs typeface="Calibri"/>
              </a:rPr>
              <a:t>r</a:t>
            </a:r>
            <a:r>
              <a:rPr sz="3033" b="1" dirty="0">
                <a:latin typeface="Calibri"/>
                <a:cs typeface="Calibri"/>
              </a:rPr>
              <a:t>l</a:t>
            </a:r>
            <a:r>
              <a:rPr sz="3033" b="1" spc="-5" dirty="0">
                <a:latin typeface="Calibri"/>
                <a:cs typeface="Calibri"/>
              </a:rPr>
              <a:t>g</a:t>
            </a:r>
            <a:r>
              <a:rPr sz="3033" b="1" spc="-65" dirty="0">
                <a:latin typeface="Calibri"/>
                <a:cs typeface="Calibri"/>
              </a:rPr>
              <a:t>r</a:t>
            </a:r>
            <a:r>
              <a:rPr sz="3033" b="1" spc="5" dirty="0">
                <a:latin typeface="Calibri"/>
                <a:cs typeface="Calibri"/>
              </a:rPr>
              <a:t>a</a:t>
            </a:r>
            <a:r>
              <a:rPr sz="3033" b="1" spc="-5" dirty="0">
                <a:latin typeface="Calibri"/>
                <a:cs typeface="Calibri"/>
              </a:rPr>
              <a:t>bb</a:t>
            </a:r>
            <a:r>
              <a:rPr sz="3033" b="1" spc="5" dirty="0">
                <a:latin typeface="Calibri"/>
                <a:cs typeface="Calibri"/>
              </a:rPr>
              <a:t>e</a:t>
            </a:r>
            <a:r>
              <a:rPr sz="3033" b="1" spc="-5" dirty="0">
                <a:latin typeface="Calibri"/>
                <a:cs typeface="Calibri"/>
              </a:rPr>
              <a:t>r</a:t>
            </a:r>
            <a:r>
              <a:rPr sz="4469" spc="81" baseline="1010" dirty="0">
                <a:latin typeface="SimSun"/>
                <a:cs typeface="SimSun"/>
              </a:rPr>
              <a:t>包</a:t>
            </a:r>
            <a:endParaRPr sz="4469" baseline="1010">
              <a:latin typeface="SimSun"/>
              <a:cs typeface="SimSun"/>
            </a:endParaRPr>
          </a:p>
          <a:p>
            <a:pPr marL="13758" marR="2846495">
              <a:lnSpc>
                <a:spcPts val="3586"/>
              </a:lnSpc>
              <a:spcBef>
                <a:spcPts val="130"/>
              </a:spcBef>
            </a:pP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rpm</a:t>
            </a:r>
            <a:r>
              <a:rPr sz="3033" spc="108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-e</a:t>
            </a:r>
            <a:r>
              <a:rPr sz="3033" spc="108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virt-manager-0.9.0-19.el6.x86_64 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rpm</a:t>
            </a:r>
            <a:r>
              <a:rPr sz="3033" spc="-49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-e</a:t>
            </a:r>
            <a:r>
              <a:rPr sz="3033" spc="-49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python-virtinst-0.600.0-18.el6.noarch</a:t>
            </a:r>
            <a:endParaRPr sz="3033">
              <a:latin typeface="Calibri"/>
              <a:cs typeface="Calibri"/>
            </a:endParaRPr>
          </a:p>
          <a:p>
            <a:pPr marL="13758">
              <a:lnSpc>
                <a:spcPts val="3559"/>
              </a:lnSpc>
            </a:pP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rpm</a:t>
            </a:r>
            <a:r>
              <a:rPr sz="3033" spc="1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-e</a:t>
            </a:r>
            <a:r>
              <a:rPr sz="3033" spc="1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python-urlgrabber-3.9.1-9.el6.noarch</a:t>
            </a:r>
            <a:endParaRPr sz="3033">
              <a:latin typeface="Calibri"/>
              <a:cs typeface="Calibri"/>
            </a:endParaRPr>
          </a:p>
          <a:p>
            <a:pPr marL="400353" indent="-387283">
              <a:lnSpc>
                <a:spcPts val="3613"/>
              </a:lnSpc>
              <a:spcBef>
                <a:spcPts val="2703"/>
              </a:spcBef>
              <a:buSzPct val="101818"/>
              <a:buFont typeface="Calibri"/>
              <a:buAutoNum type="arabicPeriod" startAt="5"/>
              <a:tabLst>
                <a:tab pos="401041" algn="l"/>
              </a:tabLst>
            </a:pPr>
            <a:r>
              <a:rPr sz="4469" spc="96" baseline="1010" dirty="0">
                <a:latin typeface="SimSun"/>
                <a:cs typeface="SimSun"/>
              </a:rPr>
              <a:t>安装新的</a:t>
            </a:r>
            <a:r>
              <a:rPr sz="3033" b="1" spc="-11" dirty="0">
                <a:latin typeface="Calibri"/>
                <a:cs typeface="Calibri"/>
              </a:rPr>
              <a:t>python-urlgrabber</a:t>
            </a:r>
            <a:r>
              <a:rPr sz="4469" spc="81" baseline="1010" dirty="0">
                <a:latin typeface="SimSun"/>
                <a:cs typeface="SimSun"/>
              </a:rPr>
              <a:t>包</a:t>
            </a:r>
            <a:endParaRPr sz="4469" baseline="1010">
              <a:latin typeface="SimSun"/>
              <a:cs typeface="SimSun"/>
            </a:endParaRPr>
          </a:p>
          <a:p>
            <a:pPr marL="13758">
              <a:lnSpc>
                <a:spcPts val="3613"/>
              </a:lnSpc>
            </a:pP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rpm</a:t>
            </a:r>
            <a:r>
              <a:rPr sz="3033" spc="-27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-ivh</a:t>
            </a:r>
            <a:r>
              <a:rPr sz="3033" spc="-1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python-urlgrabber-3.9.1-11.el6.noarch.rpm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46" y="271738"/>
            <a:ext cx="9870228" cy="6836113"/>
          </a:xfrm>
          <a:prstGeom prst="rect">
            <a:avLst/>
          </a:prstGeom>
        </p:spPr>
        <p:txBody>
          <a:bodyPr vert="horz" wrap="square" lIns="0" tIns="135520" rIns="0" bIns="0" rtlCol="0">
            <a:spAutoFit/>
          </a:bodyPr>
          <a:lstStyle/>
          <a:p>
            <a:pPr marL="793139" lvl="1" indent="-740859">
              <a:spcBef>
                <a:spcPts val="1067"/>
              </a:spcBef>
              <a:buAutoNum type="arabicPeriod" startAt="5"/>
              <a:tabLst>
                <a:tab pos="793826" algn="l"/>
              </a:tabLst>
            </a:pPr>
            <a:r>
              <a:rPr sz="3900" spc="-70" dirty="0">
                <a:solidFill>
                  <a:srgbClr val="FF0000"/>
                </a:solidFill>
                <a:latin typeface="Calibri"/>
                <a:cs typeface="Calibri"/>
              </a:rPr>
              <a:t>Yum</a:t>
            </a:r>
            <a:endParaRPr sz="3900">
              <a:latin typeface="Calibri"/>
              <a:cs typeface="Calibri"/>
            </a:endParaRPr>
          </a:p>
          <a:p>
            <a:pPr marL="52968">
              <a:spcBef>
                <a:spcPts val="964"/>
              </a:spcBef>
            </a:pPr>
            <a:r>
              <a:rPr sz="3900" spc="-5" dirty="0">
                <a:latin typeface="Calibri"/>
                <a:cs typeface="Calibri"/>
              </a:rPr>
              <a:t>RH</a:t>
            </a:r>
            <a:r>
              <a:rPr sz="3900" spc="5" dirty="0">
                <a:latin typeface="Calibri"/>
                <a:cs typeface="Calibri"/>
              </a:rPr>
              <a:t>E</a:t>
            </a:r>
            <a:r>
              <a:rPr sz="3900" spc="-5" dirty="0">
                <a:latin typeface="Calibri"/>
                <a:cs typeface="Calibri"/>
              </a:rPr>
              <a:t>L6</a:t>
            </a:r>
            <a:r>
              <a:rPr sz="3900" dirty="0">
                <a:latin typeface="Calibri"/>
                <a:cs typeface="Calibri"/>
              </a:rPr>
              <a:t>.5</a:t>
            </a:r>
            <a:r>
              <a:rPr sz="3900" spc="-5" dirty="0">
                <a:latin typeface="Calibri"/>
                <a:cs typeface="Calibri"/>
              </a:rPr>
              <a:t> </a:t>
            </a:r>
            <a:r>
              <a:rPr sz="3900" dirty="0">
                <a:latin typeface="SimSun"/>
                <a:cs typeface="SimSun"/>
              </a:rPr>
              <a:t>默认自带的</a:t>
            </a:r>
            <a:r>
              <a:rPr sz="3900" spc="-1072" dirty="0">
                <a:latin typeface="SimSun"/>
                <a:cs typeface="SimSun"/>
              </a:rPr>
              <a:t> </a:t>
            </a:r>
            <a:r>
              <a:rPr sz="3900" spc="-5" dirty="0">
                <a:latin typeface="Calibri"/>
                <a:cs typeface="Calibri"/>
              </a:rPr>
              <a:t>yu</a:t>
            </a:r>
            <a:r>
              <a:rPr sz="3900" dirty="0">
                <a:latin typeface="Calibri"/>
                <a:cs typeface="Calibri"/>
              </a:rPr>
              <a:t>m</a:t>
            </a:r>
            <a:r>
              <a:rPr sz="3900" spc="-11" dirty="0">
                <a:latin typeface="Calibri"/>
                <a:cs typeface="Calibri"/>
              </a:rPr>
              <a:t> </a:t>
            </a:r>
            <a:r>
              <a:rPr sz="3900" dirty="0">
                <a:latin typeface="SimSun"/>
                <a:cs typeface="SimSun"/>
              </a:rPr>
              <a:t>源需要注册，所以：</a:t>
            </a:r>
            <a:endParaRPr sz="3900">
              <a:latin typeface="SimSun"/>
              <a:cs typeface="SimSun"/>
            </a:endParaRPr>
          </a:p>
          <a:p>
            <a:pPr marL="1058665" lvl="2" indent="-1006386">
              <a:spcBef>
                <a:spcPts val="1977"/>
              </a:spcBef>
              <a:buSzPct val="97222"/>
              <a:buFont typeface="Calibri"/>
              <a:buAutoNum type="arabicPeriod"/>
              <a:tabLst>
                <a:tab pos="1059353" algn="l"/>
              </a:tabLst>
            </a:pPr>
            <a:r>
              <a:rPr sz="3900" dirty="0">
                <a:latin typeface="SimSun"/>
                <a:cs typeface="SimSun"/>
              </a:rPr>
              <a:t>配置使用</a:t>
            </a:r>
            <a:r>
              <a:rPr sz="3900" dirty="0">
                <a:latin typeface="Calibri"/>
                <a:cs typeface="Calibri"/>
              </a:rPr>
              <a:t>c</a:t>
            </a:r>
            <a:r>
              <a:rPr sz="3900" spc="-5" dirty="0">
                <a:latin typeface="Calibri"/>
                <a:cs typeface="Calibri"/>
              </a:rPr>
              <a:t>e</a:t>
            </a:r>
            <a:r>
              <a:rPr sz="3900" spc="-43" dirty="0">
                <a:latin typeface="Calibri"/>
                <a:cs typeface="Calibri"/>
              </a:rPr>
              <a:t>n</a:t>
            </a:r>
            <a:r>
              <a:rPr sz="3900" spc="-49" dirty="0">
                <a:latin typeface="Calibri"/>
                <a:cs typeface="Calibri"/>
              </a:rPr>
              <a:t>t</a:t>
            </a:r>
            <a:r>
              <a:rPr sz="3900" dirty="0">
                <a:latin typeface="Calibri"/>
                <a:cs typeface="Calibri"/>
              </a:rPr>
              <a:t>o</a:t>
            </a:r>
            <a:r>
              <a:rPr sz="3900" spc="5" dirty="0">
                <a:latin typeface="Calibri"/>
                <a:cs typeface="Calibri"/>
              </a:rPr>
              <a:t>s</a:t>
            </a:r>
            <a:r>
              <a:rPr sz="3900" dirty="0">
                <a:latin typeface="SimSun"/>
                <a:cs typeface="SimSun"/>
              </a:rPr>
              <a:t>的</a:t>
            </a:r>
            <a:r>
              <a:rPr sz="3900" spc="-5" dirty="0">
                <a:latin typeface="Calibri"/>
                <a:cs typeface="Calibri"/>
              </a:rPr>
              <a:t>yum</a:t>
            </a:r>
            <a:r>
              <a:rPr sz="3900" dirty="0">
                <a:latin typeface="SimSun"/>
                <a:cs typeface="SimSun"/>
              </a:rPr>
              <a:t>源</a:t>
            </a:r>
            <a:endParaRPr sz="3900">
              <a:latin typeface="SimSun"/>
              <a:cs typeface="SimSun"/>
            </a:endParaRPr>
          </a:p>
          <a:p>
            <a:pPr marL="400353" indent="-387283">
              <a:lnSpc>
                <a:spcPts val="3602"/>
              </a:lnSpc>
              <a:spcBef>
                <a:spcPts val="1435"/>
              </a:spcBef>
              <a:buSzPct val="101818"/>
              <a:buFont typeface="Calibri"/>
              <a:buAutoNum type="arabicPeriod" startAt="6"/>
              <a:tabLst>
                <a:tab pos="401041" algn="l"/>
              </a:tabLst>
            </a:pPr>
            <a:r>
              <a:rPr sz="4469" spc="96" baseline="1010" dirty="0">
                <a:latin typeface="SimSun"/>
                <a:cs typeface="SimSun"/>
              </a:rPr>
              <a:t>安装</a:t>
            </a:r>
            <a:r>
              <a:rPr sz="3033" b="1" spc="-5" dirty="0">
                <a:latin typeface="Calibri"/>
                <a:cs typeface="Calibri"/>
              </a:rPr>
              <a:t>yum</a:t>
            </a:r>
            <a:r>
              <a:rPr sz="4469" spc="81" baseline="1010" dirty="0">
                <a:latin typeface="SimSun"/>
                <a:cs typeface="SimSun"/>
              </a:rPr>
              <a:t>包</a:t>
            </a:r>
            <a:endParaRPr sz="4469" baseline="1010">
              <a:latin typeface="SimSun"/>
              <a:cs typeface="SimSun"/>
            </a:endParaRPr>
          </a:p>
          <a:p>
            <a:pPr marL="13758" marR="2478472">
              <a:lnSpc>
                <a:spcPts val="3586"/>
              </a:lnSpc>
              <a:spcBef>
                <a:spcPts val="130"/>
              </a:spcBef>
            </a:pP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rpm</a:t>
            </a: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-ivh</a:t>
            </a:r>
            <a:r>
              <a:rPr sz="3033" spc="1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yum-3.2.29-81.el6.centos.noarch.rpm </a:t>
            </a:r>
            <a:r>
              <a:rPr sz="3033" spc="-672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yum-metadata-parser-1.1.2-16.el6.x86_64.rpm</a:t>
            </a:r>
            <a:endParaRPr sz="3033">
              <a:latin typeface="Calibri"/>
              <a:cs typeface="Calibri"/>
            </a:endParaRPr>
          </a:p>
          <a:p>
            <a:pPr marL="13758">
              <a:lnSpc>
                <a:spcPts val="3559"/>
              </a:lnSpc>
            </a:pP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yum-plugin-fastestmirror-1.1.30-40.el6.noarch.rpm</a:t>
            </a:r>
            <a:endParaRPr sz="3033">
              <a:latin typeface="Calibri"/>
              <a:cs typeface="Calibri"/>
            </a:endParaRPr>
          </a:p>
          <a:p>
            <a:pPr marL="312990" indent="-299920">
              <a:lnSpc>
                <a:spcPts val="3602"/>
              </a:lnSpc>
              <a:spcBef>
                <a:spcPts val="412"/>
              </a:spcBef>
              <a:buSzPct val="101818"/>
              <a:buFont typeface="Calibri"/>
              <a:buAutoNum type="arabicPeriod" startAt="7"/>
              <a:tabLst>
                <a:tab pos="313678" algn="l"/>
              </a:tabLst>
            </a:pPr>
            <a:r>
              <a:rPr sz="4469" spc="96" baseline="1010" dirty="0">
                <a:latin typeface="SimSun"/>
                <a:cs typeface="SimSun"/>
              </a:rPr>
              <a:t>下载</a:t>
            </a:r>
            <a:r>
              <a:rPr sz="3033" b="1" spc="-11" dirty="0">
                <a:latin typeface="Calibri"/>
                <a:cs typeface="Calibri"/>
              </a:rPr>
              <a:t>CentOS</a:t>
            </a:r>
            <a:r>
              <a:rPr sz="4469" spc="96" baseline="1010" dirty="0">
                <a:latin typeface="SimSun"/>
                <a:cs typeface="SimSun"/>
              </a:rPr>
              <a:t>配置文件</a:t>
            </a:r>
            <a:endParaRPr sz="4469" baseline="1010">
              <a:latin typeface="SimSun"/>
              <a:cs typeface="SimSun"/>
            </a:endParaRPr>
          </a:p>
          <a:p>
            <a:pPr marL="13758">
              <a:lnSpc>
                <a:spcPts val="3602"/>
              </a:lnSpc>
            </a:pPr>
            <a:r>
              <a:rPr sz="3033" spc="-22" dirty="0">
                <a:solidFill>
                  <a:srgbClr val="00B050"/>
                </a:solidFill>
                <a:latin typeface="Calibri"/>
                <a:cs typeface="Calibri"/>
              </a:rPr>
              <a:t>wget</a:t>
            </a:r>
            <a:r>
              <a:rPr sz="3033" spc="54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  <a:hlinkClick r:id="rId2"/>
              </a:rPr>
              <a:t>http://mirrors.163.com/.help/CentOS6-Base-163.repo</a:t>
            </a:r>
            <a:endParaRPr sz="3033">
              <a:latin typeface="Calibri"/>
              <a:cs typeface="Calibri"/>
            </a:endParaRPr>
          </a:p>
          <a:p>
            <a:pPr marL="312990" indent="-299920">
              <a:lnSpc>
                <a:spcPts val="3602"/>
              </a:lnSpc>
              <a:spcBef>
                <a:spcPts val="937"/>
              </a:spcBef>
              <a:buSzPct val="101818"/>
              <a:buFont typeface="Calibri"/>
              <a:buAutoNum type="arabicPeriod" startAt="8"/>
              <a:tabLst>
                <a:tab pos="313678" algn="l"/>
              </a:tabLst>
            </a:pPr>
            <a:r>
              <a:rPr sz="4469" spc="96" baseline="1010" dirty="0">
                <a:latin typeface="SimSun"/>
                <a:cs typeface="SimSun"/>
              </a:rPr>
              <a:t>下载</a:t>
            </a:r>
            <a:r>
              <a:rPr sz="3033" b="1" spc="-11" dirty="0">
                <a:latin typeface="Calibri"/>
                <a:cs typeface="Calibri"/>
              </a:rPr>
              <a:t>CentOS</a:t>
            </a:r>
            <a:r>
              <a:rPr sz="4469" spc="96" baseline="1010" dirty="0">
                <a:latin typeface="SimSun"/>
                <a:cs typeface="SimSun"/>
              </a:rPr>
              <a:t>配置文件</a:t>
            </a:r>
            <a:endParaRPr sz="4469" baseline="1010">
              <a:latin typeface="SimSun"/>
              <a:cs typeface="SimSun"/>
            </a:endParaRPr>
          </a:p>
          <a:p>
            <a:pPr marL="13758">
              <a:lnSpc>
                <a:spcPts val="3575"/>
              </a:lnSpc>
              <a:tabLst>
                <a:tab pos="643866" algn="l"/>
              </a:tabLst>
            </a:pP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cd	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/etc/yum.repos.d/</a:t>
            </a:r>
            <a:endParaRPr sz="3033">
              <a:latin typeface="Calibri"/>
              <a:cs typeface="Calibri"/>
            </a:endParaRPr>
          </a:p>
          <a:p>
            <a:pPr marL="13758">
              <a:lnSpc>
                <a:spcPts val="3613"/>
              </a:lnSpc>
              <a:tabLst>
                <a:tab pos="1042844" algn="l"/>
              </a:tabLst>
            </a:pPr>
            <a:r>
              <a:rPr sz="3033" spc="-22" dirty="0">
                <a:solidFill>
                  <a:srgbClr val="00B050"/>
                </a:solidFill>
                <a:latin typeface="Calibri"/>
                <a:cs typeface="Calibri"/>
              </a:rPr>
              <a:t>wget	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  <a:hlinkClick r:id="rId2"/>
              </a:rPr>
              <a:t>http://mirrors.163.com/.help/CentOS6-Base-163.repo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46" y="271738"/>
            <a:ext cx="9870228" cy="6836113"/>
          </a:xfrm>
          <a:prstGeom prst="rect">
            <a:avLst/>
          </a:prstGeom>
        </p:spPr>
        <p:txBody>
          <a:bodyPr vert="horz" wrap="square" lIns="0" tIns="135520" rIns="0" bIns="0" rtlCol="0">
            <a:spAutoFit/>
          </a:bodyPr>
          <a:lstStyle/>
          <a:p>
            <a:pPr marL="793139" lvl="1" indent="-740859">
              <a:spcBef>
                <a:spcPts val="1067"/>
              </a:spcBef>
              <a:buAutoNum type="arabicPeriod" startAt="5"/>
              <a:tabLst>
                <a:tab pos="793826" algn="l"/>
              </a:tabLst>
            </a:pPr>
            <a:r>
              <a:rPr sz="3900" spc="-70" dirty="0">
                <a:solidFill>
                  <a:srgbClr val="FF0000"/>
                </a:solidFill>
                <a:latin typeface="Calibri"/>
                <a:cs typeface="Calibri"/>
              </a:rPr>
              <a:t>Yum</a:t>
            </a:r>
            <a:endParaRPr sz="3900">
              <a:latin typeface="Calibri"/>
              <a:cs typeface="Calibri"/>
            </a:endParaRPr>
          </a:p>
          <a:p>
            <a:pPr marL="52968">
              <a:spcBef>
                <a:spcPts val="964"/>
              </a:spcBef>
            </a:pPr>
            <a:r>
              <a:rPr sz="3900" spc="-5" dirty="0">
                <a:latin typeface="Calibri"/>
                <a:cs typeface="Calibri"/>
              </a:rPr>
              <a:t>RH</a:t>
            </a:r>
            <a:r>
              <a:rPr sz="3900" spc="5" dirty="0">
                <a:latin typeface="Calibri"/>
                <a:cs typeface="Calibri"/>
              </a:rPr>
              <a:t>E</a:t>
            </a:r>
            <a:r>
              <a:rPr sz="3900" spc="-5" dirty="0">
                <a:latin typeface="Calibri"/>
                <a:cs typeface="Calibri"/>
              </a:rPr>
              <a:t>L6</a:t>
            </a:r>
            <a:r>
              <a:rPr sz="3900" dirty="0">
                <a:latin typeface="Calibri"/>
                <a:cs typeface="Calibri"/>
              </a:rPr>
              <a:t>.5</a:t>
            </a:r>
            <a:r>
              <a:rPr sz="3900" spc="-5" dirty="0">
                <a:latin typeface="Calibri"/>
                <a:cs typeface="Calibri"/>
              </a:rPr>
              <a:t> </a:t>
            </a:r>
            <a:r>
              <a:rPr sz="3900" dirty="0">
                <a:latin typeface="SimSun"/>
                <a:cs typeface="SimSun"/>
              </a:rPr>
              <a:t>默认自带的</a:t>
            </a:r>
            <a:r>
              <a:rPr sz="3900" spc="-1072" dirty="0">
                <a:latin typeface="SimSun"/>
                <a:cs typeface="SimSun"/>
              </a:rPr>
              <a:t> </a:t>
            </a:r>
            <a:r>
              <a:rPr sz="3900" spc="-5" dirty="0">
                <a:latin typeface="Calibri"/>
                <a:cs typeface="Calibri"/>
              </a:rPr>
              <a:t>yu</a:t>
            </a:r>
            <a:r>
              <a:rPr sz="3900" dirty="0">
                <a:latin typeface="Calibri"/>
                <a:cs typeface="Calibri"/>
              </a:rPr>
              <a:t>m</a:t>
            </a:r>
            <a:r>
              <a:rPr sz="3900" spc="-11" dirty="0">
                <a:latin typeface="Calibri"/>
                <a:cs typeface="Calibri"/>
              </a:rPr>
              <a:t> </a:t>
            </a:r>
            <a:r>
              <a:rPr sz="3900" dirty="0">
                <a:latin typeface="SimSun"/>
                <a:cs typeface="SimSun"/>
              </a:rPr>
              <a:t>源需要注册，所以：</a:t>
            </a:r>
            <a:endParaRPr sz="3900">
              <a:latin typeface="SimSun"/>
              <a:cs typeface="SimSun"/>
            </a:endParaRPr>
          </a:p>
          <a:p>
            <a:pPr marL="1058665" lvl="2" indent="-1006386">
              <a:spcBef>
                <a:spcPts val="1977"/>
              </a:spcBef>
              <a:buSzPct val="97222"/>
              <a:buFont typeface="Calibri"/>
              <a:buAutoNum type="arabicPeriod"/>
              <a:tabLst>
                <a:tab pos="1059353" algn="l"/>
              </a:tabLst>
            </a:pPr>
            <a:r>
              <a:rPr sz="3900" dirty="0">
                <a:latin typeface="SimSun"/>
                <a:cs typeface="SimSun"/>
              </a:rPr>
              <a:t>配置使用</a:t>
            </a:r>
            <a:r>
              <a:rPr sz="3900" dirty="0">
                <a:latin typeface="Calibri"/>
                <a:cs typeface="Calibri"/>
              </a:rPr>
              <a:t>c</a:t>
            </a:r>
            <a:r>
              <a:rPr sz="3900" spc="-5" dirty="0">
                <a:latin typeface="Calibri"/>
                <a:cs typeface="Calibri"/>
              </a:rPr>
              <a:t>e</a:t>
            </a:r>
            <a:r>
              <a:rPr sz="3900" spc="-43" dirty="0">
                <a:latin typeface="Calibri"/>
                <a:cs typeface="Calibri"/>
              </a:rPr>
              <a:t>n</a:t>
            </a:r>
            <a:r>
              <a:rPr sz="3900" spc="-49" dirty="0">
                <a:latin typeface="Calibri"/>
                <a:cs typeface="Calibri"/>
              </a:rPr>
              <a:t>t</a:t>
            </a:r>
            <a:r>
              <a:rPr sz="3900" dirty="0">
                <a:latin typeface="Calibri"/>
                <a:cs typeface="Calibri"/>
              </a:rPr>
              <a:t>o</a:t>
            </a:r>
            <a:r>
              <a:rPr sz="3900" spc="5" dirty="0">
                <a:latin typeface="Calibri"/>
                <a:cs typeface="Calibri"/>
              </a:rPr>
              <a:t>s</a:t>
            </a:r>
            <a:r>
              <a:rPr sz="3900" dirty="0">
                <a:latin typeface="SimSun"/>
                <a:cs typeface="SimSun"/>
              </a:rPr>
              <a:t>的</a:t>
            </a:r>
            <a:r>
              <a:rPr sz="3900" spc="-5" dirty="0">
                <a:latin typeface="Calibri"/>
                <a:cs typeface="Calibri"/>
              </a:rPr>
              <a:t>yum</a:t>
            </a:r>
            <a:r>
              <a:rPr sz="3900" dirty="0">
                <a:latin typeface="SimSun"/>
                <a:cs typeface="SimSun"/>
              </a:rPr>
              <a:t>源</a:t>
            </a:r>
            <a:endParaRPr sz="3900">
              <a:latin typeface="SimSun"/>
              <a:cs typeface="SimSun"/>
            </a:endParaRPr>
          </a:p>
          <a:p>
            <a:pPr marL="312990" indent="-299920">
              <a:lnSpc>
                <a:spcPts val="3602"/>
              </a:lnSpc>
              <a:spcBef>
                <a:spcPts val="1435"/>
              </a:spcBef>
              <a:buSzPct val="98181"/>
              <a:buFont typeface="Calibri"/>
              <a:buAutoNum type="arabicPeriod" startAt="9"/>
              <a:tabLst>
                <a:tab pos="313678" algn="l"/>
              </a:tabLst>
            </a:pPr>
            <a:r>
              <a:rPr sz="4469" spc="96" baseline="1010" dirty="0">
                <a:latin typeface="SimSun"/>
                <a:cs typeface="SimSun"/>
              </a:rPr>
              <a:t>编辑配置文件</a:t>
            </a:r>
            <a:r>
              <a:rPr sz="3033" b="1" spc="-5" dirty="0">
                <a:latin typeface="Calibri"/>
                <a:cs typeface="Calibri"/>
              </a:rPr>
              <a:t>CentOS6-Base-163.repo</a:t>
            </a:r>
            <a:endParaRPr sz="3033">
              <a:latin typeface="Calibri"/>
              <a:cs typeface="Calibri"/>
            </a:endParaRPr>
          </a:p>
          <a:p>
            <a:pPr marL="13758">
              <a:lnSpc>
                <a:spcPts val="3575"/>
              </a:lnSpc>
            </a:pPr>
            <a:r>
              <a:rPr sz="4469" spc="96" baseline="1010" dirty="0">
                <a:latin typeface="SimSun"/>
                <a:cs typeface="SimSun"/>
              </a:rPr>
              <a:t>把文件中的</a:t>
            </a:r>
            <a:r>
              <a:rPr sz="3033" b="1" spc="-11" dirty="0">
                <a:latin typeface="Calibri"/>
                <a:cs typeface="Calibri"/>
              </a:rPr>
              <a:t>$releasever</a:t>
            </a:r>
            <a:r>
              <a:rPr sz="3033" b="1" spc="-65" dirty="0">
                <a:latin typeface="Calibri"/>
                <a:cs typeface="Calibri"/>
              </a:rPr>
              <a:t> </a:t>
            </a:r>
            <a:r>
              <a:rPr sz="4469" spc="96" baseline="1010" dirty="0">
                <a:latin typeface="SimSun"/>
                <a:cs typeface="SimSun"/>
              </a:rPr>
              <a:t>都改成</a:t>
            </a:r>
            <a:r>
              <a:rPr sz="3033" b="1" dirty="0">
                <a:latin typeface="Calibri"/>
                <a:cs typeface="Calibri"/>
              </a:rPr>
              <a:t>6</a:t>
            </a:r>
            <a:endParaRPr sz="3033">
              <a:latin typeface="Calibri"/>
              <a:cs typeface="Calibri"/>
            </a:endParaRPr>
          </a:p>
          <a:p>
            <a:pPr marL="13758">
              <a:lnSpc>
                <a:spcPts val="3510"/>
              </a:lnSpc>
            </a:pP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sed</a:t>
            </a: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-i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's#$releasever#6#g'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 CentOS6-Base-163.repo</a:t>
            </a:r>
            <a:endParaRPr sz="3033">
              <a:latin typeface="Calibri"/>
              <a:cs typeface="Calibri"/>
            </a:endParaRPr>
          </a:p>
          <a:p>
            <a:pPr marL="509041" indent="-495969">
              <a:lnSpc>
                <a:spcPts val="3498"/>
              </a:lnSpc>
              <a:buSzPct val="98181"/>
              <a:buFont typeface="Calibri"/>
              <a:buAutoNum type="arabicPeriod" startAt="10"/>
              <a:tabLst>
                <a:tab pos="509726" algn="l"/>
              </a:tabLst>
            </a:pPr>
            <a:r>
              <a:rPr sz="4469" spc="96" baseline="1010" dirty="0">
                <a:latin typeface="SimSun"/>
                <a:cs typeface="SimSun"/>
              </a:rPr>
              <a:t>清除</a:t>
            </a:r>
            <a:r>
              <a:rPr sz="3033" b="1" spc="-5" dirty="0">
                <a:latin typeface="Calibri"/>
                <a:cs typeface="Calibri"/>
              </a:rPr>
              <a:t>yum</a:t>
            </a:r>
            <a:r>
              <a:rPr sz="4469" spc="96" baseline="1010" dirty="0">
                <a:latin typeface="SimSun"/>
                <a:cs typeface="SimSun"/>
              </a:rPr>
              <a:t>缓</a:t>
            </a:r>
            <a:r>
              <a:rPr sz="4469" spc="81" baseline="1010" dirty="0">
                <a:latin typeface="SimSun"/>
                <a:cs typeface="SimSun"/>
              </a:rPr>
              <a:t>存</a:t>
            </a:r>
            <a:endParaRPr sz="4469" baseline="1010">
              <a:latin typeface="SimSun"/>
              <a:cs typeface="SimSun"/>
            </a:endParaRPr>
          </a:p>
          <a:p>
            <a:pPr marL="13758">
              <a:lnSpc>
                <a:spcPts val="3602"/>
              </a:lnSpc>
            </a:pP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yum</a:t>
            </a:r>
            <a:r>
              <a:rPr sz="3033" spc="-22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clean</a:t>
            </a:r>
            <a:r>
              <a:rPr sz="3033" spc="-22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all</a:t>
            </a:r>
            <a:endParaRPr sz="3033">
              <a:latin typeface="Calibri"/>
              <a:cs typeface="Calibri"/>
            </a:endParaRPr>
          </a:p>
          <a:p>
            <a:pPr marL="596401" indent="-583332">
              <a:lnSpc>
                <a:spcPts val="3602"/>
              </a:lnSpc>
              <a:spcBef>
                <a:spcPts val="731"/>
              </a:spcBef>
              <a:buSzPct val="98181"/>
              <a:buFont typeface="Calibri"/>
              <a:buAutoNum type="arabicPeriod" startAt="11"/>
              <a:tabLst>
                <a:tab pos="597090" algn="l"/>
              </a:tabLst>
            </a:pPr>
            <a:r>
              <a:rPr sz="4469" spc="96" baseline="1010" dirty="0">
                <a:latin typeface="SimSun"/>
                <a:cs typeface="SimSun"/>
              </a:rPr>
              <a:t>更新</a:t>
            </a:r>
            <a:r>
              <a:rPr sz="3033" b="1" spc="-5" dirty="0">
                <a:latin typeface="Calibri"/>
                <a:cs typeface="Calibri"/>
              </a:rPr>
              <a:t>yum</a:t>
            </a:r>
            <a:r>
              <a:rPr sz="4469" spc="96" baseline="1010" dirty="0">
                <a:latin typeface="SimSun"/>
                <a:cs typeface="SimSun"/>
              </a:rPr>
              <a:t>缓</a:t>
            </a:r>
            <a:r>
              <a:rPr sz="4469" spc="81" baseline="1010" dirty="0">
                <a:latin typeface="SimSun"/>
                <a:cs typeface="SimSun"/>
              </a:rPr>
              <a:t>存</a:t>
            </a:r>
            <a:endParaRPr sz="4469" baseline="1010">
              <a:latin typeface="SimSun"/>
              <a:cs typeface="SimSun"/>
            </a:endParaRPr>
          </a:p>
          <a:p>
            <a:pPr marL="13758">
              <a:lnSpc>
                <a:spcPts val="3602"/>
              </a:lnSpc>
            </a:pP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yum</a:t>
            </a:r>
            <a:r>
              <a:rPr sz="3033" spc="-38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6" dirty="0">
                <a:solidFill>
                  <a:srgbClr val="00B050"/>
                </a:solidFill>
                <a:latin typeface="Calibri"/>
                <a:cs typeface="Calibri"/>
              </a:rPr>
              <a:t>makecache</a:t>
            </a:r>
            <a:endParaRPr sz="3033">
              <a:latin typeface="Calibri"/>
              <a:cs typeface="Calibri"/>
            </a:endParaRPr>
          </a:p>
          <a:p>
            <a:pPr marL="509041" indent="-495969">
              <a:lnSpc>
                <a:spcPts val="3613"/>
              </a:lnSpc>
              <a:spcBef>
                <a:spcPts val="856"/>
              </a:spcBef>
              <a:buSzPct val="98181"/>
              <a:buFont typeface="Calibri"/>
              <a:buAutoNum type="arabicPeriod" startAt="12"/>
              <a:tabLst>
                <a:tab pos="509726" algn="l"/>
              </a:tabLst>
            </a:pPr>
            <a:r>
              <a:rPr sz="4469" spc="96" baseline="1010" dirty="0">
                <a:latin typeface="SimSun"/>
                <a:cs typeface="SimSun"/>
              </a:rPr>
              <a:t>测试</a:t>
            </a:r>
            <a:r>
              <a:rPr sz="3033" b="1" spc="-5" dirty="0">
                <a:latin typeface="Calibri"/>
                <a:cs typeface="Calibri"/>
              </a:rPr>
              <a:t>yum</a:t>
            </a:r>
            <a:endParaRPr sz="3033">
              <a:latin typeface="Calibri"/>
              <a:cs typeface="Calibri"/>
            </a:endParaRPr>
          </a:p>
          <a:p>
            <a:pPr marL="13758">
              <a:lnSpc>
                <a:spcPts val="3613"/>
              </a:lnSpc>
            </a:pP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yum</a:t>
            </a:r>
            <a:r>
              <a:rPr sz="3033" spc="-32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6" dirty="0">
                <a:solidFill>
                  <a:srgbClr val="00B050"/>
                </a:solidFill>
                <a:latin typeface="Calibri"/>
                <a:cs typeface="Calibri"/>
              </a:rPr>
              <a:t>update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0" y="317966"/>
            <a:ext cx="9545532" cy="616416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lnSpc>
                <a:spcPts val="4658"/>
              </a:lnSpc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2.4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软件包的安装方法</a:t>
            </a:r>
            <a:endParaRPr sz="3900">
              <a:latin typeface="SimSun"/>
              <a:cs typeface="SimSun"/>
            </a:endParaRPr>
          </a:p>
          <a:p>
            <a:pPr marL="24076" marR="6078210" indent="13758">
              <a:lnSpc>
                <a:spcPts val="3434"/>
              </a:lnSpc>
              <a:spcBef>
                <a:spcPts val="260"/>
              </a:spcBef>
            </a:pP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2.4.3</a:t>
            </a:r>
            <a:r>
              <a:rPr sz="3033" spc="-5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OpenOffice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安装 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、下载：</a:t>
            </a:r>
            <a:endParaRPr sz="3033">
              <a:latin typeface="SimSun"/>
              <a:cs typeface="SimSun"/>
            </a:endParaRPr>
          </a:p>
          <a:p>
            <a:pPr marL="13758" marR="2173738" indent="10318">
              <a:lnSpc>
                <a:spcPct val="109300"/>
              </a:lnSpc>
              <a:spcBef>
                <a:spcPts val="282"/>
              </a:spcBef>
            </a:pPr>
            <a:r>
              <a:rPr sz="3033" spc="-11" dirty="0">
                <a:solidFill>
                  <a:srgbClr val="0070C0"/>
                </a:solidFill>
                <a:latin typeface="Calibri"/>
                <a:cs typeface="Calibri"/>
              </a:rPr>
              <a:t>LibreOffice_6.3.4.2_Linux_x86-64_rpm.tar.gz </a:t>
            </a:r>
            <a:r>
              <a:rPr sz="3033" spc="-5" dirty="0">
                <a:solidFill>
                  <a:srgbClr val="0070C0"/>
                </a:solidFill>
                <a:latin typeface="Calibri"/>
                <a:cs typeface="Calibri"/>
              </a:rPr>
              <a:t> LibreOffice_6.3.4.2_Linux_x86-64_rpm_sdk.tar </a:t>
            </a:r>
            <a:r>
              <a:rPr sz="3033" spc="-672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、创建解压目录</a:t>
            </a:r>
            <a:endParaRPr sz="3033">
              <a:latin typeface="SimSun"/>
              <a:cs typeface="SimSun"/>
            </a:endParaRPr>
          </a:p>
          <a:p>
            <a:pPr marL="37145" marR="5199772" indent="-24076">
              <a:spcBef>
                <a:spcPts val="704"/>
              </a:spcBef>
              <a:tabLst>
                <a:tab pos="1086868" algn="l"/>
              </a:tabLst>
            </a:pPr>
            <a:r>
              <a:rPr sz="3033" spc="-22" dirty="0">
                <a:solidFill>
                  <a:srgbClr val="0070C0"/>
                </a:solidFill>
                <a:latin typeface="Calibri"/>
                <a:cs typeface="Calibri"/>
              </a:rPr>
              <a:t>mkdir	</a:t>
            </a:r>
            <a:r>
              <a:rPr sz="3033" spc="-11" dirty="0">
                <a:solidFill>
                  <a:srgbClr val="0070C0"/>
                </a:solidFill>
                <a:latin typeface="Calibri"/>
                <a:cs typeface="Calibri"/>
              </a:rPr>
              <a:t>/user/XX/libreoffice/ </a:t>
            </a:r>
            <a:r>
              <a:rPr sz="3033" spc="-672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、创建解压</a:t>
            </a:r>
            <a:endParaRPr sz="3033">
              <a:latin typeface="SimSun"/>
              <a:cs typeface="SimSun"/>
            </a:endParaRPr>
          </a:p>
          <a:p>
            <a:pPr marL="37145">
              <a:lnSpc>
                <a:spcPts val="3602"/>
              </a:lnSpc>
              <a:spcBef>
                <a:spcPts val="704"/>
              </a:spcBef>
            </a:pPr>
            <a:r>
              <a:rPr sz="3033" spc="-16" dirty="0">
                <a:solidFill>
                  <a:srgbClr val="0070C0"/>
                </a:solidFill>
                <a:latin typeface="Calibri"/>
                <a:cs typeface="Calibri"/>
              </a:rPr>
              <a:t>tar</a:t>
            </a:r>
            <a:r>
              <a:rPr sz="3033" spc="-22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70C0"/>
                </a:solidFill>
                <a:latin typeface="Calibri"/>
                <a:cs typeface="Calibri"/>
              </a:rPr>
              <a:t>-zxvf</a:t>
            </a:r>
            <a:r>
              <a:rPr sz="3033" spc="-22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0070C0"/>
                </a:solidFill>
                <a:latin typeface="Calibri"/>
                <a:cs typeface="Calibri"/>
              </a:rPr>
              <a:t>LibreOffice_6.3.4.2_Linux_x86-64_rpm.tar.gz</a:t>
            </a:r>
            <a:r>
              <a:rPr sz="3033" spc="-22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70C0"/>
                </a:solidFill>
                <a:latin typeface="Calibri"/>
                <a:cs typeface="Calibri"/>
              </a:rPr>
              <a:t>-C</a:t>
            </a:r>
            <a:endParaRPr sz="3033">
              <a:latin typeface="Calibri"/>
              <a:cs typeface="Calibri"/>
            </a:endParaRPr>
          </a:p>
          <a:p>
            <a:pPr marL="37145">
              <a:lnSpc>
                <a:spcPts val="3602"/>
              </a:lnSpc>
            </a:pPr>
            <a:r>
              <a:rPr sz="3033" spc="-11" dirty="0">
                <a:solidFill>
                  <a:srgbClr val="0070C0"/>
                </a:solidFill>
                <a:latin typeface="Calibri"/>
                <a:cs typeface="Calibri"/>
              </a:rPr>
              <a:t>/user/XX/libreoffice/</a:t>
            </a:r>
            <a:endParaRPr sz="3033">
              <a:latin typeface="Calibri"/>
              <a:cs typeface="Calibri"/>
            </a:endParaRPr>
          </a:p>
          <a:p>
            <a:pPr marL="37145">
              <a:spcBef>
                <a:spcPts val="699"/>
              </a:spcBef>
            </a:pPr>
            <a:r>
              <a:rPr sz="3033" spc="-16" dirty="0">
                <a:solidFill>
                  <a:srgbClr val="0070C0"/>
                </a:solidFill>
                <a:latin typeface="Calibri"/>
                <a:cs typeface="Calibri"/>
              </a:rPr>
              <a:t>tar </a:t>
            </a:r>
            <a:r>
              <a:rPr sz="3033" dirty="0">
                <a:solidFill>
                  <a:srgbClr val="0070C0"/>
                </a:solidFill>
                <a:latin typeface="Calibri"/>
                <a:cs typeface="Calibri"/>
              </a:rPr>
              <a:t>-zxvf</a:t>
            </a:r>
            <a:r>
              <a:rPr sz="3033" spc="-11" dirty="0">
                <a:solidFill>
                  <a:srgbClr val="0070C0"/>
                </a:solidFill>
                <a:latin typeface="Calibri"/>
                <a:cs typeface="Calibri"/>
              </a:rPr>
              <a:t> LibreOffice_6.3.4.2_Linux_x86-64_rpm_sdk.tar.gz </a:t>
            </a:r>
            <a:r>
              <a:rPr sz="3033" dirty="0">
                <a:solidFill>
                  <a:srgbClr val="0070C0"/>
                </a:solidFill>
                <a:latin typeface="Calibri"/>
                <a:cs typeface="Calibri"/>
              </a:rPr>
              <a:t>-C</a:t>
            </a:r>
            <a:endParaRPr sz="3033">
              <a:latin typeface="Calibri"/>
              <a:cs typeface="Calibri"/>
            </a:endParaRPr>
          </a:p>
          <a:p>
            <a:pPr marL="37145">
              <a:spcBef>
                <a:spcPts val="54"/>
              </a:spcBef>
            </a:pPr>
            <a:r>
              <a:rPr sz="3033" spc="-11" dirty="0">
                <a:solidFill>
                  <a:srgbClr val="0070C0"/>
                </a:solidFill>
                <a:latin typeface="Calibri"/>
                <a:cs typeface="Calibri"/>
              </a:rPr>
              <a:t>/user/XX/libreoffice/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317967"/>
            <a:ext cx="9460230" cy="4540068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lnSpc>
                <a:spcPts val="4658"/>
              </a:lnSpc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2.4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软件包的安装方法</a:t>
            </a:r>
            <a:endParaRPr sz="3900">
              <a:latin typeface="SimSun"/>
              <a:cs typeface="SimSun"/>
            </a:endParaRPr>
          </a:p>
          <a:p>
            <a:pPr marL="24076" marR="5763843" indent="13758">
              <a:lnSpc>
                <a:spcPts val="3434"/>
              </a:lnSpc>
              <a:spcBef>
                <a:spcPts val="260"/>
              </a:spcBef>
            </a:pP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2.4.3</a:t>
            </a:r>
            <a:r>
              <a:rPr sz="3033" spc="36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OpenOffice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安装 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、进入目录进行安装</a:t>
            </a:r>
            <a:endParaRPr sz="3033">
              <a:latin typeface="SimSun"/>
              <a:cs typeface="SimSun"/>
            </a:endParaRPr>
          </a:p>
          <a:p>
            <a:pPr marL="24076">
              <a:spcBef>
                <a:spcPts val="509"/>
              </a:spcBef>
            </a:pPr>
            <a:r>
              <a:rPr sz="2600" spc="-5" dirty="0">
                <a:solidFill>
                  <a:srgbClr val="0070C0"/>
                </a:solidFill>
                <a:latin typeface="Calibri"/>
                <a:cs typeface="Calibri"/>
              </a:rPr>
              <a:t>cd</a:t>
            </a:r>
            <a:r>
              <a:rPr sz="2600" spc="-38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0070C0"/>
                </a:solidFill>
                <a:latin typeface="Calibri"/>
                <a:cs typeface="Calibri"/>
              </a:rPr>
              <a:t>/user/XX/libreoffice/LibreOffice_6.3.4.2_Linux_x86-64_rpm/RPMS/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846">
              <a:latin typeface="Calibri"/>
              <a:cs typeface="Calibri"/>
            </a:endParaRPr>
          </a:p>
          <a:p>
            <a:pPr marL="24076">
              <a:spcBef>
                <a:spcPts val="5"/>
              </a:spcBef>
            </a:pPr>
            <a:r>
              <a:rPr sz="2817" dirty="0">
                <a:solidFill>
                  <a:srgbClr val="0070C0"/>
                </a:solidFill>
                <a:latin typeface="Calibri"/>
                <a:cs typeface="Calibri"/>
              </a:rPr>
              <a:t>rpm</a:t>
            </a:r>
            <a:r>
              <a:rPr sz="2817" spc="-32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17" dirty="0">
                <a:solidFill>
                  <a:srgbClr val="0070C0"/>
                </a:solidFill>
                <a:latin typeface="Calibri"/>
                <a:cs typeface="Calibri"/>
              </a:rPr>
              <a:t>-ivh</a:t>
            </a:r>
            <a:r>
              <a:rPr sz="2817" spc="-32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17" spc="-5" dirty="0">
                <a:solidFill>
                  <a:srgbClr val="0070C0"/>
                </a:solidFill>
                <a:latin typeface="Calibri"/>
                <a:cs typeface="Calibri"/>
              </a:rPr>
              <a:t>lib*</a:t>
            </a:r>
            <a:endParaRPr sz="2817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50">
              <a:latin typeface="Calibri"/>
              <a:cs typeface="Calibri"/>
            </a:endParaRPr>
          </a:p>
          <a:p>
            <a:pPr marL="13758"/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、进入安装目录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677"/>
              </a:spcBef>
            </a:pPr>
            <a:r>
              <a:rPr sz="3033" dirty="0">
                <a:solidFill>
                  <a:srgbClr val="0070C0"/>
                </a:solidFill>
                <a:latin typeface="Calibri"/>
                <a:cs typeface="Calibri"/>
              </a:rPr>
              <a:t>cd</a:t>
            </a:r>
            <a:r>
              <a:rPr sz="3033" spc="-22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0070C0"/>
                </a:solidFill>
                <a:latin typeface="Calibri"/>
                <a:cs typeface="Calibri"/>
              </a:rPr>
              <a:t>/opt/libreoffice6.3/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25" y="317967"/>
            <a:ext cx="9316455" cy="6049071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777318" lvl="1" indent="-740171">
              <a:lnSpc>
                <a:spcPts val="4658"/>
              </a:lnSpc>
              <a:spcBef>
                <a:spcPts val="108"/>
              </a:spcBef>
              <a:buAutoNum type="arabicPeriod" startAt="7"/>
              <a:tabLst>
                <a:tab pos="778005" algn="l"/>
              </a:tabLst>
            </a:pP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其他命令</a:t>
            </a:r>
            <a:endParaRPr sz="3900">
              <a:latin typeface="SimSun"/>
              <a:cs typeface="SimSun"/>
            </a:endParaRPr>
          </a:p>
          <a:p>
            <a:pPr marL="846106" lvl="2" indent="-785572">
              <a:lnSpc>
                <a:spcPts val="3618"/>
              </a:lnSpc>
              <a:buSzPct val="96428"/>
              <a:buFont typeface="Calibri"/>
              <a:buAutoNum type="arabicPeriod"/>
              <a:tabLst>
                <a:tab pos="846794" algn="l"/>
              </a:tabLst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内核版本号</a:t>
            </a:r>
            <a:endParaRPr sz="3033">
              <a:latin typeface="SimSun"/>
              <a:cs typeface="SimSun"/>
            </a:endParaRPr>
          </a:p>
          <a:p>
            <a:pPr marL="42650" marR="2187496" indent="4815">
              <a:lnSpc>
                <a:spcPts val="4550"/>
              </a:lnSpc>
              <a:spcBef>
                <a:spcPts val="221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运行命令</a:t>
            </a:r>
            <a:r>
              <a:rPr sz="3033" spc="-5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uname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-r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uname -a|cut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-d' ' 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-f3 </a:t>
            </a:r>
            <a:r>
              <a:rPr sz="3033" spc="-66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2.7.2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命令自动补全</a:t>
            </a:r>
            <a:endParaRPr sz="3033">
              <a:latin typeface="SimSun"/>
              <a:cs typeface="SimSun"/>
            </a:endParaRPr>
          </a:p>
          <a:p>
            <a:pPr marL="28892">
              <a:spcBef>
                <a:spcPts val="504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例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033" spc="-22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3033" spc="-22" dirty="0">
                <a:solidFill>
                  <a:srgbClr val="00B050"/>
                </a:solidFill>
                <a:latin typeface="Calibri"/>
                <a:cs typeface="Calibri"/>
              </a:rPr>
              <a:t>passw&lt;Tab&gt;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自动补全为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passwd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3033">
              <a:latin typeface="SimSun"/>
              <a:cs typeface="SimSun"/>
            </a:endParaRPr>
          </a:p>
          <a:p>
            <a:pPr marL="27516">
              <a:spcBef>
                <a:spcPts val="856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例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033" spc="-27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3033" spc="-27" dirty="0">
                <a:solidFill>
                  <a:srgbClr val="00B050"/>
                </a:solidFill>
                <a:latin typeface="Calibri"/>
                <a:cs typeface="Calibri"/>
              </a:rPr>
              <a:t>pass&lt;Tab&gt;</a:t>
            </a:r>
            <a:endParaRPr sz="3033">
              <a:latin typeface="Calibri"/>
              <a:cs typeface="Calibri"/>
            </a:endParaRPr>
          </a:p>
          <a:p>
            <a:pPr marL="101121" marR="5778977" indent="-88051">
              <a:lnSpc>
                <a:spcPct val="105000"/>
              </a:lnSpc>
              <a:spcBef>
                <a:spcPts val="574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例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p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ss&lt;</a:t>
            </a:r>
            <a:r>
              <a:rPr sz="3033" spc="-238" dirty="0">
                <a:solidFill>
                  <a:srgbClr val="00B050"/>
                </a:solidFill>
                <a:latin typeface="Calibri"/>
                <a:cs typeface="Calibri"/>
              </a:rPr>
              <a:t>T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b&gt;&lt;</a:t>
            </a:r>
            <a:r>
              <a:rPr sz="3033" spc="-244" dirty="0">
                <a:solidFill>
                  <a:srgbClr val="00B050"/>
                </a:solidFill>
                <a:latin typeface="Calibri"/>
                <a:cs typeface="Calibri"/>
              </a:rPr>
              <a:t>T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b&gt; 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2.7.3GIMP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与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PS</a:t>
            </a:r>
            <a:endParaRPr sz="3033">
              <a:latin typeface="Calibri"/>
              <a:cs typeface="Calibri"/>
            </a:endParaRPr>
          </a:p>
          <a:p>
            <a:pPr marL="87363" marR="37145">
              <a:lnSpc>
                <a:spcPts val="3586"/>
              </a:lnSpc>
              <a:spcBef>
                <a:spcPts val="968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下类似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Photoshop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的软件是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GNU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Image Manipulation </a:t>
            </a:r>
            <a:r>
              <a:rPr sz="3033" spc="-67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Program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3033">
              <a:latin typeface="SimSun"/>
              <a:cs typeface="SimSun"/>
            </a:endParaRPr>
          </a:p>
          <a:p>
            <a:pPr marL="87363">
              <a:spcBef>
                <a:spcPts val="569"/>
              </a:spcBef>
            </a:pP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Application→Graphics→GNU</a:t>
            </a:r>
            <a:r>
              <a:rPr sz="3033" spc="27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Image</a:t>
            </a:r>
            <a:r>
              <a:rPr sz="3033" spc="1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Manipulation</a:t>
            </a:r>
            <a:r>
              <a:rPr sz="3033" spc="22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22" dirty="0">
                <a:solidFill>
                  <a:srgbClr val="00B050"/>
                </a:solidFill>
                <a:latin typeface="Calibri"/>
                <a:cs typeface="Calibri"/>
              </a:rPr>
              <a:t>Program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824" y="-57062"/>
            <a:ext cx="6000697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3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的文件系统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1097237"/>
            <a:ext cx="9732645" cy="5048860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786260" lvl="1" indent="-740859">
              <a:spcBef>
                <a:spcPts val="108"/>
              </a:spcBef>
              <a:buAutoNum type="arabicPeriod"/>
              <a:tabLst>
                <a:tab pos="786947" algn="l"/>
              </a:tabLst>
            </a:pP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文件系统简介</a:t>
            </a:r>
            <a:endParaRPr sz="3900">
              <a:latin typeface="SimSun"/>
              <a:cs typeface="SimSun"/>
            </a:endParaRPr>
          </a:p>
          <a:p>
            <a:pPr marL="952730" lvl="2" indent="-872246">
              <a:spcBef>
                <a:spcPts val="3857"/>
              </a:spcBef>
              <a:buAutoNum type="arabicPeriod"/>
              <a:tabLst>
                <a:tab pos="952730" algn="l"/>
              </a:tabLst>
            </a:pPr>
            <a:r>
              <a:rPr sz="3033" spc="-5" dirty="0">
                <a:latin typeface="Calibri"/>
                <a:cs typeface="Calibri"/>
              </a:rPr>
              <a:t>Linux</a:t>
            </a:r>
            <a:r>
              <a:rPr sz="3033" spc="-38" dirty="0">
                <a:latin typeface="Calibri"/>
                <a:cs typeface="Calibri"/>
              </a:rPr>
              <a:t> </a:t>
            </a:r>
            <a:r>
              <a:rPr sz="3033" spc="5" dirty="0">
                <a:latin typeface="Calibri"/>
                <a:cs typeface="Calibri"/>
              </a:rPr>
              <a:t>6.5</a:t>
            </a:r>
            <a:r>
              <a:rPr sz="3033" dirty="0">
                <a:latin typeface="SimSun"/>
                <a:cs typeface="SimSun"/>
              </a:rPr>
              <a:t>支持的文件系统</a:t>
            </a:r>
            <a:endParaRPr sz="3033">
              <a:latin typeface="SimSun"/>
              <a:cs typeface="SimSun"/>
            </a:endParaRPr>
          </a:p>
          <a:p>
            <a:pPr>
              <a:spcBef>
                <a:spcPts val="54"/>
              </a:spcBef>
            </a:pPr>
            <a:endParaRPr sz="4333">
              <a:latin typeface="SimSun"/>
              <a:cs typeface="SimSun"/>
            </a:endParaRPr>
          </a:p>
          <a:p>
            <a:pPr marL="13758" marR="5503">
              <a:lnSpc>
                <a:spcPct val="100200"/>
              </a:lnSpc>
            </a:pPr>
            <a:r>
              <a:rPr sz="3033" spc="-5" dirty="0">
                <a:latin typeface="Calibri"/>
                <a:cs typeface="Calibri"/>
              </a:rPr>
              <a:t>Linux</a:t>
            </a:r>
            <a:r>
              <a:rPr sz="3033" dirty="0">
                <a:latin typeface="SimSun"/>
                <a:cs typeface="SimSun"/>
              </a:rPr>
              <a:t>支持几乎所有文件系统，最具代表性的是</a:t>
            </a:r>
            <a:r>
              <a:rPr sz="3033" spc="-5" dirty="0">
                <a:latin typeface="SimSun"/>
                <a:cs typeface="SimSun"/>
              </a:rPr>
              <a:t>：</a:t>
            </a:r>
            <a:r>
              <a:rPr sz="3033" spc="-5" dirty="0">
                <a:latin typeface="Calibri"/>
                <a:cs typeface="Calibri"/>
              </a:rPr>
              <a:t>minix</a:t>
            </a:r>
            <a:r>
              <a:rPr sz="3033" dirty="0">
                <a:latin typeface="SimSun"/>
                <a:cs typeface="SimSun"/>
              </a:rPr>
              <a:t>、 </a:t>
            </a:r>
            <a:r>
              <a:rPr sz="3033" spc="-16" dirty="0">
                <a:latin typeface="Calibri"/>
                <a:cs typeface="Calibri"/>
              </a:rPr>
              <a:t>ext</a:t>
            </a:r>
            <a:r>
              <a:rPr sz="3033" dirty="0">
                <a:latin typeface="SimSun"/>
                <a:cs typeface="SimSun"/>
              </a:rPr>
              <a:t>、</a:t>
            </a:r>
            <a:r>
              <a:rPr sz="3033" spc="-16" dirty="0">
                <a:latin typeface="Calibri"/>
                <a:cs typeface="Calibri"/>
              </a:rPr>
              <a:t>ext2</a:t>
            </a:r>
            <a:r>
              <a:rPr sz="3033" dirty="0">
                <a:latin typeface="SimSun"/>
                <a:cs typeface="SimSun"/>
              </a:rPr>
              <a:t>、</a:t>
            </a:r>
            <a:r>
              <a:rPr sz="3033" spc="-16" dirty="0">
                <a:latin typeface="Calibri"/>
                <a:cs typeface="Calibri"/>
              </a:rPr>
              <a:t>ext3</a:t>
            </a:r>
            <a:r>
              <a:rPr sz="3033" dirty="0">
                <a:latin typeface="SimSun"/>
                <a:cs typeface="SimSun"/>
              </a:rPr>
              <a:t>、</a:t>
            </a:r>
            <a:r>
              <a:rPr sz="3033" spc="-16" dirty="0">
                <a:latin typeface="Calibri"/>
                <a:cs typeface="Calibri"/>
              </a:rPr>
              <a:t>ext4</a:t>
            </a:r>
            <a:r>
              <a:rPr sz="3033" dirty="0">
                <a:latin typeface="SimSun"/>
                <a:cs typeface="SimSun"/>
              </a:rPr>
              <a:t>、</a:t>
            </a:r>
            <a:r>
              <a:rPr sz="3033" dirty="0">
                <a:latin typeface="Calibri"/>
                <a:cs typeface="Calibri"/>
              </a:rPr>
              <a:t>msdos</a:t>
            </a:r>
            <a:r>
              <a:rPr sz="3033" dirty="0">
                <a:latin typeface="SimSun"/>
                <a:cs typeface="SimSun"/>
              </a:rPr>
              <a:t>、</a:t>
            </a:r>
            <a:r>
              <a:rPr sz="3033" dirty="0">
                <a:latin typeface="Calibri"/>
                <a:cs typeface="Calibri"/>
              </a:rPr>
              <a:t>iso9660</a:t>
            </a:r>
            <a:r>
              <a:rPr sz="3033" dirty="0">
                <a:latin typeface="SimSun"/>
                <a:cs typeface="SimSun"/>
              </a:rPr>
              <a:t>、</a:t>
            </a:r>
            <a:r>
              <a:rPr sz="3033" spc="-16" dirty="0">
                <a:latin typeface="Calibri"/>
                <a:cs typeface="Calibri"/>
              </a:rPr>
              <a:t>proc</a:t>
            </a:r>
            <a:r>
              <a:rPr sz="3033" dirty="0">
                <a:latin typeface="SimSun"/>
                <a:cs typeface="SimSun"/>
              </a:rPr>
              <a:t>、</a:t>
            </a:r>
            <a:r>
              <a:rPr sz="3033" spc="-22" dirty="0">
                <a:latin typeface="Calibri"/>
                <a:cs typeface="Calibri"/>
              </a:rPr>
              <a:t>nfs</a:t>
            </a:r>
            <a:r>
              <a:rPr sz="3033" dirty="0">
                <a:latin typeface="SimSun"/>
                <a:cs typeface="SimSun"/>
              </a:rPr>
              <a:t>、</a:t>
            </a:r>
            <a:r>
              <a:rPr sz="3033" dirty="0">
                <a:latin typeface="Calibri"/>
                <a:cs typeface="Calibri"/>
              </a:rPr>
              <a:t>smb </a:t>
            </a:r>
            <a:r>
              <a:rPr sz="3033" spc="-672" dirty="0">
                <a:latin typeface="Calibri"/>
                <a:cs typeface="Calibri"/>
              </a:rPr>
              <a:t> </a:t>
            </a:r>
            <a:r>
              <a:rPr sz="3033" dirty="0">
                <a:latin typeface="SimSun"/>
                <a:cs typeface="SimSun"/>
              </a:rPr>
              <a:t>和</a:t>
            </a:r>
            <a:r>
              <a:rPr sz="3033" spc="11" dirty="0">
                <a:latin typeface="Calibri"/>
                <a:cs typeface="Calibri"/>
              </a:rPr>
              <a:t>v</a:t>
            </a:r>
            <a:r>
              <a:rPr sz="3033" spc="-65" dirty="0">
                <a:latin typeface="Calibri"/>
                <a:cs typeface="Calibri"/>
              </a:rPr>
              <a:t>f</a:t>
            </a:r>
            <a:r>
              <a:rPr sz="3033" spc="-38" dirty="0">
                <a:latin typeface="Calibri"/>
                <a:cs typeface="Calibri"/>
              </a:rPr>
              <a:t>a</a:t>
            </a:r>
            <a:r>
              <a:rPr sz="3033" dirty="0">
                <a:latin typeface="Calibri"/>
                <a:cs typeface="Calibri"/>
              </a:rPr>
              <a:t>t</a:t>
            </a:r>
            <a:r>
              <a:rPr sz="3033" spc="-5" dirty="0">
                <a:latin typeface="Calibri"/>
                <a:cs typeface="Calibri"/>
              </a:rPr>
              <a:t>(</a:t>
            </a:r>
            <a:r>
              <a:rPr sz="3033" dirty="0">
                <a:latin typeface="SimSun"/>
                <a:cs typeface="SimSun"/>
              </a:rPr>
              <a:t>包括</a:t>
            </a:r>
            <a:r>
              <a:rPr sz="3033" spc="-65" dirty="0">
                <a:latin typeface="Calibri"/>
                <a:cs typeface="Calibri"/>
              </a:rPr>
              <a:t>f</a:t>
            </a:r>
            <a:r>
              <a:rPr sz="3033" spc="-38" dirty="0">
                <a:latin typeface="Calibri"/>
                <a:cs typeface="Calibri"/>
              </a:rPr>
              <a:t>a</a:t>
            </a:r>
            <a:r>
              <a:rPr sz="3033" dirty="0">
                <a:latin typeface="Calibri"/>
                <a:cs typeface="Calibri"/>
              </a:rPr>
              <a:t>t</a:t>
            </a:r>
            <a:r>
              <a:rPr sz="3033" spc="5" dirty="0">
                <a:latin typeface="Calibri"/>
                <a:cs typeface="Calibri"/>
              </a:rPr>
              <a:t>16</a:t>
            </a:r>
            <a:r>
              <a:rPr sz="3033" dirty="0">
                <a:latin typeface="SimSun"/>
                <a:cs typeface="SimSun"/>
              </a:rPr>
              <a:t>、</a:t>
            </a:r>
            <a:r>
              <a:rPr sz="3033" spc="-65" dirty="0">
                <a:latin typeface="Calibri"/>
                <a:cs typeface="Calibri"/>
              </a:rPr>
              <a:t>f</a:t>
            </a:r>
            <a:r>
              <a:rPr sz="3033" spc="-38" dirty="0">
                <a:latin typeface="Calibri"/>
                <a:cs typeface="Calibri"/>
              </a:rPr>
              <a:t>a</a:t>
            </a:r>
            <a:r>
              <a:rPr sz="3033" dirty="0">
                <a:latin typeface="Calibri"/>
                <a:cs typeface="Calibri"/>
              </a:rPr>
              <a:t>t</a:t>
            </a:r>
            <a:r>
              <a:rPr sz="3033" spc="5" dirty="0">
                <a:latin typeface="Calibri"/>
                <a:cs typeface="Calibri"/>
              </a:rPr>
              <a:t>32</a:t>
            </a:r>
            <a:r>
              <a:rPr sz="3033" dirty="0">
                <a:latin typeface="Calibri"/>
                <a:cs typeface="Calibri"/>
              </a:rPr>
              <a:t>)</a:t>
            </a:r>
            <a:r>
              <a:rPr sz="3033" dirty="0">
                <a:latin typeface="SimSun"/>
                <a:cs typeface="SimSun"/>
              </a:rPr>
              <a:t>等，但不直接支持</a:t>
            </a:r>
            <a:r>
              <a:rPr sz="3033" spc="-5" dirty="0">
                <a:latin typeface="Calibri"/>
                <a:cs typeface="Calibri"/>
              </a:rPr>
              <a:t>Wi</a:t>
            </a:r>
            <a:r>
              <a:rPr sz="3033" dirty="0">
                <a:latin typeface="Calibri"/>
                <a:cs typeface="Calibri"/>
              </a:rPr>
              <a:t>nd</a:t>
            </a:r>
            <a:r>
              <a:rPr sz="3033" spc="-16" dirty="0">
                <a:latin typeface="Calibri"/>
                <a:cs typeface="Calibri"/>
              </a:rPr>
              <a:t>o</a:t>
            </a:r>
            <a:r>
              <a:rPr sz="3033" spc="-32" dirty="0">
                <a:latin typeface="Calibri"/>
                <a:cs typeface="Calibri"/>
              </a:rPr>
              <a:t>w</a:t>
            </a:r>
            <a:r>
              <a:rPr sz="3033" dirty="0">
                <a:latin typeface="Calibri"/>
                <a:cs typeface="Calibri"/>
              </a:rPr>
              <a:t>s</a:t>
            </a:r>
            <a:r>
              <a:rPr sz="3033" dirty="0">
                <a:latin typeface="SimSun"/>
                <a:cs typeface="SimSun"/>
              </a:rPr>
              <a:t>的</a:t>
            </a:r>
            <a:r>
              <a:rPr sz="3033" spc="5" dirty="0">
                <a:latin typeface="Calibri"/>
                <a:cs typeface="Calibri"/>
              </a:rPr>
              <a:t>N</a:t>
            </a:r>
            <a:r>
              <a:rPr sz="3033" spc="-5" dirty="0">
                <a:latin typeface="Calibri"/>
                <a:cs typeface="Calibri"/>
              </a:rPr>
              <a:t>T</a:t>
            </a:r>
            <a:r>
              <a:rPr sz="3033" spc="-43" dirty="0">
                <a:latin typeface="Calibri"/>
                <a:cs typeface="Calibri"/>
              </a:rPr>
              <a:t>F</a:t>
            </a:r>
            <a:r>
              <a:rPr sz="3033" dirty="0">
                <a:latin typeface="Calibri"/>
                <a:cs typeface="Calibri"/>
              </a:rPr>
              <a:t>S </a:t>
            </a:r>
            <a:r>
              <a:rPr sz="3033" dirty="0">
                <a:latin typeface="SimSun"/>
                <a:cs typeface="SimSun"/>
              </a:rPr>
              <a:t>文件系统。</a:t>
            </a:r>
            <a:endParaRPr sz="3033">
              <a:latin typeface="SimSun"/>
              <a:cs typeface="SimSun"/>
            </a:endParaRPr>
          </a:p>
          <a:p>
            <a:pPr>
              <a:spcBef>
                <a:spcPts val="65"/>
              </a:spcBef>
            </a:pPr>
            <a:endParaRPr sz="2925">
              <a:latin typeface="SimSun"/>
              <a:cs typeface="SimSun"/>
            </a:endParaRPr>
          </a:p>
          <a:p>
            <a:pPr marL="50903"/>
            <a:r>
              <a:rPr sz="2979" spc="65" dirty="0">
                <a:solidFill>
                  <a:srgbClr val="00B050"/>
                </a:solidFill>
                <a:latin typeface="SimSun"/>
                <a:cs typeface="SimSun"/>
              </a:rPr>
              <a:t>文件按类型可分为普通文件、目录文件和特殊文件。</a:t>
            </a:r>
            <a:endParaRPr sz="2979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824" y="-57062"/>
            <a:ext cx="6000697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3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的文件系统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517972"/>
            <a:ext cx="9649407" cy="5081274"/>
          </a:xfrm>
          <a:prstGeom prst="rect">
            <a:avLst/>
          </a:prstGeom>
        </p:spPr>
        <p:txBody>
          <a:bodyPr vert="horz" wrap="square" lIns="0" tIns="44715" rIns="0" bIns="0" rtlCol="0">
            <a:spAutoFit/>
          </a:bodyPr>
          <a:lstStyle/>
          <a:p>
            <a:pPr marL="46089">
              <a:spcBef>
                <a:spcPts val="352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3.1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文件系统简介</a:t>
            </a:r>
            <a:endParaRPr sz="3900">
              <a:latin typeface="SimSun"/>
              <a:cs typeface="SimSun"/>
            </a:endParaRPr>
          </a:p>
          <a:p>
            <a:pPr marL="68102">
              <a:spcBef>
                <a:spcPts val="190"/>
              </a:spcBef>
            </a:pPr>
            <a:r>
              <a:rPr sz="3033" dirty="0">
                <a:latin typeface="Calibri"/>
                <a:cs typeface="Calibri"/>
              </a:rPr>
              <a:t>3.1.2</a:t>
            </a:r>
            <a:r>
              <a:rPr sz="3033" spc="-38" dirty="0">
                <a:latin typeface="Calibri"/>
                <a:cs typeface="Calibri"/>
              </a:rPr>
              <a:t> </a:t>
            </a:r>
            <a:r>
              <a:rPr sz="3033" dirty="0">
                <a:latin typeface="SimSun"/>
                <a:cs typeface="SimSun"/>
              </a:rPr>
              <a:t>文件描述符</a:t>
            </a:r>
            <a:endParaRPr sz="3033">
              <a:latin typeface="SimSun"/>
              <a:cs typeface="SimSun"/>
            </a:endParaRPr>
          </a:p>
          <a:p>
            <a:pPr marL="13758" marR="126572">
              <a:lnSpc>
                <a:spcPct val="99600"/>
              </a:lnSpc>
              <a:spcBef>
                <a:spcPts val="92"/>
              </a:spcBef>
            </a:pP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文件描述符是</a:t>
            </a:r>
            <a:r>
              <a:rPr sz="3033" b="1" spc="-5" dirty="0">
                <a:solidFill>
                  <a:srgbClr val="00B050"/>
                </a:solidFill>
                <a:latin typeface="Calibri"/>
                <a:cs typeface="Calibri"/>
              </a:rPr>
              <a:t>Linux</a:t>
            </a: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系统中一个文件对应的非负整数。对 文件的</a:t>
            </a:r>
            <a:r>
              <a:rPr sz="3033" b="1" dirty="0">
                <a:solidFill>
                  <a:srgbClr val="00B050"/>
                </a:solidFill>
                <a:latin typeface="Calibri"/>
                <a:cs typeface="Calibri"/>
              </a:rPr>
              <a:t>I</a:t>
            </a:r>
            <a:r>
              <a:rPr sz="3033" b="1" spc="-5" dirty="0">
                <a:solidFill>
                  <a:srgbClr val="00B050"/>
                </a:solidFill>
                <a:latin typeface="Calibri"/>
                <a:cs typeface="Calibri"/>
              </a:rPr>
              <a:t>/</a:t>
            </a:r>
            <a:r>
              <a:rPr sz="3033" b="1" spc="-11" dirty="0">
                <a:solidFill>
                  <a:srgbClr val="00B050"/>
                </a:solidFill>
                <a:latin typeface="Calibri"/>
                <a:cs typeface="Calibri"/>
              </a:rPr>
              <a:t>O</a:t>
            </a: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都是通过文件描述符</a:t>
            </a:r>
            <a:r>
              <a:rPr sz="3033" b="1" dirty="0">
                <a:solidFill>
                  <a:srgbClr val="00B050"/>
                </a:solidFill>
                <a:latin typeface="Calibri"/>
                <a:cs typeface="Calibri"/>
              </a:rPr>
              <a:t>(</a:t>
            </a:r>
            <a:r>
              <a:rPr sz="4469" spc="96" baseline="1010" dirty="0">
                <a:latin typeface="SimSun"/>
                <a:cs typeface="SimSun"/>
              </a:rPr>
              <a:t>在</a:t>
            </a:r>
            <a:r>
              <a:rPr sz="3033" b="1" spc="-5" dirty="0">
                <a:latin typeface="Calibri"/>
                <a:cs typeface="Calibri"/>
              </a:rPr>
              <a:t>Wind</a:t>
            </a:r>
            <a:r>
              <a:rPr sz="3033" b="1" spc="-16" dirty="0">
                <a:latin typeface="Calibri"/>
                <a:cs typeface="Calibri"/>
              </a:rPr>
              <a:t>o</a:t>
            </a:r>
            <a:r>
              <a:rPr sz="3033" b="1" spc="-22" dirty="0">
                <a:latin typeface="Calibri"/>
                <a:cs typeface="Calibri"/>
              </a:rPr>
              <a:t>w</a:t>
            </a:r>
            <a:r>
              <a:rPr sz="3033" b="1" dirty="0">
                <a:latin typeface="Calibri"/>
                <a:cs typeface="Calibri"/>
              </a:rPr>
              <a:t>s</a:t>
            </a:r>
            <a:r>
              <a:rPr sz="4469" spc="89" baseline="1010" dirty="0">
                <a:latin typeface="SimSun"/>
                <a:cs typeface="SimSun"/>
              </a:rPr>
              <a:t>操作系统中称 </a:t>
            </a:r>
            <a:r>
              <a:rPr sz="4469" spc="96" baseline="1010" dirty="0">
                <a:latin typeface="SimSun"/>
                <a:cs typeface="SimSun"/>
              </a:rPr>
              <a:t>为文件句柄</a:t>
            </a:r>
            <a:r>
              <a:rPr sz="3033" b="1" dirty="0">
                <a:solidFill>
                  <a:srgbClr val="00B050"/>
                </a:solidFill>
                <a:latin typeface="Calibri"/>
                <a:cs typeface="Calibri"/>
              </a:rPr>
              <a:t>)</a:t>
            </a: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来标识文件，而不是通过文件名</a:t>
            </a:r>
            <a:r>
              <a:rPr sz="4469" spc="81" baseline="1010" dirty="0">
                <a:solidFill>
                  <a:srgbClr val="00B05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  <a:p>
            <a:pPr marL="13758">
              <a:spcBef>
                <a:spcPts val="932"/>
              </a:spcBef>
            </a:pPr>
            <a:r>
              <a:rPr sz="2979" spc="65" dirty="0">
                <a:solidFill>
                  <a:srgbClr val="00B050"/>
                </a:solidFill>
                <a:latin typeface="SimSun"/>
                <a:cs typeface="SimSun"/>
              </a:rPr>
              <a:t>例如：</a:t>
            </a:r>
            <a:endParaRPr sz="2979">
              <a:latin typeface="SimSun"/>
              <a:cs typeface="SimSun"/>
            </a:endParaRPr>
          </a:p>
          <a:p>
            <a:pPr marL="13758" marR="5503">
              <a:lnSpc>
                <a:spcPct val="100200"/>
              </a:lnSpc>
              <a:spcBef>
                <a:spcPts val="742"/>
              </a:spcBef>
            </a:pPr>
            <a:r>
              <a:rPr sz="3033" b="1" spc="-5" dirty="0">
                <a:latin typeface="Calibri"/>
                <a:cs typeface="Calibri"/>
              </a:rPr>
              <a:t>Shell</a:t>
            </a:r>
            <a:r>
              <a:rPr sz="4469" spc="96" baseline="1010" dirty="0">
                <a:latin typeface="SimSun"/>
                <a:cs typeface="SimSun"/>
              </a:rPr>
              <a:t>在运行一个程序的时候，它自动打开三个文件，</a:t>
            </a:r>
            <a:r>
              <a:rPr sz="4469" spc="81" baseline="1010" dirty="0">
                <a:latin typeface="SimSun"/>
                <a:cs typeface="SimSun"/>
              </a:rPr>
              <a:t>标 </a:t>
            </a:r>
            <a:r>
              <a:rPr sz="4469" spc="96" baseline="1010" dirty="0">
                <a:latin typeface="SimSun"/>
                <a:cs typeface="SimSun"/>
              </a:rPr>
              <a:t>准输入</a:t>
            </a:r>
            <a:r>
              <a:rPr sz="3033" b="1" dirty="0">
                <a:latin typeface="Calibri"/>
                <a:cs typeface="Calibri"/>
              </a:rPr>
              <a:t>(</a:t>
            </a:r>
            <a:r>
              <a:rPr sz="4469" spc="96" baseline="1010" dirty="0">
                <a:latin typeface="SimSun"/>
                <a:cs typeface="SimSun"/>
              </a:rPr>
              <a:t>键盘</a:t>
            </a:r>
            <a:r>
              <a:rPr sz="3033" b="1" dirty="0">
                <a:latin typeface="Calibri"/>
                <a:cs typeface="Calibri"/>
              </a:rPr>
              <a:t>)</a:t>
            </a:r>
            <a:r>
              <a:rPr sz="4469" spc="96" baseline="1010" dirty="0">
                <a:latin typeface="SimSun"/>
                <a:cs typeface="SimSun"/>
              </a:rPr>
              <a:t>、标准输出</a:t>
            </a:r>
            <a:r>
              <a:rPr sz="3033" b="1" dirty="0">
                <a:latin typeface="Calibri"/>
                <a:cs typeface="Calibri"/>
              </a:rPr>
              <a:t>(</a:t>
            </a:r>
            <a:r>
              <a:rPr sz="4469" spc="96" baseline="1010" dirty="0">
                <a:latin typeface="SimSun"/>
                <a:cs typeface="SimSun"/>
              </a:rPr>
              <a:t>显示器</a:t>
            </a:r>
            <a:r>
              <a:rPr sz="3033" b="1" dirty="0">
                <a:latin typeface="Calibri"/>
                <a:cs typeface="Calibri"/>
              </a:rPr>
              <a:t>)</a:t>
            </a:r>
            <a:r>
              <a:rPr sz="4469" spc="96" baseline="1010" dirty="0">
                <a:latin typeface="SimSun"/>
                <a:cs typeface="SimSun"/>
              </a:rPr>
              <a:t>、标准错误输出</a:t>
            </a:r>
            <a:r>
              <a:rPr sz="3033" b="1" dirty="0">
                <a:latin typeface="Calibri"/>
                <a:cs typeface="Calibri"/>
              </a:rPr>
              <a:t>(</a:t>
            </a:r>
            <a:r>
              <a:rPr sz="4469" spc="96" baseline="1010" dirty="0">
                <a:latin typeface="SimSun"/>
                <a:cs typeface="SimSun"/>
              </a:rPr>
              <a:t>显示器</a:t>
            </a:r>
            <a:r>
              <a:rPr sz="3033" b="1" dirty="0">
                <a:latin typeface="Calibri"/>
                <a:cs typeface="Calibri"/>
              </a:rPr>
              <a:t>) </a:t>
            </a:r>
            <a:r>
              <a:rPr sz="4469" spc="96" baseline="1010" dirty="0">
                <a:latin typeface="SimSun"/>
                <a:cs typeface="SimSun"/>
              </a:rPr>
              <a:t>它们对应的文件描述符分别为</a:t>
            </a:r>
            <a:r>
              <a:rPr sz="3033" b="1" spc="5" dirty="0">
                <a:latin typeface="Calibri"/>
                <a:cs typeface="Calibri"/>
              </a:rPr>
              <a:t>0</a:t>
            </a:r>
            <a:r>
              <a:rPr sz="4469" spc="96" baseline="1010" dirty="0">
                <a:latin typeface="SimSun"/>
                <a:cs typeface="SimSun"/>
              </a:rPr>
              <a:t>、</a:t>
            </a:r>
            <a:r>
              <a:rPr sz="3033" b="1" spc="5" dirty="0">
                <a:latin typeface="Calibri"/>
                <a:cs typeface="Calibri"/>
              </a:rPr>
              <a:t>1</a:t>
            </a:r>
            <a:r>
              <a:rPr sz="4469" spc="96" baseline="1010" dirty="0">
                <a:latin typeface="SimSun"/>
                <a:cs typeface="SimSun"/>
              </a:rPr>
              <a:t>、</a:t>
            </a:r>
            <a:r>
              <a:rPr sz="3033" b="1" spc="5" dirty="0">
                <a:latin typeface="Calibri"/>
                <a:cs typeface="Calibri"/>
              </a:rPr>
              <a:t>2</a:t>
            </a:r>
            <a:r>
              <a:rPr sz="4469" spc="96" baseline="1010" dirty="0">
                <a:latin typeface="SimSun"/>
                <a:cs typeface="SimSun"/>
              </a:rPr>
              <a:t>。因此，用户对</a:t>
            </a:r>
            <a:r>
              <a:rPr sz="3033" b="1" dirty="0">
                <a:latin typeface="Calibri"/>
                <a:cs typeface="Calibri"/>
              </a:rPr>
              <a:t>0 </a:t>
            </a:r>
            <a:r>
              <a:rPr sz="3033" b="1" spc="5" dirty="0">
                <a:latin typeface="Calibri"/>
                <a:cs typeface="Calibri"/>
              </a:rPr>
              <a:t> </a:t>
            </a:r>
            <a:r>
              <a:rPr sz="4469" spc="96" baseline="1010" dirty="0">
                <a:latin typeface="SimSun"/>
                <a:cs typeface="SimSun"/>
              </a:rPr>
              <a:t>文件读和对</a:t>
            </a:r>
            <a:r>
              <a:rPr sz="3033" b="1" spc="5" dirty="0">
                <a:latin typeface="Calibri"/>
                <a:cs typeface="Calibri"/>
              </a:rPr>
              <a:t>1</a:t>
            </a:r>
            <a:r>
              <a:rPr sz="4469" spc="96" baseline="1010" dirty="0">
                <a:latin typeface="SimSun"/>
                <a:cs typeface="SimSun"/>
              </a:rPr>
              <a:t>和</a:t>
            </a:r>
            <a:r>
              <a:rPr sz="3033" b="1" spc="5" dirty="0">
                <a:latin typeface="Calibri"/>
                <a:cs typeface="Calibri"/>
              </a:rPr>
              <a:t>2</a:t>
            </a:r>
            <a:r>
              <a:rPr sz="4469" spc="96" baseline="1010" dirty="0">
                <a:latin typeface="SimSun"/>
                <a:cs typeface="SimSun"/>
              </a:rPr>
              <a:t>文件进行写时无需先打开任何文件。</a:t>
            </a:r>
            <a:endParaRPr sz="4469" baseline="101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824" y="-57062"/>
            <a:ext cx="6000697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3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的文件系统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318437"/>
            <a:ext cx="9739524" cy="6601220"/>
          </a:xfrm>
          <a:prstGeom prst="rect">
            <a:avLst/>
          </a:prstGeom>
        </p:spPr>
        <p:txBody>
          <a:bodyPr vert="horz" wrap="square" lIns="0" tIns="244210" rIns="0" bIns="0" rtlCol="0">
            <a:spAutoFit/>
          </a:bodyPr>
          <a:lstStyle/>
          <a:p>
            <a:pPr marL="46089">
              <a:spcBef>
                <a:spcPts val="1923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3.1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文件系统简介</a:t>
            </a:r>
            <a:endParaRPr sz="3900">
              <a:latin typeface="SimSun"/>
              <a:cs typeface="SimSun"/>
            </a:endParaRPr>
          </a:p>
          <a:p>
            <a:pPr marL="68102">
              <a:spcBef>
                <a:spcPts val="1414"/>
              </a:spcBef>
            </a:pPr>
            <a:r>
              <a:rPr sz="3033" dirty="0">
                <a:latin typeface="Calibri"/>
                <a:cs typeface="Calibri"/>
              </a:rPr>
              <a:t>3.1.3</a:t>
            </a:r>
            <a:r>
              <a:rPr sz="3033" spc="-38" dirty="0">
                <a:latin typeface="Calibri"/>
                <a:cs typeface="Calibri"/>
              </a:rPr>
              <a:t> </a:t>
            </a:r>
            <a:r>
              <a:rPr sz="3033" dirty="0">
                <a:latin typeface="SimSun"/>
                <a:cs typeface="SimSun"/>
              </a:rPr>
              <a:t>重定向</a:t>
            </a:r>
            <a:endParaRPr sz="3033">
              <a:latin typeface="SimSun"/>
              <a:cs typeface="SimSun"/>
            </a:endParaRPr>
          </a:p>
          <a:p>
            <a:pPr marL="13758" marR="116941">
              <a:lnSpc>
                <a:spcPts val="3521"/>
              </a:lnSpc>
              <a:spcBef>
                <a:spcPts val="1674"/>
              </a:spcBef>
              <a:tabLst>
                <a:tab pos="2491543" algn="l"/>
                <a:tab pos="7678245" algn="l"/>
              </a:tabLst>
            </a:pPr>
            <a:r>
              <a:rPr sz="4469" spc="96" baseline="1010" dirty="0">
                <a:latin typeface="SimSun"/>
                <a:cs typeface="SimSun"/>
              </a:rPr>
              <a:t>用户可通</a:t>
            </a:r>
            <a:r>
              <a:rPr sz="4469" spc="81" baseline="1010" dirty="0">
                <a:latin typeface="SimSun"/>
                <a:cs typeface="SimSun"/>
              </a:rPr>
              <a:t>过</a:t>
            </a:r>
            <a:r>
              <a:rPr sz="4469" spc="-146" baseline="1010" dirty="0">
                <a:latin typeface="SimSun"/>
                <a:cs typeface="SimSun"/>
              </a:rPr>
              <a:t> </a:t>
            </a:r>
            <a:r>
              <a:rPr sz="3033" b="1" dirty="0">
                <a:solidFill>
                  <a:srgbClr val="00B050"/>
                </a:solidFill>
                <a:latin typeface="Calibri"/>
                <a:cs typeface="Calibri"/>
              </a:rPr>
              <a:t>&lt;	</a:t>
            </a:r>
            <a:r>
              <a:rPr sz="4469" spc="96" baseline="1010" dirty="0">
                <a:latin typeface="SimSun"/>
                <a:cs typeface="SimSun"/>
              </a:rPr>
              <a:t>重定向标准输入设备，通</a:t>
            </a:r>
            <a:r>
              <a:rPr sz="4469" spc="81" baseline="1010" dirty="0">
                <a:latin typeface="SimSun"/>
                <a:cs typeface="SimSun"/>
              </a:rPr>
              <a:t>过</a:t>
            </a:r>
            <a:r>
              <a:rPr sz="4469" spc="-146" baseline="1010" dirty="0">
                <a:latin typeface="SimSun"/>
                <a:cs typeface="SimSun"/>
              </a:rPr>
              <a:t> </a:t>
            </a:r>
            <a:r>
              <a:rPr sz="3033" b="1" dirty="0">
                <a:solidFill>
                  <a:srgbClr val="00B050"/>
                </a:solidFill>
                <a:latin typeface="Calibri"/>
                <a:cs typeface="Calibri"/>
              </a:rPr>
              <a:t>&gt;	</a:t>
            </a:r>
            <a:r>
              <a:rPr sz="4469" spc="89" baseline="1010" dirty="0">
                <a:latin typeface="SimSun"/>
                <a:cs typeface="SimSun"/>
              </a:rPr>
              <a:t>重定向标准 </a:t>
            </a:r>
            <a:r>
              <a:rPr sz="2979" spc="65" dirty="0">
                <a:latin typeface="SimSun"/>
                <a:cs typeface="SimSun"/>
              </a:rPr>
              <a:t>输出设备</a:t>
            </a:r>
            <a:r>
              <a:rPr sz="2979" spc="54" dirty="0">
                <a:latin typeface="SimSun"/>
                <a:cs typeface="SimSun"/>
              </a:rPr>
              <a:t>。</a:t>
            </a:r>
            <a:endParaRPr sz="2979">
              <a:latin typeface="SimSun"/>
              <a:cs typeface="SimSun"/>
            </a:endParaRPr>
          </a:p>
          <a:p>
            <a:pPr marL="13758">
              <a:lnSpc>
                <a:spcPts val="3613"/>
              </a:lnSpc>
              <a:spcBef>
                <a:spcPts val="1322"/>
              </a:spcBef>
              <a:tabLst>
                <a:tab pos="3265422" algn="l"/>
                <a:tab pos="4959010" algn="l"/>
              </a:tabLst>
            </a:pP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注意重定向输</a:t>
            </a:r>
            <a:r>
              <a:rPr sz="4469" spc="81" baseline="1010" dirty="0">
                <a:solidFill>
                  <a:srgbClr val="00B050"/>
                </a:solidFill>
                <a:latin typeface="SimSun"/>
                <a:cs typeface="SimSun"/>
              </a:rPr>
              <a:t>出</a:t>
            </a:r>
            <a:r>
              <a:rPr sz="4469" spc="-146" baseline="1010" dirty="0">
                <a:solidFill>
                  <a:srgbClr val="00B050"/>
                </a:solidFill>
                <a:latin typeface="SimSun"/>
                <a:cs typeface="SimSun"/>
              </a:rPr>
              <a:t> 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&gt;	</a:t>
            </a: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与管</a:t>
            </a:r>
            <a:r>
              <a:rPr sz="4469" spc="81" baseline="1010" dirty="0">
                <a:solidFill>
                  <a:srgbClr val="00B050"/>
                </a:solidFill>
                <a:latin typeface="SimSun"/>
                <a:cs typeface="SimSun"/>
              </a:rPr>
              <a:t>道</a:t>
            </a:r>
            <a:r>
              <a:rPr sz="4469" spc="-146" baseline="1010" dirty="0">
                <a:solidFill>
                  <a:srgbClr val="00B050"/>
                </a:solidFill>
                <a:latin typeface="SimSun"/>
                <a:cs typeface="SimSun"/>
              </a:rPr>
              <a:t> 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|	</a:t>
            </a: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命令的区别，重定向输</a:t>
            </a:r>
            <a:r>
              <a:rPr sz="4469" spc="81" baseline="1010" dirty="0">
                <a:solidFill>
                  <a:srgbClr val="00B050"/>
                </a:solidFill>
                <a:latin typeface="SimSun"/>
                <a:cs typeface="SimSun"/>
              </a:rPr>
              <a:t>出</a:t>
            </a:r>
            <a:r>
              <a:rPr sz="4469" spc="-308" baseline="1010" dirty="0">
                <a:solidFill>
                  <a:srgbClr val="00B050"/>
                </a:solidFill>
                <a:latin typeface="SimSun"/>
                <a:cs typeface="SimSun"/>
              </a:rPr>
              <a:t> 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&gt;</a:t>
            </a:r>
            <a:endParaRPr sz="3033">
              <a:latin typeface="Calibri"/>
              <a:cs typeface="Calibri"/>
            </a:endParaRPr>
          </a:p>
          <a:p>
            <a:pPr marL="13758">
              <a:lnSpc>
                <a:spcPts val="3613"/>
              </a:lnSpc>
            </a:pP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是输出到一个文本文件，管</a:t>
            </a:r>
            <a:r>
              <a:rPr sz="4469" spc="81" baseline="1010" dirty="0">
                <a:solidFill>
                  <a:srgbClr val="00B050"/>
                </a:solidFill>
                <a:latin typeface="SimSun"/>
                <a:cs typeface="SimSun"/>
              </a:rPr>
              <a:t>道</a:t>
            </a:r>
            <a:r>
              <a:rPr sz="4469" spc="-260" baseline="1010" dirty="0">
                <a:solidFill>
                  <a:srgbClr val="00B050"/>
                </a:solidFill>
                <a:latin typeface="SimSun"/>
                <a:cs typeface="SimSun"/>
              </a:rPr>
              <a:t> 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|</a:t>
            </a:r>
            <a:r>
              <a:rPr sz="3033" b="1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的输出是给进程的。</a:t>
            </a:r>
            <a:endParaRPr sz="4469" baseline="1010">
              <a:latin typeface="SimSun"/>
              <a:cs typeface="SimSun"/>
            </a:endParaRPr>
          </a:p>
          <a:p>
            <a:pPr marL="50903">
              <a:spcBef>
                <a:spcPts val="1896"/>
              </a:spcBef>
              <a:tabLst>
                <a:tab pos="847482" algn="l"/>
                <a:tab pos="1525744" algn="l"/>
                <a:tab pos="1893765" algn="l"/>
              </a:tabLst>
            </a:pPr>
            <a:r>
              <a:rPr sz="3033" b="1" spc="-22" dirty="0">
                <a:solidFill>
                  <a:srgbClr val="00B050"/>
                </a:solidFill>
                <a:latin typeface="Calibri"/>
                <a:cs typeface="Calibri"/>
              </a:rPr>
              <a:t>info	</a:t>
            </a:r>
            <a:r>
              <a:rPr sz="3033" b="1" spc="-11" dirty="0">
                <a:solidFill>
                  <a:srgbClr val="00B050"/>
                </a:solidFill>
                <a:latin typeface="Calibri"/>
                <a:cs typeface="Calibri"/>
              </a:rPr>
              <a:t>gcc	</a:t>
            </a:r>
            <a:r>
              <a:rPr sz="3033" b="1" dirty="0">
                <a:solidFill>
                  <a:srgbClr val="00B050"/>
                </a:solidFill>
                <a:latin typeface="Calibri"/>
                <a:cs typeface="Calibri"/>
              </a:rPr>
              <a:t>&gt;	</a:t>
            </a:r>
            <a:r>
              <a:rPr sz="3033" b="1" spc="-16" dirty="0">
                <a:solidFill>
                  <a:srgbClr val="00B050"/>
                </a:solidFill>
                <a:latin typeface="Calibri"/>
                <a:cs typeface="Calibri"/>
              </a:rPr>
              <a:t>gcc.info</a:t>
            </a:r>
            <a:endParaRPr sz="3033">
              <a:latin typeface="Calibri"/>
              <a:cs typeface="Calibri"/>
            </a:endParaRPr>
          </a:p>
          <a:p>
            <a:pPr marL="50903">
              <a:spcBef>
                <a:spcPts val="807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//</a:t>
            </a:r>
            <a:r>
              <a:rPr sz="3033" b="1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将命令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gcc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的帮助信息输出到文件</a:t>
            </a: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gcc.info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中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  <a:p>
            <a:pPr marL="26828">
              <a:spcBef>
                <a:spcPts val="856"/>
              </a:spcBef>
            </a:pPr>
            <a:r>
              <a:rPr sz="3033" b="1" spc="-5" dirty="0">
                <a:solidFill>
                  <a:srgbClr val="00B050"/>
                </a:solidFill>
                <a:latin typeface="Calibri"/>
                <a:cs typeface="Calibri"/>
              </a:rPr>
              <a:t>man</a:t>
            </a:r>
            <a:r>
              <a:rPr sz="3033" b="1" spc="-38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b="1" spc="-11" dirty="0">
                <a:solidFill>
                  <a:srgbClr val="00B050"/>
                </a:solidFill>
                <a:latin typeface="Calibri"/>
                <a:cs typeface="Calibri"/>
              </a:rPr>
              <a:t>gcc|more</a:t>
            </a:r>
            <a:endParaRPr sz="3033">
              <a:latin typeface="Calibri"/>
              <a:cs typeface="Calibri"/>
            </a:endParaRPr>
          </a:p>
          <a:p>
            <a:pPr marL="26828">
              <a:spcBef>
                <a:spcPts val="780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将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的输出作为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more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的输入，而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more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的输出仍是显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示</a:t>
            </a:r>
            <a:endParaRPr sz="4469" baseline="1010">
              <a:latin typeface="SimSun"/>
              <a:cs typeface="SimSun"/>
            </a:endParaRPr>
          </a:p>
          <a:p>
            <a:pPr marL="26828">
              <a:spcBef>
                <a:spcPts val="70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器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2979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824" y="-57062"/>
            <a:ext cx="6000697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3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的文件系统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79" y="473160"/>
            <a:ext cx="6194690" cy="660691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lnSpc>
                <a:spcPts val="4539"/>
              </a:lnSpc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3.1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文件系统简介</a:t>
            </a:r>
            <a:endParaRPr sz="3900">
              <a:latin typeface="SimSun"/>
              <a:cs typeface="SimSun"/>
            </a:endParaRPr>
          </a:p>
          <a:p>
            <a:pPr marL="35771">
              <a:lnSpc>
                <a:spcPts val="3498"/>
              </a:lnSpc>
            </a:pPr>
            <a:r>
              <a:rPr sz="3033" dirty="0">
                <a:latin typeface="Calibri"/>
                <a:cs typeface="Calibri"/>
              </a:rPr>
              <a:t>3.1.3</a:t>
            </a:r>
            <a:r>
              <a:rPr sz="3033" spc="-38" dirty="0">
                <a:latin typeface="Calibri"/>
                <a:cs typeface="Calibri"/>
              </a:rPr>
              <a:t> </a:t>
            </a:r>
            <a:r>
              <a:rPr sz="3033" dirty="0">
                <a:latin typeface="SimSun"/>
                <a:cs typeface="SimSun"/>
              </a:rPr>
              <a:t>重定向</a:t>
            </a:r>
            <a:endParaRPr sz="3033">
              <a:latin typeface="SimSun"/>
              <a:cs typeface="SimSun"/>
            </a:endParaRPr>
          </a:p>
          <a:p>
            <a:pPr marL="58471">
              <a:spcBef>
                <a:spcPts val="726"/>
              </a:spcBef>
            </a:pPr>
            <a:r>
              <a:rPr sz="3033" b="1" spc="-5" dirty="0">
                <a:latin typeface="Calibri"/>
                <a:cs typeface="Calibri"/>
              </a:rPr>
              <a:t>//</a:t>
            </a:r>
            <a:r>
              <a:rPr sz="3033" b="1" spc="-43" dirty="0">
                <a:latin typeface="Calibri"/>
                <a:cs typeface="Calibri"/>
              </a:rPr>
              <a:t> </a:t>
            </a:r>
            <a:r>
              <a:rPr sz="4469" spc="96" baseline="1010" dirty="0">
                <a:latin typeface="SimSun"/>
                <a:cs typeface="SimSun"/>
              </a:rPr>
              <a:t>一个可重定向的输入输出程序</a:t>
            </a:r>
            <a:endParaRPr sz="4469" baseline="1010">
              <a:latin typeface="SimSun"/>
              <a:cs typeface="SimSun"/>
            </a:endParaRPr>
          </a:p>
          <a:p>
            <a:pPr marL="58471" marR="2970315">
              <a:lnSpc>
                <a:spcPct val="118900"/>
              </a:lnSpc>
              <a:spcBef>
                <a:spcPts val="16"/>
              </a:spcBef>
            </a:pPr>
            <a:r>
              <a:rPr sz="3033" b="1" spc="-5" dirty="0">
                <a:latin typeface="Calibri"/>
                <a:cs typeface="Calibri"/>
              </a:rPr>
              <a:t>#include </a:t>
            </a:r>
            <a:r>
              <a:rPr sz="3033" b="1" spc="-11" dirty="0">
                <a:latin typeface="Calibri"/>
                <a:cs typeface="Calibri"/>
              </a:rPr>
              <a:t>&lt;stdio.h&gt; </a:t>
            </a:r>
            <a:r>
              <a:rPr sz="3033" b="1" spc="-5" dirty="0">
                <a:latin typeface="Calibri"/>
                <a:cs typeface="Calibri"/>
              </a:rPr>
              <a:t> #include</a:t>
            </a:r>
            <a:r>
              <a:rPr sz="3033" b="1" spc="-70" dirty="0">
                <a:latin typeface="Calibri"/>
                <a:cs typeface="Calibri"/>
              </a:rPr>
              <a:t> </a:t>
            </a:r>
            <a:r>
              <a:rPr sz="3033" b="1" spc="-11" dirty="0">
                <a:latin typeface="Calibri"/>
                <a:cs typeface="Calibri"/>
              </a:rPr>
              <a:t>&lt;syscall.h&gt; </a:t>
            </a:r>
            <a:r>
              <a:rPr sz="3033" b="1" spc="-672" dirty="0">
                <a:latin typeface="Calibri"/>
                <a:cs typeface="Calibri"/>
              </a:rPr>
              <a:t> </a:t>
            </a:r>
            <a:r>
              <a:rPr sz="3033" b="1" spc="-5" dirty="0">
                <a:latin typeface="Calibri"/>
                <a:cs typeface="Calibri"/>
              </a:rPr>
              <a:t>main()</a:t>
            </a:r>
            <a:r>
              <a:rPr sz="3033" b="1" dirty="0">
                <a:latin typeface="Calibri"/>
                <a:cs typeface="Calibri"/>
              </a:rPr>
              <a:t> {</a:t>
            </a:r>
            <a:endParaRPr sz="3033">
              <a:latin typeface="Calibri"/>
              <a:cs typeface="Calibri"/>
            </a:endParaRPr>
          </a:p>
          <a:p>
            <a:pPr marL="1048347" marR="2351214">
              <a:lnSpc>
                <a:spcPts val="4419"/>
              </a:lnSpc>
              <a:spcBef>
                <a:spcPts val="195"/>
              </a:spcBef>
            </a:pPr>
            <a:r>
              <a:rPr sz="3033" b="1" spc="-5" dirty="0">
                <a:latin typeface="Calibri"/>
                <a:cs typeface="Calibri"/>
              </a:rPr>
              <a:t>char</a:t>
            </a:r>
            <a:r>
              <a:rPr sz="3033" b="1" spc="-65" dirty="0">
                <a:latin typeface="Calibri"/>
                <a:cs typeface="Calibri"/>
              </a:rPr>
              <a:t> </a:t>
            </a:r>
            <a:r>
              <a:rPr sz="3033" b="1" spc="-5" dirty="0">
                <a:latin typeface="Calibri"/>
                <a:cs typeface="Calibri"/>
              </a:rPr>
              <a:t>buf[BUFSIZ]; </a:t>
            </a:r>
            <a:r>
              <a:rPr sz="3033" b="1" spc="-672" dirty="0">
                <a:latin typeface="Calibri"/>
                <a:cs typeface="Calibri"/>
              </a:rPr>
              <a:t> </a:t>
            </a:r>
            <a:r>
              <a:rPr sz="3033" b="1" spc="-16" dirty="0">
                <a:latin typeface="Calibri"/>
                <a:cs typeface="Calibri"/>
              </a:rPr>
              <a:t>int</a:t>
            </a:r>
            <a:r>
              <a:rPr sz="3033" b="1" dirty="0">
                <a:latin typeface="Calibri"/>
                <a:cs typeface="Calibri"/>
              </a:rPr>
              <a:t> </a:t>
            </a:r>
            <a:r>
              <a:rPr sz="3033" b="1" spc="-5" dirty="0">
                <a:latin typeface="Calibri"/>
                <a:cs typeface="Calibri"/>
              </a:rPr>
              <a:t>n;</a:t>
            </a:r>
            <a:endParaRPr sz="3033">
              <a:latin typeface="Calibri"/>
              <a:cs typeface="Calibri"/>
            </a:endParaRPr>
          </a:p>
          <a:p>
            <a:pPr marL="1048347">
              <a:spcBef>
                <a:spcPts val="428"/>
              </a:spcBef>
            </a:pPr>
            <a:r>
              <a:rPr sz="3033" b="1" spc="-11" dirty="0">
                <a:latin typeface="Calibri"/>
                <a:cs typeface="Calibri"/>
              </a:rPr>
              <a:t>while((n=read(0,buf,BUFSIZ))&gt;0)</a:t>
            </a:r>
            <a:endParaRPr sz="3033">
              <a:latin typeface="Calibri"/>
              <a:cs typeface="Calibri"/>
            </a:endParaRPr>
          </a:p>
          <a:p>
            <a:pPr marL="1048347" marR="1838046" indent="990564">
              <a:lnSpc>
                <a:spcPts val="4442"/>
              </a:lnSpc>
              <a:spcBef>
                <a:spcPts val="179"/>
              </a:spcBef>
            </a:pPr>
            <a:r>
              <a:rPr sz="3033" b="1" dirty="0">
                <a:latin typeface="Calibri"/>
                <a:cs typeface="Calibri"/>
              </a:rPr>
              <a:t>w</a:t>
            </a:r>
            <a:r>
              <a:rPr sz="3033" b="1" spc="5" dirty="0">
                <a:latin typeface="Calibri"/>
                <a:cs typeface="Calibri"/>
              </a:rPr>
              <a:t>r</a:t>
            </a:r>
            <a:r>
              <a:rPr sz="3033" b="1" spc="-5" dirty="0">
                <a:latin typeface="Calibri"/>
                <a:cs typeface="Calibri"/>
              </a:rPr>
              <a:t>i</a:t>
            </a:r>
            <a:r>
              <a:rPr sz="3033" b="1" spc="-32" dirty="0">
                <a:latin typeface="Calibri"/>
                <a:cs typeface="Calibri"/>
              </a:rPr>
              <a:t>t</a:t>
            </a:r>
            <a:r>
              <a:rPr sz="3033" b="1" dirty="0">
                <a:latin typeface="Calibri"/>
                <a:cs typeface="Calibri"/>
              </a:rPr>
              <a:t>e(</a:t>
            </a:r>
            <a:r>
              <a:rPr sz="3033" b="1" spc="5" dirty="0">
                <a:latin typeface="Calibri"/>
                <a:cs typeface="Calibri"/>
              </a:rPr>
              <a:t>1</a:t>
            </a:r>
            <a:r>
              <a:rPr sz="3033" b="1" dirty="0">
                <a:latin typeface="Calibri"/>
                <a:cs typeface="Calibri"/>
              </a:rPr>
              <a:t>,</a:t>
            </a:r>
            <a:r>
              <a:rPr sz="3033" b="1" spc="-5" dirty="0">
                <a:latin typeface="Calibri"/>
                <a:cs typeface="Calibri"/>
              </a:rPr>
              <a:t>bu</a:t>
            </a:r>
            <a:r>
              <a:rPr sz="3033" b="1" spc="-146" dirty="0">
                <a:latin typeface="Calibri"/>
                <a:cs typeface="Calibri"/>
              </a:rPr>
              <a:t>f</a:t>
            </a:r>
            <a:r>
              <a:rPr sz="3033" b="1" dirty="0">
                <a:latin typeface="Calibri"/>
                <a:cs typeface="Calibri"/>
              </a:rPr>
              <a:t>,</a:t>
            </a:r>
            <a:r>
              <a:rPr sz="3033" b="1" spc="-5" dirty="0">
                <a:latin typeface="Calibri"/>
                <a:cs typeface="Calibri"/>
              </a:rPr>
              <a:t>n</a:t>
            </a:r>
            <a:r>
              <a:rPr sz="3033" b="1" dirty="0">
                <a:latin typeface="Calibri"/>
                <a:cs typeface="Calibri"/>
              </a:rPr>
              <a:t>);  </a:t>
            </a:r>
            <a:r>
              <a:rPr sz="3033" b="1" spc="-11" dirty="0">
                <a:latin typeface="Calibri"/>
                <a:cs typeface="Calibri"/>
              </a:rPr>
              <a:t>return</a:t>
            </a:r>
            <a:r>
              <a:rPr sz="3033" b="1" spc="-5" dirty="0">
                <a:latin typeface="Calibri"/>
                <a:cs typeface="Calibri"/>
              </a:rPr>
              <a:t> </a:t>
            </a:r>
            <a:r>
              <a:rPr sz="3033" b="1" dirty="0">
                <a:latin typeface="Calibri"/>
                <a:cs typeface="Calibri"/>
              </a:rPr>
              <a:t>0;</a:t>
            </a:r>
            <a:endParaRPr sz="3033">
              <a:latin typeface="Calibri"/>
              <a:cs typeface="Calibri"/>
            </a:endParaRPr>
          </a:p>
          <a:p>
            <a:pPr marL="58471">
              <a:spcBef>
                <a:spcPts val="401"/>
              </a:spcBef>
            </a:pPr>
            <a:r>
              <a:rPr sz="3033" b="1" dirty="0">
                <a:latin typeface="Calibri"/>
                <a:cs typeface="Calibri"/>
              </a:rPr>
              <a:t>}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190793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861" y="317967"/>
            <a:ext cx="9792494" cy="6856215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7197">
              <a:lnSpc>
                <a:spcPts val="4479"/>
              </a:lnSpc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9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ni</a:t>
            </a: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r>
              <a:rPr sz="3900" spc="-1072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Linu</a:t>
            </a:r>
            <a:r>
              <a:rPr sz="3900" spc="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的安全特性</a:t>
            </a:r>
            <a:endParaRPr sz="3900">
              <a:latin typeface="SimSun"/>
              <a:cs typeface="SimSun"/>
            </a:endParaRPr>
          </a:p>
          <a:p>
            <a:pPr marL="40586">
              <a:lnSpc>
                <a:spcPts val="3958"/>
              </a:lnSpc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1.5.2</a:t>
            </a:r>
            <a:r>
              <a:rPr sz="3467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MD5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消息摘要算法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330"/>
              </a:spcBef>
            </a:pP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MD5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的应用：</a:t>
            </a:r>
            <a:endParaRPr sz="3033">
              <a:latin typeface="SimSun"/>
              <a:cs typeface="SimSun"/>
            </a:endParaRPr>
          </a:p>
          <a:p>
            <a:pPr marL="531052" indent="-517982">
              <a:spcBef>
                <a:spcPts val="672"/>
              </a:spcBef>
              <a:buFont typeface="Calibri"/>
              <a:buAutoNum type="arabicParenBoth"/>
              <a:tabLst>
                <a:tab pos="531740" algn="l"/>
              </a:tabLst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一致性验证</a:t>
            </a:r>
            <a:endParaRPr sz="3033">
              <a:latin typeface="SimSun"/>
              <a:cs typeface="SimSun"/>
            </a:endParaRPr>
          </a:p>
          <a:p>
            <a:pPr marL="627357">
              <a:spcBef>
                <a:spcPts val="704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典型应用是对一段信息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ss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spc="-32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产生信息摘要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54"/>
              </a:spcBef>
            </a:pP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(Message-Digest)</a:t>
            </a:r>
            <a:r>
              <a:rPr sz="3033" spc="-11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以防止被篡改。</a:t>
            </a:r>
            <a:endParaRPr sz="3033">
              <a:latin typeface="SimSun"/>
              <a:cs typeface="SimSun"/>
            </a:endParaRPr>
          </a:p>
          <a:p>
            <a:pPr marL="531052" indent="-517982">
              <a:spcBef>
                <a:spcPts val="672"/>
              </a:spcBef>
              <a:buFont typeface="Calibri"/>
              <a:buAutoNum type="arabicParenBoth" startAt="2"/>
              <a:tabLst>
                <a:tab pos="531740" algn="l"/>
              </a:tabLst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数字签名</a:t>
            </a:r>
            <a:endParaRPr sz="3033">
              <a:latin typeface="SimSun"/>
              <a:cs typeface="SimSun"/>
            </a:endParaRPr>
          </a:p>
          <a:p>
            <a:pPr marL="13758" marR="1012576" indent="990564">
              <a:lnSpc>
                <a:spcPts val="3586"/>
              </a:lnSpc>
              <a:spcBef>
                <a:spcPts val="975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的典型应用是对一段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ss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spc="-32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字节串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产生 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fingerprint(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指纹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，以防止被“篡改”。</a:t>
            </a:r>
            <a:endParaRPr sz="3033">
              <a:latin typeface="SimSun"/>
              <a:cs typeface="SimSun"/>
            </a:endParaRPr>
          </a:p>
          <a:p>
            <a:pPr marL="531052" indent="-517982">
              <a:spcBef>
                <a:spcPts val="672"/>
              </a:spcBef>
              <a:buFont typeface="Calibri"/>
              <a:buAutoNum type="arabicParenBoth" startAt="3"/>
              <a:tabLst>
                <a:tab pos="531740" algn="l"/>
              </a:tabLst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安全访问认证</a:t>
            </a:r>
            <a:endParaRPr sz="3033">
              <a:latin typeface="SimSun"/>
              <a:cs typeface="SimSun"/>
            </a:endParaRPr>
          </a:p>
          <a:p>
            <a:pPr marL="13758" marR="5503" indent="526237">
              <a:lnSpc>
                <a:spcPct val="99600"/>
              </a:lnSpc>
              <a:spcBef>
                <a:spcPts val="715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当用户登录的时候，系统把用户输入的密码进行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哈 希运算，然后再去和保存在文件系统中的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MD5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值进行比较 进而确定输入的密码是否正确。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824" y="-57062"/>
            <a:ext cx="6000697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3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的文件系统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454290"/>
            <a:ext cx="9715447" cy="6187570"/>
          </a:xfrm>
          <a:prstGeom prst="rect">
            <a:avLst/>
          </a:prstGeom>
        </p:spPr>
        <p:txBody>
          <a:bodyPr vert="horz" wrap="square" lIns="0" tIns="108691" rIns="0" bIns="0" rtlCol="0">
            <a:spAutoFit/>
          </a:bodyPr>
          <a:lstStyle/>
          <a:p>
            <a:pPr marL="46089">
              <a:spcBef>
                <a:spcPts val="856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3.2</a:t>
            </a:r>
            <a:r>
              <a:rPr sz="3900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inode</a:t>
            </a:r>
            <a:endParaRPr sz="3900">
              <a:latin typeface="Calibri"/>
              <a:cs typeface="Calibri"/>
            </a:endParaRPr>
          </a:p>
          <a:p>
            <a:pPr marL="13758" marR="185731">
              <a:spcBef>
                <a:spcPts val="580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inode</a:t>
            </a:r>
            <a:r>
              <a:rPr sz="3033" b="1" spc="-9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latin typeface="SimSun"/>
                <a:cs typeface="SimSun"/>
              </a:rPr>
              <a:t>表示文件系统中的一个对象，它具有唯一标识符</a:t>
            </a:r>
            <a:r>
              <a:rPr sz="4469" spc="81" baseline="1010" dirty="0">
                <a:latin typeface="SimSun"/>
                <a:cs typeface="SimSun"/>
              </a:rPr>
              <a:t>。 </a:t>
            </a:r>
            <a:r>
              <a:rPr sz="3033" b="1" spc="-5" dirty="0">
                <a:latin typeface="Calibri"/>
                <a:cs typeface="Calibri"/>
              </a:rPr>
              <a:t>Linux</a:t>
            </a:r>
            <a:r>
              <a:rPr sz="4469" spc="96" baseline="1010" dirty="0">
                <a:latin typeface="SimSun"/>
                <a:cs typeface="SimSun"/>
              </a:rPr>
              <a:t>文件系统提供将文件名映射为唯一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inode</a:t>
            </a: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latin typeface="SimSun"/>
                <a:cs typeface="SimSun"/>
              </a:rPr>
              <a:t>标识符</a:t>
            </a:r>
            <a:r>
              <a:rPr sz="4469" spc="81" baseline="1010" dirty="0">
                <a:latin typeface="SimSun"/>
                <a:cs typeface="SimSun"/>
              </a:rPr>
              <a:t>和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inode</a:t>
            </a:r>
            <a:r>
              <a:rPr sz="4469" spc="96" baseline="1010" dirty="0">
                <a:latin typeface="SimSun"/>
                <a:cs typeface="SimSun"/>
              </a:rPr>
              <a:t>引用的方法。</a:t>
            </a:r>
            <a:endParaRPr sz="4469" baseline="1010">
              <a:latin typeface="SimSun"/>
              <a:cs typeface="SimSun"/>
            </a:endParaRPr>
          </a:p>
          <a:p>
            <a:pPr marL="13758" marR="5503">
              <a:lnSpc>
                <a:spcPct val="100200"/>
              </a:lnSpc>
              <a:spcBef>
                <a:spcPts val="899"/>
              </a:spcBef>
              <a:tabLst>
                <a:tab pos="823407" algn="l"/>
                <a:tab pos="1212065" algn="l"/>
              </a:tabLst>
            </a:pP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文件系统用来控制一个文件的信息存储在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inode</a:t>
            </a: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节点中</a:t>
            </a:r>
            <a:r>
              <a:rPr sz="4469" spc="81" baseline="1010" dirty="0">
                <a:solidFill>
                  <a:srgbClr val="00B050"/>
                </a:solidFill>
                <a:latin typeface="SimSun"/>
                <a:cs typeface="SimSun"/>
              </a:rPr>
              <a:t>， </a:t>
            </a:r>
            <a:r>
              <a:rPr sz="4469" spc="89" baseline="1010" dirty="0">
                <a:solidFill>
                  <a:srgbClr val="00B050"/>
                </a:solidFill>
                <a:latin typeface="SimSun"/>
                <a:cs typeface="SimSun"/>
              </a:rPr>
              <a:t> </a:t>
            </a:r>
            <a:r>
              <a:rPr sz="2979" spc="65" dirty="0">
                <a:solidFill>
                  <a:srgbClr val="00B050"/>
                </a:solidFill>
                <a:latin typeface="SimSun"/>
                <a:cs typeface="SimSun"/>
              </a:rPr>
              <a:t>即使文件名发生变化或者文件内容发生变化，其对应的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的编号一般不变。每个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对应一个唯一的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4469" spc="56" baseline="1010" dirty="0">
                <a:solidFill>
                  <a:srgbClr val="00B050"/>
                </a:solidFill>
                <a:latin typeface="SimSun"/>
                <a:cs typeface="SimSun"/>
              </a:rPr>
              <a:t>号 </a:t>
            </a: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用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ls	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-i	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-a</a:t>
            </a: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可查看当前目录下的所有文件和子目录对应的</a:t>
            </a:r>
            <a:r>
              <a:rPr sz="4469" spc="81" baseline="1010" dirty="0">
                <a:solidFill>
                  <a:srgbClr val="00B050"/>
                </a:solidFill>
                <a:latin typeface="SimSun"/>
                <a:cs typeface="SimSun"/>
              </a:rPr>
              <a:t>信 </a:t>
            </a:r>
            <a:r>
              <a:rPr sz="2979" spc="65" dirty="0">
                <a:solidFill>
                  <a:srgbClr val="00B050"/>
                </a:solidFill>
                <a:latin typeface="SimSun"/>
                <a:cs typeface="SimSun"/>
              </a:rPr>
              <a:t>息节点号</a:t>
            </a:r>
            <a:r>
              <a:rPr sz="2979" spc="54" dirty="0">
                <a:solidFill>
                  <a:srgbClr val="00B050"/>
                </a:solidFill>
                <a:latin typeface="SimSun"/>
                <a:cs typeface="SimSun"/>
              </a:rPr>
              <a:t>。</a:t>
            </a:r>
            <a:endParaRPr sz="2979">
              <a:latin typeface="SimSun"/>
              <a:cs typeface="SimSun"/>
            </a:endParaRPr>
          </a:p>
          <a:p>
            <a:pPr marL="26828">
              <a:spcBef>
                <a:spcPts val="986"/>
              </a:spcBef>
              <a:tabLst>
                <a:tab pos="590899" algn="l"/>
                <a:tab pos="1575960" algn="l"/>
                <a:tab pos="2685529" algn="l"/>
              </a:tabLst>
            </a:pPr>
            <a:r>
              <a:rPr sz="3033" b="1" spc="-5" dirty="0">
                <a:solidFill>
                  <a:srgbClr val="00B050"/>
                </a:solidFill>
                <a:latin typeface="Calibri"/>
                <a:cs typeface="Calibri"/>
              </a:rPr>
              <a:t>ln	cdx.c	cdxln	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给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cdx.c</a:t>
            </a:r>
            <a:r>
              <a:rPr sz="3033" b="1" spc="-2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取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个别名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cdxln</a:t>
            </a:r>
            <a:r>
              <a:rPr sz="4469" spc="8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endParaRPr sz="4469" baseline="1010">
              <a:latin typeface="SimSun"/>
              <a:cs typeface="SimSun"/>
            </a:endParaRPr>
          </a:p>
          <a:p>
            <a:pPr marL="26828" marR="147898">
              <a:lnSpc>
                <a:spcPct val="101200"/>
              </a:lnSpc>
              <a:spcBef>
                <a:spcPts val="655"/>
              </a:spcBef>
              <a:tabLst>
                <a:tab pos="449881" algn="l"/>
                <a:tab pos="838540" algn="l"/>
                <a:tab pos="2453709" algn="l"/>
              </a:tabLst>
            </a:pPr>
            <a:r>
              <a:rPr sz="3033" b="1" spc="-5" dirty="0">
                <a:solidFill>
                  <a:srgbClr val="00B050"/>
                </a:solidFill>
                <a:latin typeface="Calibri"/>
                <a:cs typeface="Calibri"/>
              </a:rPr>
              <a:t>l</a:t>
            </a:r>
            <a:r>
              <a:rPr sz="3033" b="1" dirty="0">
                <a:solidFill>
                  <a:srgbClr val="00B050"/>
                </a:solidFill>
                <a:latin typeface="Calibri"/>
                <a:cs typeface="Calibri"/>
              </a:rPr>
              <a:t>s	</a:t>
            </a:r>
            <a:r>
              <a:rPr sz="3033" b="1" spc="5" dirty="0">
                <a:solidFill>
                  <a:srgbClr val="00B050"/>
                </a:solidFill>
                <a:latin typeface="Calibri"/>
                <a:cs typeface="Calibri"/>
              </a:rPr>
              <a:t>-</a:t>
            </a:r>
            <a:r>
              <a:rPr sz="3033" b="1" dirty="0">
                <a:solidFill>
                  <a:srgbClr val="00B050"/>
                </a:solidFill>
                <a:latin typeface="Calibri"/>
                <a:cs typeface="Calibri"/>
              </a:rPr>
              <a:t>i	c</a:t>
            </a:r>
            <a:r>
              <a:rPr sz="3033" b="1" spc="-5" dirty="0">
                <a:solidFill>
                  <a:srgbClr val="00B050"/>
                </a:solidFill>
                <a:latin typeface="Calibri"/>
                <a:cs typeface="Calibri"/>
              </a:rPr>
              <a:t>d</a:t>
            </a:r>
            <a:r>
              <a:rPr sz="3033" b="1" dirty="0">
                <a:solidFill>
                  <a:srgbClr val="00B050"/>
                </a:solidFill>
                <a:latin typeface="Calibri"/>
                <a:cs typeface="Calibri"/>
              </a:rPr>
              <a:t>x*	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可以看出它们对应同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4469" spc="89" baseline="1010" dirty="0">
                <a:solidFill>
                  <a:srgbClr val="FF0000"/>
                </a:solidFill>
                <a:latin typeface="SimSun"/>
                <a:cs typeface="SimSun"/>
              </a:rPr>
              <a:t>个信息节点，因而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信息节点号相同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2979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796" y="4754959"/>
            <a:ext cx="8191367" cy="2340636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3543" y="1196711"/>
            <a:ext cx="5819775" cy="450069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059" y="-109293"/>
            <a:ext cx="7840874" cy="18260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66936">
              <a:lnSpc>
                <a:spcPts val="5389"/>
              </a:lnSpc>
            </a:pPr>
            <a:r>
              <a:rPr sz="4767" dirty="0">
                <a:latin typeface="SimSun"/>
                <a:cs typeface="SimSun"/>
              </a:rPr>
              <a:t>第</a:t>
            </a:r>
            <a:r>
              <a:rPr sz="4767" spc="-11" dirty="0">
                <a:latin typeface="Calibri"/>
                <a:cs typeface="Calibri"/>
              </a:rPr>
              <a:t>3</a:t>
            </a:r>
            <a:r>
              <a:rPr sz="4767" spc="1083" dirty="0">
                <a:latin typeface="SimSun"/>
                <a:cs typeface="SimSun"/>
              </a:rPr>
              <a:t>章</a:t>
            </a:r>
            <a:r>
              <a:rPr sz="4767" dirty="0">
                <a:latin typeface="Calibri"/>
                <a:cs typeface="Calibri"/>
              </a:rPr>
              <a:t>Linu</a:t>
            </a:r>
            <a:r>
              <a:rPr sz="4767" spc="-11" dirty="0">
                <a:latin typeface="Calibri"/>
                <a:cs typeface="Calibri"/>
              </a:rPr>
              <a:t>x</a:t>
            </a:r>
            <a:r>
              <a:rPr sz="4767" dirty="0">
                <a:latin typeface="SimSun"/>
                <a:cs typeface="SimSun"/>
              </a:rPr>
              <a:t>的文件系统</a:t>
            </a:r>
            <a:endParaRPr sz="4767">
              <a:latin typeface="SimSun"/>
              <a:cs typeface="SimSun"/>
            </a:endParaRPr>
          </a:p>
          <a:p>
            <a:pPr marL="32331">
              <a:lnSpc>
                <a:spcPts val="4582"/>
              </a:lnSpc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3.3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22" dirty="0">
                <a:solidFill>
                  <a:srgbClr val="FF0000"/>
                </a:solidFill>
                <a:latin typeface="Calibri"/>
                <a:cs typeface="Calibri"/>
              </a:rPr>
              <a:t>ext3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与</a:t>
            </a:r>
            <a:r>
              <a:rPr sz="3900" spc="-16" dirty="0">
                <a:solidFill>
                  <a:srgbClr val="FF0000"/>
                </a:solidFill>
                <a:latin typeface="Calibri"/>
                <a:cs typeface="Calibri"/>
              </a:rPr>
              <a:t>ext4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主要区别</a:t>
            </a:r>
            <a:endParaRPr sz="3900">
              <a:latin typeface="SimSun"/>
              <a:cs typeface="SimSun"/>
            </a:endParaRPr>
          </a:p>
          <a:p>
            <a:pPr>
              <a:spcBef>
                <a:spcPts val="580"/>
              </a:spcBef>
            </a:pP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ext3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是很多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发</a:t>
            </a:r>
            <a:endParaRPr sz="4469" baseline="101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302" y="2105064"/>
            <a:ext cx="3043343" cy="2328747"/>
          </a:xfrm>
          <a:prstGeom prst="rect">
            <a:avLst/>
          </a:prstGeom>
        </p:spPr>
        <p:txBody>
          <a:bodyPr vert="horz" wrap="square" lIns="0" tIns="47466" rIns="0" bIns="0" rtlCol="0">
            <a:spAutoFit/>
          </a:bodyPr>
          <a:lstStyle/>
          <a:p>
            <a:pPr marL="13758" marR="5503">
              <a:lnSpc>
                <a:spcPct val="100600"/>
              </a:lnSpc>
              <a:spcBef>
                <a:spcPts val="374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系统，现在</a:t>
            </a:r>
            <a:r>
              <a:rPr sz="3033" b="1" spc="-49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4469" spc="56" baseline="1010" dirty="0">
                <a:solidFill>
                  <a:srgbClr val="FF0000"/>
                </a:solidFill>
                <a:latin typeface="SimSun"/>
                <a:cs typeface="SimSun"/>
              </a:rPr>
              <a:t>已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经发布，且已经 有发行版开始使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用</a:t>
            </a:r>
            <a:r>
              <a:rPr sz="3033" b="1" spc="-49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作为默认</a:t>
            </a:r>
            <a:r>
              <a:rPr sz="4469" spc="56" baseline="1010" dirty="0">
                <a:solidFill>
                  <a:srgbClr val="FF0000"/>
                </a:solidFill>
                <a:latin typeface="SimSun"/>
                <a:cs typeface="SimSun"/>
              </a:rPr>
              <a:t>的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文件系统。</a:t>
            </a:r>
            <a:endParaRPr sz="2979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665" y="5592239"/>
            <a:ext cx="9766353" cy="1379673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3758" marR="5503" algn="just">
              <a:lnSpc>
                <a:spcPct val="100800"/>
              </a:lnSpc>
              <a:spcBef>
                <a:spcPts val="260"/>
              </a:spcBef>
            </a:pPr>
            <a:r>
              <a:rPr sz="3033" b="1" spc="-49" dirty="0">
                <a:solidFill>
                  <a:srgbClr val="00B050"/>
                </a:solidFill>
                <a:latin typeface="Calibri"/>
                <a:cs typeface="Calibri"/>
              </a:rPr>
              <a:t>e</a:t>
            </a:r>
            <a:r>
              <a:rPr sz="3033" b="1" dirty="0">
                <a:solidFill>
                  <a:srgbClr val="00B050"/>
                </a:solidFill>
                <a:latin typeface="Calibri"/>
                <a:cs typeface="Calibri"/>
              </a:rPr>
              <a:t>x</a:t>
            </a:r>
            <a:r>
              <a:rPr sz="3033" b="1" spc="5" dirty="0">
                <a:solidFill>
                  <a:srgbClr val="00B050"/>
                </a:solidFill>
                <a:latin typeface="Calibri"/>
                <a:cs typeface="Calibri"/>
              </a:rPr>
              <a:t>t</a:t>
            </a:r>
            <a:r>
              <a:rPr sz="3033" b="1" dirty="0">
                <a:solidFill>
                  <a:srgbClr val="00B050"/>
                </a:solidFill>
                <a:latin typeface="Calibri"/>
                <a:cs typeface="Calibri"/>
              </a:rPr>
              <a:t>3</a:t>
            </a: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使用</a:t>
            </a:r>
            <a:r>
              <a:rPr sz="3033" b="1" spc="5" dirty="0">
                <a:solidFill>
                  <a:srgbClr val="00B050"/>
                </a:solidFill>
                <a:latin typeface="Calibri"/>
                <a:cs typeface="Calibri"/>
              </a:rPr>
              <a:t>15</a:t>
            </a: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个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来查找数据块，前</a:t>
            </a:r>
            <a:r>
              <a:rPr sz="3033" b="1" spc="5" dirty="0">
                <a:solidFill>
                  <a:srgbClr val="00B050"/>
                </a:solidFill>
                <a:latin typeface="Calibri"/>
                <a:cs typeface="Calibri"/>
              </a:rPr>
              <a:t>12</a:t>
            </a:r>
            <a:r>
              <a:rPr sz="4469" spc="96" baseline="1010" dirty="0">
                <a:solidFill>
                  <a:srgbClr val="00B050"/>
                </a:solidFill>
                <a:latin typeface="SimSun"/>
                <a:cs typeface="SimSun"/>
              </a:rPr>
              <a:t>个为直接数据块</a:t>
            </a:r>
            <a:r>
              <a:rPr sz="4469" spc="56" baseline="1010" dirty="0">
                <a:solidFill>
                  <a:srgbClr val="00B050"/>
                </a:solidFill>
                <a:latin typeface="SimSun"/>
                <a:cs typeface="SimSun"/>
              </a:rPr>
              <a:t>， </a:t>
            </a:r>
            <a:r>
              <a:rPr sz="2979" spc="65" dirty="0">
                <a:solidFill>
                  <a:srgbClr val="00B050"/>
                </a:solidFill>
                <a:latin typeface="SimSun"/>
                <a:cs typeface="SimSun"/>
              </a:rPr>
              <a:t>直接指向存储数据的数据块，接下来分别为一级间接块</a:t>
            </a:r>
            <a:r>
              <a:rPr sz="2979" spc="54" dirty="0">
                <a:solidFill>
                  <a:srgbClr val="00B050"/>
                </a:solidFill>
                <a:latin typeface="SimSun"/>
                <a:cs typeface="SimSun"/>
              </a:rPr>
              <a:t>， </a:t>
            </a:r>
            <a:r>
              <a:rPr sz="2979" spc="-1479" dirty="0">
                <a:solidFill>
                  <a:srgbClr val="00B050"/>
                </a:solidFill>
                <a:latin typeface="SimSun"/>
                <a:cs typeface="SimSun"/>
              </a:rPr>
              <a:t> </a:t>
            </a:r>
            <a:r>
              <a:rPr sz="2979" spc="65" dirty="0">
                <a:solidFill>
                  <a:srgbClr val="00B050"/>
                </a:solidFill>
                <a:latin typeface="SimSun"/>
                <a:cs typeface="SimSun"/>
              </a:rPr>
              <a:t>二级间接块，三级间接块</a:t>
            </a:r>
            <a:r>
              <a:rPr sz="2979" spc="54" dirty="0">
                <a:solidFill>
                  <a:srgbClr val="00B050"/>
                </a:solidFill>
                <a:latin typeface="SimSun"/>
                <a:cs typeface="SimSun"/>
              </a:rPr>
              <a:t>，</a:t>
            </a:r>
            <a:endParaRPr sz="2979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741" y="-195551"/>
            <a:ext cx="9526958" cy="23748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52"/>
              </a:lnSpc>
            </a:pPr>
            <a:r>
              <a:rPr sz="2979" spc="65" dirty="0">
                <a:solidFill>
                  <a:srgbClr val="0505FB"/>
                </a:solidFill>
                <a:latin typeface="SimSun"/>
                <a:cs typeface="SimSun"/>
              </a:rPr>
              <a:t>最大分区</a:t>
            </a:r>
            <a:r>
              <a:rPr sz="2979" spc="54" dirty="0">
                <a:solidFill>
                  <a:srgbClr val="0505FB"/>
                </a:solidFill>
                <a:latin typeface="SimSun"/>
                <a:cs typeface="SimSun"/>
              </a:rPr>
              <a:t>：</a:t>
            </a:r>
            <a:endParaRPr sz="2979">
              <a:latin typeface="SimSun"/>
              <a:cs typeface="SimSun"/>
            </a:endParaRPr>
          </a:p>
          <a:p>
            <a:pPr>
              <a:lnSpc>
                <a:spcPct val="99600"/>
              </a:lnSpc>
              <a:spcBef>
                <a:spcPts val="764"/>
              </a:spcBef>
            </a:pP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L</a:t>
            </a:r>
            <a:r>
              <a:rPr sz="3033" b="1" spc="-5" dirty="0">
                <a:solidFill>
                  <a:srgbClr val="0505FB"/>
                </a:solidFill>
                <a:latin typeface="Calibri"/>
                <a:cs typeface="Calibri"/>
              </a:rPr>
              <a:t>inu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x</a:t>
            </a:r>
            <a:r>
              <a:rPr sz="4469" spc="96" baseline="1010" dirty="0">
                <a:solidFill>
                  <a:srgbClr val="0505FB"/>
                </a:solidFill>
                <a:latin typeface="SimSun"/>
                <a:cs typeface="SimSun"/>
              </a:rPr>
              <a:t>指向</a:t>
            </a:r>
            <a:r>
              <a:rPr sz="3033" b="1" spc="-5" dirty="0">
                <a:solidFill>
                  <a:srgbClr val="0505FB"/>
                </a:solidFill>
                <a:latin typeface="Calibri"/>
                <a:cs typeface="Calibri"/>
              </a:rPr>
              <a:t>b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l</a:t>
            </a:r>
            <a:r>
              <a:rPr sz="3033" b="1" spc="-11" dirty="0">
                <a:solidFill>
                  <a:srgbClr val="0505FB"/>
                </a:solidFill>
                <a:latin typeface="Calibri"/>
                <a:cs typeface="Calibri"/>
              </a:rPr>
              <a:t>o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c</a:t>
            </a:r>
            <a:r>
              <a:rPr sz="3033" b="1" spc="5" dirty="0">
                <a:solidFill>
                  <a:srgbClr val="0505FB"/>
                </a:solidFill>
                <a:latin typeface="Calibri"/>
                <a:cs typeface="Calibri"/>
              </a:rPr>
              <a:t>k</a:t>
            </a:r>
            <a:r>
              <a:rPr sz="4469" spc="96" baseline="1010" dirty="0">
                <a:solidFill>
                  <a:srgbClr val="0505FB"/>
                </a:solidFill>
                <a:latin typeface="SimSun"/>
                <a:cs typeface="SimSun"/>
              </a:rPr>
              <a:t>的指针是</a:t>
            </a:r>
            <a:r>
              <a:rPr sz="3033" b="1" spc="5" dirty="0">
                <a:solidFill>
                  <a:srgbClr val="0505FB"/>
                </a:solidFill>
                <a:latin typeface="Calibri"/>
                <a:cs typeface="Calibri"/>
              </a:rPr>
              <a:t>32</a:t>
            </a:r>
            <a:r>
              <a:rPr sz="4469" spc="96" baseline="1010" dirty="0">
                <a:solidFill>
                  <a:srgbClr val="0505FB"/>
                </a:solidFill>
                <a:latin typeface="SimSun"/>
                <a:cs typeface="SimSun"/>
              </a:rPr>
              <a:t>位数的，所以可能定位的</a:t>
            </a:r>
            <a:r>
              <a:rPr sz="3033" b="1" spc="-5" dirty="0">
                <a:solidFill>
                  <a:srgbClr val="0505FB"/>
                </a:solidFill>
                <a:latin typeface="Calibri"/>
                <a:cs typeface="Calibri"/>
              </a:rPr>
              <a:t>b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l</a:t>
            </a:r>
            <a:r>
              <a:rPr sz="3033" b="1" spc="-11" dirty="0">
                <a:solidFill>
                  <a:srgbClr val="0505FB"/>
                </a:solidFill>
                <a:latin typeface="Calibri"/>
                <a:cs typeface="Calibri"/>
              </a:rPr>
              <a:t>o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ck </a:t>
            </a:r>
            <a:r>
              <a:rPr sz="4469" spc="96" baseline="1010" dirty="0">
                <a:solidFill>
                  <a:srgbClr val="0505FB"/>
                </a:solidFill>
                <a:latin typeface="SimSun"/>
                <a:cs typeface="SimSun"/>
              </a:rPr>
              <a:t>范围为</a:t>
            </a:r>
            <a:r>
              <a:rPr sz="3033" b="1" spc="5" dirty="0">
                <a:solidFill>
                  <a:srgbClr val="0505FB"/>
                </a:solidFill>
                <a:latin typeface="Calibri"/>
                <a:cs typeface="Calibri"/>
              </a:rPr>
              <a:t>2</a:t>
            </a:r>
            <a:r>
              <a:rPr sz="3087" b="1" spc="8" baseline="23391" dirty="0">
                <a:solidFill>
                  <a:srgbClr val="0505FB"/>
                </a:solidFill>
                <a:latin typeface="Calibri"/>
                <a:cs typeface="Calibri"/>
              </a:rPr>
              <a:t>32</a:t>
            </a:r>
            <a:r>
              <a:rPr sz="4469" spc="8" baseline="1010" dirty="0">
                <a:solidFill>
                  <a:srgbClr val="0505FB"/>
                </a:solidFill>
                <a:latin typeface="SimSun"/>
                <a:cs typeface="SimSun"/>
              </a:rPr>
              <a:t>，</a:t>
            </a:r>
            <a:r>
              <a:rPr sz="4469" spc="96" baseline="1010" dirty="0">
                <a:solidFill>
                  <a:srgbClr val="0505FB"/>
                </a:solidFill>
                <a:latin typeface="SimSun"/>
                <a:cs typeface="SimSun"/>
              </a:rPr>
              <a:t>也就是</a:t>
            </a:r>
            <a:r>
              <a:rPr sz="3033" b="1" spc="22" dirty="0">
                <a:solidFill>
                  <a:srgbClr val="0505FB"/>
                </a:solidFill>
                <a:latin typeface="Calibri"/>
                <a:cs typeface="Calibri"/>
              </a:rPr>
              <a:t>4G</a:t>
            </a:r>
            <a:r>
              <a:rPr sz="4469" spc="32" baseline="1010" dirty="0">
                <a:solidFill>
                  <a:srgbClr val="0505FB"/>
                </a:solidFill>
                <a:latin typeface="SimSun"/>
                <a:cs typeface="SimSun"/>
              </a:rPr>
              <a:t>，</a:t>
            </a:r>
            <a:r>
              <a:rPr sz="4469" spc="96" baseline="1010" dirty="0">
                <a:solidFill>
                  <a:srgbClr val="0505FB"/>
                </a:solidFill>
                <a:latin typeface="SimSun"/>
                <a:cs typeface="SimSun"/>
              </a:rPr>
              <a:t>如果一个</a:t>
            </a:r>
            <a:r>
              <a:rPr sz="3033" b="1" spc="-5" dirty="0">
                <a:solidFill>
                  <a:srgbClr val="0505FB"/>
                </a:solidFill>
                <a:latin typeface="Calibri"/>
                <a:cs typeface="Calibri"/>
              </a:rPr>
              <a:t>block</a:t>
            </a:r>
            <a:r>
              <a:rPr sz="4469" spc="96" baseline="1010" dirty="0">
                <a:solidFill>
                  <a:srgbClr val="0505FB"/>
                </a:solidFill>
                <a:latin typeface="SimSun"/>
                <a:cs typeface="SimSun"/>
              </a:rPr>
              <a:t>大小为</a:t>
            </a:r>
            <a:r>
              <a:rPr sz="3033" b="1" spc="16" dirty="0">
                <a:solidFill>
                  <a:srgbClr val="0505FB"/>
                </a:solidFill>
                <a:latin typeface="Calibri"/>
                <a:cs typeface="Calibri"/>
              </a:rPr>
              <a:t>4KB</a:t>
            </a:r>
            <a:r>
              <a:rPr sz="4469" spc="24" baseline="1010" dirty="0">
                <a:solidFill>
                  <a:srgbClr val="0505FB"/>
                </a:solidFill>
                <a:latin typeface="SimSun"/>
                <a:cs typeface="SimSun"/>
              </a:rPr>
              <a:t>，</a:t>
            </a:r>
            <a:r>
              <a:rPr sz="4469" spc="96" baseline="1010" dirty="0">
                <a:solidFill>
                  <a:srgbClr val="0505FB"/>
                </a:solidFill>
                <a:latin typeface="SimSun"/>
                <a:cs typeface="SimSun"/>
              </a:rPr>
              <a:t>所以 为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4G *</a:t>
            </a:r>
            <a:r>
              <a:rPr sz="3033" b="1" spc="11" dirty="0">
                <a:solidFill>
                  <a:srgbClr val="0505FB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4KB</a:t>
            </a:r>
            <a:r>
              <a:rPr sz="3033" b="1" spc="11" dirty="0">
                <a:solidFill>
                  <a:srgbClr val="0505FB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=</a:t>
            </a:r>
            <a:r>
              <a:rPr sz="3033" b="1" spc="11" dirty="0">
                <a:solidFill>
                  <a:srgbClr val="0505FB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16TB</a:t>
            </a:r>
            <a:endParaRPr sz="3033">
              <a:latin typeface="Calibri"/>
              <a:cs typeface="Calibri"/>
            </a:endParaRPr>
          </a:p>
          <a:p>
            <a:pPr marL="10318">
              <a:lnSpc>
                <a:spcPts val="3396"/>
              </a:lnSpc>
              <a:spcBef>
                <a:spcPts val="248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行版默认的文件</a:t>
            </a:r>
            <a:endParaRPr sz="2979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" y="-285749"/>
            <a:ext cx="9888802" cy="2060310"/>
          </a:xfrm>
          <a:custGeom>
            <a:avLst/>
            <a:gdLst/>
            <a:ahLst/>
            <a:cxnLst/>
            <a:rect l="l" t="t" r="r" b="b"/>
            <a:pathLst>
              <a:path w="9128125" h="1901825">
                <a:moveTo>
                  <a:pt x="0" y="1901825"/>
                </a:moveTo>
                <a:lnTo>
                  <a:pt x="0" y="0"/>
                </a:lnTo>
                <a:lnTo>
                  <a:pt x="9128125" y="0"/>
                </a:lnTo>
                <a:lnTo>
                  <a:pt x="9128125" y="1901825"/>
                </a:lnTo>
                <a:lnTo>
                  <a:pt x="0" y="1901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950"/>
          </a:p>
        </p:txBody>
      </p:sp>
      <p:sp>
        <p:nvSpPr>
          <p:cNvPr id="8" name="object 8"/>
          <p:cNvSpPr/>
          <p:nvPr/>
        </p:nvSpPr>
        <p:spPr>
          <a:xfrm>
            <a:off x="1" y="-253074"/>
            <a:ext cx="9888802" cy="2433849"/>
          </a:xfrm>
          <a:custGeom>
            <a:avLst/>
            <a:gdLst/>
            <a:ahLst/>
            <a:cxnLst/>
            <a:rect l="l" t="t" r="r" b="b"/>
            <a:pathLst>
              <a:path w="9128125" h="2246630">
                <a:moveTo>
                  <a:pt x="0" y="2246312"/>
                </a:moveTo>
                <a:lnTo>
                  <a:pt x="0" y="0"/>
                </a:lnTo>
                <a:lnTo>
                  <a:pt x="9128125" y="0"/>
                </a:lnTo>
                <a:lnTo>
                  <a:pt x="9128125" y="2246312"/>
                </a:lnTo>
                <a:lnTo>
                  <a:pt x="0" y="22463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950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7467" y="-245816"/>
            <a:ext cx="9762225" cy="2363062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41274" marR="33019">
              <a:lnSpc>
                <a:spcPct val="100000"/>
              </a:lnSpc>
              <a:spcBef>
                <a:spcPts val="108"/>
              </a:spcBef>
            </a:pPr>
            <a:r>
              <a:rPr sz="4469" spc="96" baseline="1010" dirty="0">
                <a:solidFill>
                  <a:srgbClr val="FF0000"/>
                </a:solidFill>
              </a:rPr>
              <a:t>最大文件：</a:t>
            </a:r>
            <a:r>
              <a:rPr sz="4469" spc="96" baseline="1010" dirty="0">
                <a:solidFill>
                  <a:srgbClr val="0505FB"/>
                </a:solidFill>
              </a:rPr>
              <a:t>前面直接指向</a:t>
            </a:r>
            <a:r>
              <a:rPr sz="3033" b="1" spc="5" dirty="0">
                <a:solidFill>
                  <a:srgbClr val="0505FB"/>
                </a:solidFill>
                <a:latin typeface="Calibri"/>
                <a:cs typeface="Calibri"/>
              </a:rPr>
              <a:t>12</a:t>
            </a:r>
            <a:r>
              <a:rPr sz="4469" spc="89" baseline="1010" dirty="0">
                <a:solidFill>
                  <a:srgbClr val="0505FB"/>
                </a:solidFill>
              </a:rPr>
              <a:t>个数据块，一级间接块最大为 </a:t>
            </a:r>
            <a:r>
              <a:rPr sz="4469" spc="96" baseline="1010" dirty="0">
                <a:solidFill>
                  <a:srgbClr val="0505FB"/>
                </a:solidFill>
              </a:rPr>
              <a:t>块大小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/</a:t>
            </a:r>
            <a:r>
              <a:rPr sz="3033" b="1" spc="-22" dirty="0">
                <a:solidFill>
                  <a:srgbClr val="0505FB"/>
                </a:solidFill>
                <a:latin typeface="Calibri"/>
                <a:cs typeface="Calibri"/>
              </a:rPr>
              <a:t> </a:t>
            </a:r>
            <a:r>
              <a:rPr sz="3033" b="1" spc="32" dirty="0">
                <a:solidFill>
                  <a:srgbClr val="0505FB"/>
                </a:solidFill>
                <a:latin typeface="Calibri"/>
                <a:cs typeface="Calibri"/>
              </a:rPr>
              <a:t>4</a:t>
            </a:r>
            <a:r>
              <a:rPr sz="4469" spc="48" baseline="1010" dirty="0">
                <a:solidFill>
                  <a:srgbClr val="0505FB"/>
                </a:solidFill>
              </a:rPr>
              <a:t>，</a:t>
            </a:r>
            <a:r>
              <a:rPr sz="4469" spc="96" baseline="1010" dirty="0">
                <a:solidFill>
                  <a:srgbClr val="0505FB"/>
                </a:solidFill>
              </a:rPr>
              <a:t>因为一个索引是</a:t>
            </a:r>
            <a:r>
              <a:rPr sz="3033" b="1" spc="5" dirty="0">
                <a:solidFill>
                  <a:srgbClr val="0505FB"/>
                </a:solidFill>
                <a:latin typeface="Calibri"/>
                <a:cs typeface="Calibri"/>
              </a:rPr>
              <a:t>4</a:t>
            </a:r>
            <a:r>
              <a:rPr sz="4469" spc="96" baseline="1010" dirty="0">
                <a:solidFill>
                  <a:srgbClr val="0505FB"/>
                </a:solidFill>
              </a:rPr>
              <a:t>个字节，所以除以</a:t>
            </a:r>
            <a:r>
              <a:rPr sz="3033" b="1" spc="32" dirty="0">
                <a:solidFill>
                  <a:srgbClr val="0505FB"/>
                </a:solidFill>
                <a:latin typeface="Calibri"/>
                <a:cs typeface="Calibri"/>
              </a:rPr>
              <a:t>4</a:t>
            </a:r>
            <a:r>
              <a:rPr sz="4469" spc="48" baseline="1010" dirty="0">
                <a:solidFill>
                  <a:srgbClr val="0505FB"/>
                </a:solidFill>
              </a:rPr>
              <a:t>，</a:t>
            </a:r>
            <a:r>
              <a:rPr sz="4469" spc="96" baseline="1010" dirty="0">
                <a:solidFill>
                  <a:srgbClr val="0505FB"/>
                </a:solidFill>
              </a:rPr>
              <a:t>这</a:t>
            </a:r>
            <a:r>
              <a:rPr sz="4469" spc="81" baseline="1010" dirty="0">
                <a:solidFill>
                  <a:srgbClr val="0505FB"/>
                </a:solidFill>
              </a:rPr>
              <a:t>样 </a:t>
            </a:r>
            <a:r>
              <a:rPr sz="4469" spc="96" baseline="1010" dirty="0">
                <a:solidFill>
                  <a:srgbClr val="0505FB"/>
                </a:solidFill>
              </a:rPr>
              <a:t>计算下来，最大的文件可以使用的总块数为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:12</a:t>
            </a:r>
            <a:r>
              <a:rPr sz="3033" b="1" spc="-16" dirty="0">
                <a:solidFill>
                  <a:srgbClr val="0505FB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+</a:t>
            </a:r>
            <a:r>
              <a:rPr sz="3033" b="1" spc="-22" dirty="0">
                <a:solidFill>
                  <a:srgbClr val="0505FB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(</a:t>
            </a:r>
            <a:r>
              <a:rPr sz="4469" spc="96" baseline="1010" dirty="0">
                <a:solidFill>
                  <a:srgbClr val="0505FB"/>
                </a:solidFill>
              </a:rPr>
              <a:t>块大小</a:t>
            </a:r>
            <a:endParaRPr sz="4469" baseline="1010">
              <a:latin typeface="Calibri"/>
              <a:cs typeface="Calibri"/>
            </a:endParaRPr>
          </a:p>
          <a:p>
            <a:pPr marL="41274" marR="429933">
              <a:lnSpc>
                <a:spcPts val="3586"/>
              </a:lnSpc>
              <a:spcBef>
                <a:spcPts val="190"/>
              </a:spcBef>
            </a:pP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/4)</a:t>
            </a:r>
            <a:r>
              <a:rPr sz="3033" b="1" spc="-16" dirty="0">
                <a:solidFill>
                  <a:srgbClr val="0505FB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+</a:t>
            </a:r>
            <a:r>
              <a:rPr sz="3033" b="1" spc="-11" dirty="0">
                <a:solidFill>
                  <a:srgbClr val="0505FB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(</a:t>
            </a:r>
            <a:r>
              <a:rPr sz="4469" spc="96" baseline="1010" dirty="0">
                <a:solidFill>
                  <a:srgbClr val="0505FB"/>
                </a:solidFill>
              </a:rPr>
              <a:t>块大小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/4)</a:t>
            </a:r>
            <a:r>
              <a:rPr sz="3087" b="1" baseline="23391" dirty="0">
                <a:solidFill>
                  <a:srgbClr val="0505FB"/>
                </a:solidFill>
                <a:latin typeface="Calibri"/>
                <a:cs typeface="Calibri"/>
              </a:rPr>
              <a:t>2</a:t>
            </a:r>
            <a:r>
              <a:rPr sz="3087" b="1" spc="284" baseline="23391" dirty="0">
                <a:solidFill>
                  <a:srgbClr val="0505FB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+</a:t>
            </a:r>
            <a:r>
              <a:rPr sz="3033" b="1" spc="-5" dirty="0">
                <a:solidFill>
                  <a:srgbClr val="0505FB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(</a:t>
            </a:r>
            <a:r>
              <a:rPr sz="4469" spc="96" baseline="1010" dirty="0">
                <a:solidFill>
                  <a:srgbClr val="0505FB"/>
                </a:solidFill>
              </a:rPr>
              <a:t>块大小</a:t>
            </a:r>
            <a:r>
              <a:rPr sz="3033" b="1" spc="5" dirty="0">
                <a:solidFill>
                  <a:srgbClr val="0505FB"/>
                </a:solidFill>
                <a:latin typeface="Calibri"/>
                <a:cs typeface="Calibri"/>
              </a:rPr>
              <a:t>/4)</a:t>
            </a:r>
            <a:r>
              <a:rPr sz="3087" b="1" spc="8" baseline="23391" dirty="0">
                <a:solidFill>
                  <a:srgbClr val="0505FB"/>
                </a:solidFill>
                <a:latin typeface="Calibri"/>
                <a:cs typeface="Calibri"/>
              </a:rPr>
              <a:t>3</a:t>
            </a:r>
            <a:r>
              <a:rPr sz="4469" spc="8" baseline="1010" dirty="0">
                <a:solidFill>
                  <a:srgbClr val="0505FB"/>
                </a:solidFill>
              </a:rPr>
              <a:t>，</a:t>
            </a:r>
            <a:r>
              <a:rPr sz="4469" spc="96" baseline="1010" dirty="0">
                <a:solidFill>
                  <a:srgbClr val="0505FB"/>
                </a:solidFill>
              </a:rPr>
              <a:t>如果块大小为</a:t>
            </a:r>
            <a:r>
              <a:rPr sz="3033" b="1" spc="22" dirty="0">
                <a:solidFill>
                  <a:srgbClr val="0505FB"/>
                </a:solidFill>
                <a:latin typeface="Calibri"/>
                <a:cs typeface="Calibri"/>
              </a:rPr>
              <a:t>4K</a:t>
            </a:r>
            <a:r>
              <a:rPr sz="4469" spc="32" baseline="1010" dirty="0">
                <a:solidFill>
                  <a:srgbClr val="0505FB"/>
                </a:solidFill>
              </a:rPr>
              <a:t>，</a:t>
            </a:r>
            <a:r>
              <a:rPr sz="4469" spc="96" baseline="1010" dirty="0">
                <a:solidFill>
                  <a:srgbClr val="0505FB"/>
                </a:solidFill>
              </a:rPr>
              <a:t>则为 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(12 +</a:t>
            </a:r>
            <a:r>
              <a:rPr sz="3033" b="1" spc="11" dirty="0">
                <a:solidFill>
                  <a:srgbClr val="0505FB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0505FB"/>
                </a:solidFill>
                <a:latin typeface="Calibri"/>
                <a:cs typeface="Calibri"/>
              </a:rPr>
              <a:t>2</a:t>
            </a:r>
            <a:r>
              <a:rPr sz="3087" b="1" spc="-8" baseline="23391" dirty="0">
                <a:solidFill>
                  <a:srgbClr val="0505FB"/>
                </a:solidFill>
                <a:latin typeface="Calibri"/>
                <a:cs typeface="Calibri"/>
              </a:rPr>
              <a:t>10</a:t>
            </a:r>
            <a:r>
              <a:rPr sz="3087" b="1" spc="316" baseline="23391" dirty="0">
                <a:solidFill>
                  <a:srgbClr val="0505FB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+</a:t>
            </a:r>
            <a:r>
              <a:rPr sz="3033" b="1" spc="5" dirty="0">
                <a:solidFill>
                  <a:srgbClr val="0505FB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0505FB"/>
                </a:solidFill>
                <a:latin typeface="Calibri"/>
                <a:cs typeface="Calibri"/>
              </a:rPr>
              <a:t>2</a:t>
            </a:r>
            <a:r>
              <a:rPr sz="3087" b="1" spc="-8" baseline="23391" dirty="0">
                <a:solidFill>
                  <a:srgbClr val="0505FB"/>
                </a:solidFill>
                <a:latin typeface="Calibri"/>
                <a:cs typeface="Calibri"/>
              </a:rPr>
              <a:t>20</a:t>
            </a:r>
            <a:r>
              <a:rPr sz="3087" b="1" spc="316" baseline="23391" dirty="0">
                <a:solidFill>
                  <a:srgbClr val="0505FB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+</a:t>
            </a:r>
            <a:r>
              <a:rPr sz="3033" b="1" spc="11" dirty="0">
                <a:solidFill>
                  <a:srgbClr val="0505FB"/>
                </a:solidFill>
                <a:latin typeface="Calibri"/>
                <a:cs typeface="Calibri"/>
              </a:rPr>
              <a:t> </a:t>
            </a:r>
            <a:r>
              <a:rPr sz="3033" b="1" spc="-11" dirty="0">
                <a:solidFill>
                  <a:srgbClr val="0505FB"/>
                </a:solidFill>
                <a:latin typeface="Calibri"/>
                <a:cs typeface="Calibri"/>
              </a:rPr>
              <a:t>2</a:t>
            </a:r>
            <a:r>
              <a:rPr sz="3087" b="1" spc="-16" baseline="23391" dirty="0">
                <a:solidFill>
                  <a:srgbClr val="0505FB"/>
                </a:solidFill>
                <a:latin typeface="Calibri"/>
                <a:cs typeface="Calibri"/>
              </a:rPr>
              <a:t>30</a:t>
            </a:r>
            <a:r>
              <a:rPr sz="3033" b="1" spc="-11" dirty="0">
                <a:solidFill>
                  <a:srgbClr val="0505FB"/>
                </a:solidFill>
                <a:latin typeface="Calibri"/>
                <a:cs typeface="Calibri"/>
              </a:rPr>
              <a:t>)</a:t>
            </a:r>
            <a:r>
              <a:rPr sz="3033" b="1" spc="5" dirty="0">
                <a:solidFill>
                  <a:srgbClr val="0505FB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*</a:t>
            </a:r>
            <a:r>
              <a:rPr sz="3033" b="1" spc="5" dirty="0">
                <a:solidFill>
                  <a:srgbClr val="0505FB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0505FB"/>
                </a:solidFill>
                <a:latin typeface="Calibri"/>
                <a:cs typeface="Calibri"/>
              </a:rPr>
              <a:t>2</a:t>
            </a:r>
            <a:r>
              <a:rPr sz="3087" b="1" spc="-8" baseline="23391" dirty="0">
                <a:solidFill>
                  <a:srgbClr val="0505FB"/>
                </a:solidFill>
                <a:latin typeface="Calibri"/>
                <a:cs typeface="Calibri"/>
              </a:rPr>
              <a:t>12</a:t>
            </a:r>
            <a:r>
              <a:rPr sz="3087" b="1" spc="316" baseline="23391" dirty="0">
                <a:solidFill>
                  <a:srgbClr val="0505FB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solidFill>
                  <a:srgbClr val="0505FB"/>
                </a:solidFill>
              </a:rPr>
              <a:t>约等于</a:t>
            </a:r>
            <a:r>
              <a:rPr sz="3033" b="1" dirty="0">
                <a:solidFill>
                  <a:srgbClr val="0505FB"/>
                </a:solidFill>
                <a:latin typeface="Calibri"/>
                <a:cs typeface="Calibri"/>
              </a:rPr>
              <a:t>4T</a:t>
            </a:r>
            <a:r>
              <a:rPr sz="4469" spc="81" baseline="1010" dirty="0">
                <a:solidFill>
                  <a:srgbClr val="0505FB"/>
                </a:solidFill>
              </a:rPr>
              <a:t>。</a:t>
            </a:r>
            <a:endParaRPr sz="4469" baseline="101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824" y="-24042"/>
            <a:ext cx="6000697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3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的文件系统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542" y="678358"/>
            <a:ext cx="9801437" cy="5601961"/>
          </a:xfrm>
          <a:prstGeom prst="rect">
            <a:avLst/>
          </a:prstGeom>
        </p:spPr>
        <p:txBody>
          <a:bodyPr vert="horz" wrap="square" lIns="0" tIns="273790" rIns="0" bIns="0" rtlCol="0">
            <a:spAutoFit/>
          </a:bodyPr>
          <a:lstStyle/>
          <a:p>
            <a:pPr marL="59846">
              <a:spcBef>
                <a:spcPts val="2155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3.3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22" dirty="0">
                <a:solidFill>
                  <a:srgbClr val="FF0000"/>
                </a:solidFill>
                <a:latin typeface="Calibri"/>
                <a:cs typeface="Calibri"/>
              </a:rPr>
              <a:t>ext3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与</a:t>
            </a:r>
            <a:r>
              <a:rPr sz="3900" spc="-16" dirty="0">
                <a:solidFill>
                  <a:srgbClr val="FF0000"/>
                </a:solidFill>
                <a:latin typeface="Calibri"/>
                <a:cs typeface="Calibri"/>
              </a:rPr>
              <a:t>ext4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主要区别</a:t>
            </a:r>
            <a:endParaRPr sz="3900">
              <a:latin typeface="SimSun"/>
              <a:cs typeface="SimSun"/>
            </a:endParaRPr>
          </a:p>
          <a:p>
            <a:pPr marL="27516" marR="244202">
              <a:lnSpc>
                <a:spcPts val="3564"/>
              </a:lnSpc>
              <a:spcBef>
                <a:spcPts val="1776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为了突破</a:t>
            </a:r>
            <a:r>
              <a:rPr sz="3033" b="1" spc="-49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这个大小限制，</a:t>
            </a:r>
            <a:r>
              <a:rPr sz="3033" b="1" spc="-49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使用了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48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位的数据块</a:t>
            </a:r>
            <a:r>
              <a:rPr sz="4469" spc="56" baseline="1010" dirty="0">
                <a:solidFill>
                  <a:srgbClr val="FF0000"/>
                </a:solidFill>
                <a:latin typeface="SimSun"/>
                <a:cs typeface="SimSun"/>
              </a:rPr>
              <a:t>索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引空间，同时使用了如下结构代替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inode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索引的方式。</a:t>
            </a:r>
            <a:endParaRPr sz="4469" baseline="1010">
              <a:latin typeface="SimSun"/>
              <a:cs typeface="SimSun"/>
            </a:endParaRPr>
          </a:p>
          <a:p>
            <a:pPr marL="27516" marR="19261" indent="846106">
              <a:lnSpc>
                <a:spcPct val="100200"/>
              </a:lnSpc>
              <a:spcBef>
                <a:spcPts val="2530"/>
              </a:spcBef>
            </a:pPr>
            <a:r>
              <a:rPr sz="2979" spc="60" dirty="0">
                <a:solidFill>
                  <a:srgbClr val="FF0000"/>
                </a:solidFill>
                <a:latin typeface="SimSun"/>
                <a:cs typeface="SimSun"/>
              </a:rPr>
              <a:t>这样查找数据块的时候就不是每个块建立一个索引，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而使用连续的数据块，也就是分别指示起始位置，以及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连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续的块数，这样在大文件的时候，磁盘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I/O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效率以及查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找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数据块效率上都有很大的提高，所以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ext4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的文件系统也比 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ext3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出色。因为使用了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48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位的索引空间，所以在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4KB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块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大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小的情况下，文件系统的极限是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087" b="1" spc="-8" baseline="23391" dirty="0">
                <a:solidFill>
                  <a:srgbClr val="FF0000"/>
                </a:solidFill>
                <a:latin typeface="Calibri"/>
                <a:cs typeface="Calibri"/>
              </a:rPr>
              <a:t>48</a:t>
            </a:r>
            <a:r>
              <a:rPr sz="3087" b="1" spc="292" baseline="2339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* 4KB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= </a:t>
            </a:r>
            <a:r>
              <a:rPr sz="3033" b="1" spc="16" dirty="0">
                <a:solidFill>
                  <a:srgbClr val="FF0000"/>
                </a:solidFill>
                <a:latin typeface="Calibri"/>
                <a:cs typeface="Calibri"/>
              </a:rPr>
              <a:t>1EB</a:t>
            </a:r>
            <a:r>
              <a:rPr sz="4469" spc="24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不过， </a:t>
            </a:r>
            <a:r>
              <a:rPr sz="4469" spc="105" baseline="1010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目前由于工具的限制，只能使用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16TB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的分区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824" y="-57062"/>
            <a:ext cx="6000697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3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的文件系统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474103"/>
            <a:ext cx="9764289" cy="1808401"/>
          </a:xfrm>
          <a:prstGeom prst="rect">
            <a:avLst/>
          </a:prstGeom>
        </p:spPr>
        <p:txBody>
          <a:bodyPr vert="horz" wrap="square" lIns="0" tIns="167852" rIns="0" bIns="0" rtlCol="0">
            <a:spAutoFit/>
          </a:bodyPr>
          <a:lstStyle/>
          <a:p>
            <a:pPr marL="40586">
              <a:spcBef>
                <a:spcPts val="1322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3.3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22" dirty="0">
                <a:solidFill>
                  <a:srgbClr val="FF0000"/>
                </a:solidFill>
                <a:latin typeface="Calibri"/>
                <a:cs typeface="Calibri"/>
              </a:rPr>
              <a:t>ext3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与</a:t>
            </a:r>
            <a:r>
              <a:rPr sz="3900" spc="-16" dirty="0">
                <a:solidFill>
                  <a:srgbClr val="FF0000"/>
                </a:solidFill>
                <a:latin typeface="Calibri"/>
                <a:cs typeface="Calibri"/>
              </a:rPr>
              <a:t>ext4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主要区别</a:t>
            </a:r>
            <a:endParaRPr sz="3900">
              <a:latin typeface="SimSun"/>
              <a:cs typeface="SimSun"/>
            </a:endParaRPr>
          </a:p>
          <a:p>
            <a:pPr marL="13758">
              <a:lnSpc>
                <a:spcPts val="3613"/>
              </a:lnSpc>
              <a:spcBef>
                <a:spcPts val="941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033" b="1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kernel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自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2.6.28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开始正式支持新的文件系统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ext4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ext4</a:t>
            </a:r>
            <a:endParaRPr sz="3033">
              <a:latin typeface="Calibri"/>
              <a:cs typeface="Calibri"/>
            </a:endParaRPr>
          </a:p>
          <a:p>
            <a:pPr marL="13758">
              <a:lnSpc>
                <a:spcPts val="3613"/>
              </a:lnSpc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是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ext3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的改进版，修改了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ext3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中部分重要的数据结构，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而</a:t>
            </a:r>
            <a:endParaRPr sz="4469" baseline="101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302" y="2267247"/>
            <a:ext cx="9930765" cy="48062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不仅仅像</a:t>
            </a:r>
            <a:r>
              <a:rPr sz="3033" b="1" spc="-49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对</a:t>
            </a:r>
            <a:r>
              <a:rPr sz="3033" b="1" spc="-49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那样，只是增加了一个日志功能而已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300" y="2508291"/>
            <a:ext cx="9761538" cy="3361326"/>
          </a:xfrm>
          <a:prstGeom prst="rect">
            <a:avLst/>
          </a:prstGeom>
        </p:spPr>
        <p:txBody>
          <a:bodyPr vert="horz" wrap="square" lIns="0" tIns="238019" rIns="0" bIns="0" rtlCol="0">
            <a:spAutoFit/>
          </a:bodyPr>
          <a:lstStyle/>
          <a:p>
            <a:pPr marL="13758">
              <a:spcBef>
                <a:spcPts val="1874"/>
              </a:spcBef>
            </a:pP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ext4</a:t>
            </a:r>
            <a:r>
              <a:rPr sz="3033" b="1" spc="-5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可以提供更佳的性能和可靠性，还有更为丰富的功能</a:t>
            </a:r>
            <a:endParaRPr sz="4469" baseline="1010">
              <a:latin typeface="SimSun"/>
              <a:cs typeface="SimSun"/>
            </a:endParaRPr>
          </a:p>
          <a:p>
            <a:pPr marL="13758">
              <a:spcBef>
                <a:spcPts val="1771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、与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ext3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兼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容</a:t>
            </a:r>
            <a:endParaRPr sz="4469" baseline="1010">
              <a:latin typeface="SimSun"/>
              <a:cs typeface="SimSun"/>
            </a:endParaRPr>
          </a:p>
          <a:p>
            <a:pPr marL="13758" marR="5503" indent="990564">
              <a:lnSpc>
                <a:spcPct val="100200"/>
              </a:lnSpc>
              <a:spcBef>
                <a:spcPts val="693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执行若干条命令，就能从</a:t>
            </a:r>
            <a:r>
              <a:rPr sz="3033" b="1" spc="-49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在线迁移到</a:t>
            </a:r>
            <a:r>
              <a:rPr sz="3033" b="1" spc="-49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，而无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须重新格式化磁盘或重新安装系统。原有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ext3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数据结构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照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样保留</a:t>
            </a:r>
            <a:r>
              <a:rPr sz="4469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ext4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作用于新数据，当然，整个文件系统因此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也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就获得了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ext4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所支持的更大容量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824" y="-57062"/>
            <a:ext cx="6000697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3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的文件系统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46" y="454290"/>
            <a:ext cx="9743652" cy="6361464"/>
          </a:xfrm>
          <a:prstGeom prst="rect">
            <a:avLst/>
          </a:prstGeom>
        </p:spPr>
        <p:txBody>
          <a:bodyPr vert="horz" wrap="square" lIns="0" tIns="108691" rIns="0" bIns="0" rtlCol="0">
            <a:spAutoFit/>
          </a:bodyPr>
          <a:lstStyle/>
          <a:p>
            <a:pPr marL="85987">
              <a:spcBef>
                <a:spcPts val="856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3.3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22" dirty="0">
                <a:solidFill>
                  <a:srgbClr val="FF0000"/>
                </a:solidFill>
                <a:latin typeface="Calibri"/>
                <a:cs typeface="Calibri"/>
              </a:rPr>
              <a:t>ext3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与</a:t>
            </a:r>
            <a:r>
              <a:rPr sz="3900" spc="-16" dirty="0">
                <a:solidFill>
                  <a:srgbClr val="FF0000"/>
                </a:solidFill>
                <a:latin typeface="Calibri"/>
                <a:cs typeface="Calibri"/>
              </a:rPr>
              <a:t>ext4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主要区别</a:t>
            </a:r>
            <a:endParaRPr sz="3900">
              <a:latin typeface="SimSun"/>
              <a:cs typeface="SimSun"/>
            </a:endParaRPr>
          </a:p>
          <a:p>
            <a:pPr marL="52968">
              <a:spcBef>
                <a:spcPts val="580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、更大的文件系统和更大的文件</a:t>
            </a:r>
            <a:endParaRPr sz="4469" baseline="1010">
              <a:latin typeface="SimSun"/>
              <a:cs typeface="SimSun"/>
            </a:endParaRPr>
          </a:p>
          <a:p>
            <a:pPr marL="52968" marR="5503" indent="613600">
              <a:lnSpc>
                <a:spcPct val="99600"/>
              </a:lnSpc>
              <a:spcBef>
                <a:spcPts val="715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较之</a:t>
            </a:r>
            <a:r>
              <a:rPr sz="3033" b="1" spc="-49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目前所支持的最大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16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TB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文件系统和最大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TB</a:t>
            </a:r>
            <a:r>
              <a:rPr sz="4469" spc="56" baseline="1010" dirty="0">
                <a:solidFill>
                  <a:srgbClr val="FF0000"/>
                </a:solidFill>
                <a:latin typeface="SimSun"/>
                <a:cs typeface="SimSun"/>
              </a:rPr>
              <a:t>文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件</a:t>
            </a:r>
            <a:r>
              <a:rPr sz="4469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ext4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分别支持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1EB</a:t>
            </a:r>
            <a:r>
              <a:rPr sz="4469" spc="8" baseline="1010" dirty="0">
                <a:solidFill>
                  <a:srgbClr val="FF0000"/>
                </a:solidFill>
                <a:latin typeface="SimSun"/>
                <a:cs typeface="SimSun"/>
              </a:rPr>
              <a:t>（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1,048,576TB</a:t>
            </a:r>
            <a:r>
              <a:rPr sz="4469" spc="8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1EB=1024PB</a:t>
            </a:r>
            <a:r>
              <a:rPr sz="4469" spc="8" baseline="1010" dirty="0">
                <a:solidFill>
                  <a:srgbClr val="FF0000"/>
                </a:solidFill>
                <a:latin typeface="SimSun"/>
                <a:cs typeface="SimSun"/>
              </a:rPr>
              <a:t>， </a:t>
            </a:r>
            <a:r>
              <a:rPr sz="4469" spc="16" baseline="1010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1PB=1024TB</a:t>
            </a:r>
            <a:r>
              <a:rPr sz="4469" spc="8" baseline="1010" dirty="0">
                <a:solidFill>
                  <a:srgbClr val="FF0000"/>
                </a:solidFill>
                <a:latin typeface="SimSun"/>
                <a:cs typeface="SimSun"/>
              </a:rPr>
              <a:t>）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的文件系统，以及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16TB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的文件。</a:t>
            </a:r>
            <a:endParaRPr sz="4469" baseline="1010">
              <a:latin typeface="SimSun"/>
              <a:cs typeface="SimSun"/>
            </a:endParaRPr>
          </a:p>
          <a:p>
            <a:pPr marL="52968">
              <a:spcBef>
                <a:spcPts val="520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、无限数量的子目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录</a:t>
            </a:r>
            <a:endParaRPr sz="4469" baseline="1010">
              <a:latin typeface="SimSun"/>
              <a:cs typeface="SimSun"/>
            </a:endParaRPr>
          </a:p>
          <a:p>
            <a:pPr marL="1043530">
              <a:spcBef>
                <a:spcPts val="677"/>
              </a:spcBef>
            </a:pP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ext3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目前只支持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32,000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个子目录，而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ext4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支持无限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数</a:t>
            </a:r>
            <a:endParaRPr sz="4469" baseline="1010">
              <a:latin typeface="SimSun"/>
              <a:cs typeface="SimSun"/>
            </a:endParaRPr>
          </a:p>
          <a:p>
            <a:pPr marL="52968">
              <a:spcBef>
                <a:spcPts val="70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量的子目录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2979">
              <a:latin typeface="SimSun"/>
              <a:cs typeface="SimSun"/>
            </a:endParaRPr>
          </a:p>
          <a:p>
            <a:pPr marL="13758">
              <a:spcBef>
                <a:spcPts val="823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Extents</a:t>
            </a:r>
            <a:endParaRPr sz="3033">
              <a:latin typeface="Calibri"/>
              <a:cs typeface="Calibri"/>
            </a:endParaRPr>
          </a:p>
          <a:p>
            <a:pPr marL="13758" marR="108686" indent="990564">
              <a:spcBef>
                <a:spcPts val="677"/>
              </a:spcBef>
            </a:pP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ext3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采用间接块映射，当操作大文件时，效率极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其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低下。而</a:t>
            </a:r>
            <a:r>
              <a:rPr sz="3033" b="1" spc="-49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引入了现代文件系统中流行的</a:t>
            </a:r>
            <a:r>
              <a:rPr sz="3033" b="1" spc="-49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033" b="1" spc="-38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spc="-32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概念</a:t>
            </a:r>
            <a:r>
              <a:rPr sz="4469" spc="56" baseline="1010" dirty="0">
                <a:solidFill>
                  <a:srgbClr val="FF0000"/>
                </a:solidFill>
                <a:latin typeface="SimSun"/>
                <a:cs typeface="SimSun"/>
              </a:rPr>
              <a:t>，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每个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extent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为一组连续的数据块，提高了不少效率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824" y="-57062"/>
            <a:ext cx="6000697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3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的文件系统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454290"/>
            <a:ext cx="9701689" cy="4454403"/>
          </a:xfrm>
          <a:prstGeom prst="rect">
            <a:avLst/>
          </a:prstGeom>
        </p:spPr>
        <p:txBody>
          <a:bodyPr vert="horz" wrap="square" lIns="0" tIns="108691" rIns="0" bIns="0" rtlCol="0">
            <a:spAutoFit/>
          </a:bodyPr>
          <a:lstStyle/>
          <a:p>
            <a:pPr marL="46089">
              <a:spcBef>
                <a:spcPts val="856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3.4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22" dirty="0">
                <a:solidFill>
                  <a:srgbClr val="FF0000"/>
                </a:solidFill>
                <a:latin typeface="Calibri"/>
                <a:cs typeface="Calibri"/>
              </a:rPr>
              <a:t>/proc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文件系统</a:t>
            </a:r>
            <a:endParaRPr sz="3900">
              <a:latin typeface="SimSun"/>
              <a:cs typeface="SimSun"/>
            </a:endParaRPr>
          </a:p>
          <a:p>
            <a:pPr marL="13758" marR="5503">
              <a:lnSpc>
                <a:spcPct val="101099"/>
              </a:lnSpc>
              <a:spcBef>
                <a:spcPts val="536"/>
              </a:spcBef>
            </a:pP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/proc</a:t>
            </a:r>
            <a:r>
              <a:rPr sz="3033" b="1" spc="-2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文件系统是一个虚拟文件系统，仅存在于内存，包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含操作系统的信息，通过它可以使用一种新的方法在 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inu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内核空间和用户间之间进行通信。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在</a:t>
            </a:r>
            <a:r>
              <a:rPr sz="4469" spc="-1186" baseline="1010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/p</a:t>
            </a:r>
            <a:r>
              <a:rPr sz="3033" b="1" spc="-32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89" baseline="1010" dirty="0">
                <a:solidFill>
                  <a:srgbClr val="FF0000"/>
                </a:solidFill>
                <a:latin typeface="SimSun"/>
                <a:cs typeface="SimSun"/>
              </a:rPr>
              <a:t>文件系统 </a:t>
            </a:r>
            <a:r>
              <a:rPr sz="2979" spc="60" dirty="0">
                <a:solidFill>
                  <a:srgbClr val="FF0000"/>
                </a:solidFill>
                <a:latin typeface="SimSun"/>
                <a:cs typeface="SimSun"/>
              </a:rPr>
              <a:t>中，我们可以将对虚拟文件的读写作为与内核中实体进行 通信的一种手段，但是与普通文件不同的是，这些虚拟</a:t>
            </a:r>
            <a:r>
              <a:rPr sz="2979" spc="38" dirty="0">
                <a:solidFill>
                  <a:srgbClr val="FF0000"/>
                </a:solidFill>
                <a:latin typeface="SimSun"/>
                <a:cs typeface="SimSun"/>
              </a:rPr>
              <a:t>文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件的内容都是动态创建的。</a:t>
            </a:r>
            <a:endParaRPr sz="2979">
              <a:latin typeface="SimSun"/>
              <a:cs typeface="SimSun"/>
            </a:endParaRPr>
          </a:p>
          <a:p>
            <a:pPr marL="49527">
              <a:lnSpc>
                <a:spcPts val="3624"/>
              </a:lnSpc>
              <a:spcBef>
                <a:spcPts val="103"/>
              </a:spcBef>
            </a:pPr>
            <a:r>
              <a:rPr sz="3033" b="1" dirty="0">
                <a:solidFill>
                  <a:srgbClr val="00B050"/>
                </a:solidFill>
                <a:latin typeface="Calibri"/>
                <a:cs typeface="Calibri"/>
              </a:rPr>
              <a:t>(1)</a:t>
            </a:r>
            <a:r>
              <a:rPr sz="3033" b="1" spc="-22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b="1" spc="-11" dirty="0">
                <a:solidFill>
                  <a:srgbClr val="00B050"/>
                </a:solidFill>
                <a:latin typeface="Calibri"/>
                <a:cs typeface="Calibri"/>
              </a:rPr>
              <a:t>/proc/1</a:t>
            </a:r>
            <a:r>
              <a:rPr sz="3033" b="1" spc="-1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关于进程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的信息。每个进程在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/proc/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下有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3033">
              <a:latin typeface="Calibri"/>
              <a:cs typeface="Calibri"/>
            </a:endParaRPr>
          </a:p>
          <a:p>
            <a:pPr marL="49527">
              <a:lnSpc>
                <a:spcPts val="3559"/>
              </a:lnSpc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个名为该进程的进程号的目录，存放着该进程的信息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2979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98746" y="4846110"/>
            <a:ext cx="2719335" cy="1628459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89425">
              <a:spcBef>
                <a:spcPts val="780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//CPU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的信息</a:t>
            </a:r>
            <a:endParaRPr sz="4469" baseline="1010">
              <a:latin typeface="SimSun"/>
              <a:cs typeface="SimSun"/>
            </a:endParaRPr>
          </a:p>
          <a:p>
            <a:pPr marL="13758">
              <a:spcBef>
                <a:spcPts val="677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//D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MA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通道信息</a:t>
            </a:r>
            <a:endParaRPr sz="4469" baseline="1010">
              <a:latin typeface="SimSun"/>
              <a:cs typeface="SimSun"/>
            </a:endParaRPr>
          </a:p>
          <a:p>
            <a:pPr marL="13758">
              <a:spcBef>
                <a:spcPts val="260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设备信息</a:t>
            </a:r>
            <a:endParaRPr sz="4469" baseline="101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47" y="4846110"/>
            <a:ext cx="2852103" cy="2184957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613600" indent="-524861">
              <a:spcBef>
                <a:spcPts val="780"/>
              </a:spcBef>
              <a:buAutoNum type="arabicParenBoth" startAt="2"/>
              <a:tabLst>
                <a:tab pos="614287" algn="l"/>
              </a:tabLst>
            </a:pPr>
            <a:r>
              <a:rPr sz="3033" b="1" spc="-22" dirty="0">
                <a:solidFill>
                  <a:srgbClr val="00B050"/>
                </a:solidFill>
                <a:latin typeface="Calibri"/>
                <a:cs typeface="Calibri"/>
              </a:rPr>
              <a:t>/proc/cpuinfo</a:t>
            </a:r>
            <a:endParaRPr sz="3033">
              <a:latin typeface="Calibri"/>
              <a:cs typeface="Calibri"/>
            </a:endParaRPr>
          </a:p>
          <a:p>
            <a:pPr marL="537931" indent="-524861">
              <a:spcBef>
                <a:spcPts val="677"/>
              </a:spcBef>
              <a:buAutoNum type="arabicParenBoth" startAt="2"/>
              <a:tabLst>
                <a:tab pos="538619" algn="l"/>
              </a:tabLst>
            </a:pPr>
            <a:r>
              <a:rPr sz="3033" b="1" spc="-11" dirty="0">
                <a:solidFill>
                  <a:srgbClr val="00B050"/>
                </a:solidFill>
                <a:latin typeface="Calibri"/>
                <a:cs typeface="Calibri"/>
              </a:rPr>
              <a:t>/proc/dma</a:t>
            </a:r>
            <a:endParaRPr sz="3033">
              <a:latin typeface="Calibri"/>
              <a:cs typeface="Calibri"/>
            </a:endParaRPr>
          </a:p>
          <a:p>
            <a:pPr marL="537931" indent="-524861">
              <a:spcBef>
                <a:spcPts val="260"/>
              </a:spcBef>
              <a:buAutoNum type="arabicParenBoth" startAt="2"/>
              <a:tabLst>
                <a:tab pos="538619" algn="l"/>
              </a:tabLst>
            </a:pPr>
            <a:r>
              <a:rPr sz="3033" b="1" spc="-11" dirty="0">
                <a:solidFill>
                  <a:srgbClr val="00B050"/>
                </a:solidFill>
                <a:latin typeface="Calibri"/>
                <a:cs typeface="Calibri"/>
              </a:rPr>
              <a:t>/proc/devices</a:t>
            </a:r>
            <a:endParaRPr sz="3033">
              <a:latin typeface="Calibri"/>
              <a:cs typeface="Calibri"/>
            </a:endParaRPr>
          </a:p>
          <a:p>
            <a:pPr marL="13758">
              <a:spcBef>
                <a:spcPts val="704"/>
              </a:spcBef>
            </a:pPr>
            <a:r>
              <a:rPr sz="3033" b="1" spc="-5" dirty="0">
                <a:solidFill>
                  <a:srgbClr val="00B050"/>
                </a:solidFill>
                <a:latin typeface="Calibri"/>
                <a:cs typeface="Calibri"/>
              </a:rPr>
              <a:t>……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187" y="-3704"/>
            <a:ext cx="8122576" cy="53485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6322" y="-190793"/>
            <a:ext cx="6000697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3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的文件系统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979" y="549106"/>
            <a:ext cx="2391886" cy="1227045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3.5</a:t>
            </a:r>
            <a:r>
              <a:rPr sz="39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/Selinux</a:t>
            </a:r>
            <a:endParaRPr sz="3900">
              <a:latin typeface="Calibri"/>
              <a:cs typeface="Calibri"/>
            </a:endParaRPr>
          </a:p>
          <a:p>
            <a:pPr marL="13758">
              <a:spcBef>
                <a:spcPts val="103"/>
              </a:spcBef>
            </a:pP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文件系统</a:t>
            </a:r>
            <a:endParaRPr sz="39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383" y="5229139"/>
            <a:ext cx="9877108" cy="1880814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 marR="5503">
              <a:spcBef>
                <a:spcPts val="108"/>
              </a:spcBef>
            </a:pP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/selinux/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是类似于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/proc/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的伪文件系统。它在内核空间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安全模块</a:t>
            </a:r>
            <a:r>
              <a:rPr sz="4469" spc="32" baseline="1010" dirty="0">
                <a:solidFill>
                  <a:srgbClr val="FF0000"/>
                </a:solidFill>
                <a:latin typeface="SimSun"/>
                <a:cs typeface="SimSun"/>
              </a:rPr>
              <a:t>（</a:t>
            </a:r>
            <a:r>
              <a:rPr sz="3033" b="1" spc="22" dirty="0">
                <a:solidFill>
                  <a:srgbClr val="FF0000"/>
                </a:solidFill>
                <a:latin typeface="Calibri"/>
                <a:cs typeface="Calibri"/>
              </a:rPr>
              <a:t>LSM</a:t>
            </a:r>
            <a:r>
              <a:rPr sz="4469" spc="32" baseline="1010" dirty="0">
                <a:solidFill>
                  <a:srgbClr val="FF0000"/>
                </a:solidFill>
                <a:latin typeface="SimSun"/>
                <a:cs typeface="SimSun"/>
              </a:rPr>
              <a:t>）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和用户空间程序之间提供了主要的 控制接口。这个文件系统通常挂载在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/selinux/</a:t>
            </a:r>
            <a:r>
              <a:rPr sz="4469" spc="-8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许多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实用程序和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API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使用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文件系统访问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LSM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模块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6322" y="-190793"/>
            <a:ext cx="6000697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3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的文件系统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79" y="317966"/>
            <a:ext cx="4373773" cy="614057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3.5</a:t>
            </a:r>
            <a:r>
              <a:rPr sz="39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/Selinux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文件系统</a:t>
            </a:r>
            <a:endParaRPr sz="3900">
              <a:latin typeface="SimSun"/>
              <a:cs typeface="SimSu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595" y="543190"/>
            <a:ext cx="9816571" cy="3432704"/>
            <a:chOff x="47625" y="765175"/>
            <a:chExt cx="9061450" cy="31686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25" y="1125537"/>
              <a:ext cx="9061450" cy="28082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0200" y="765175"/>
              <a:ext cx="4968875" cy="36036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6896" y="4081310"/>
            <a:ext cx="9727830" cy="2551500"/>
          </a:xfrm>
          <a:prstGeom prst="rect">
            <a:avLst/>
          </a:prstGeom>
        </p:spPr>
        <p:txBody>
          <a:bodyPr vert="horz" wrap="square" lIns="0" tIns="134144" rIns="0" bIns="0" rtlCol="0">
            <a:spAutoFit/>
          </a:bodyPr>
          <a:lstStyle/>
          <a:p>
            <a:pPr marL="13758">
              <a:spcBef>
                <a:spcPts val="1056"/>
              </a:spcBef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booleans/</a:t>
            </a:r>
            <a:r>
              <a:rPr sz="4469" baseline="1010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endParaRPr sz="4469" baseline="1010">
              <a:latin typeface="SimSun"/>
              <a:cs typeface="SimSun"/>
            </a:endParaRPr>
          </a:p>
          <a:p>
            <a:pPr marL="13758" marR="5503" algn="just">
              <a:lnSpc>
                <a:spcPct val="99900"/>
              </a:lnSpc>
              <a:spcBef>
                <a:spcPts val="932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这个目录包括了策略中定义的每个布尔变量文件，如果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文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件被读取，就会返回布尔变量的当前值和待定值，待定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值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就是布尔变量将要改变成的值，参考</a:t>
            </a:r>
            <a:r>
              <a:rPr sz="2817" b="1" spc="-5" dirty="0">
                <a:solidFill>
                  <a:srgbClr val="00B050"/>
                </a:solidFill>
                <a:latin typeface="Calibri"/>
                <a:cs typeface="Calibri"/>
              </a:rPr>
              <a:t>commit_pending_bools </a:t>
            </a:r>
            <a:r>
              <a:rPr sz="2817" b="1" spc="-628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命令，文件名和布尔变量的名字一致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2979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6322" y="-190793"/>
            <a:ext cx="6000697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3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的文件系统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79" y="317966"/>
            <a:ext cx="4373773" cy="614057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3.5</a:t>
            </a:r>
            <a:r>
              <a:rPr sz="39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/Selinux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文件系统</a:t>
            </a:r>
            <a:endParaRPr sz="3900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95" y="933583"/>
            <a:ext cx="9816571" cy="30423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302" y="3881924"/>
            <a:ext cx="9813819" cy="3019673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3758">
              <a:spcBef>
                <a:spcPts val="910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disable</a:t>
            </a:r>
            <a:endParaRPr sz="3033">
              <a:latin typeface="Calibri"/>
              <a:cs typeface="Calibri"/>
            </a:endParaRPr>
          </a:p>
          <a:p>
            <a:pPr marL="13758" marR="5503" indent="613600">
              <a:lnSpc>
                <a:spcPct val="99600"/>
              </a:lnSpc>
              <a:spcBef>
                <a:spcPts val="823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这个文件是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init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在初始化过程中用来禁用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的接口 当初始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inu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策略载入或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inu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被禁用时，这个接口不</a:t>
            </a:r>
            <a:r>
              <a:rPr sz="4469" spc="56" baseline="1010" dirty="0">
                <a:solidFill>
                  <a:srgbClr val="FF0000"/>
                </a:solidFill>
                <a:latin typeface="SimSun"/>
                <a:cs typeface="SimSun"/>
              </a:rPr>
              <a:t>再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有效，因此，修改成禁用状态总需要重启。启用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禁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用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的唯一方法是修改</a:t>
            </a:r>
            <a:r>
              <a:rPr sz="3033" b="1" spc="-16" dirty="0">
                <a:solidFill>
                  <a:srgbClr val="00B050"/>
                </a:solidFill>
                <a:latin typeface="Calibri"/>
                <a:cs typeface="Calibri"/>
              </a:rPr>
              <a:t>/etc/selinux/config</a:t>
            </a:r>
            <a:r>
              <a:rPr sz="4469" spc="-24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然后重启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系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统，只有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init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能够直接通过这个文件使用该接口。。</a:t>
            </a:r>
            <a:endParaRPr sz="4469" baseline="101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6322" y="-190793"/>
            <a:ext cx="6000697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3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的文件系统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79" y="317966"/>
            <a:ext cx="4373773" cy="614057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3.5</a:t>
            </a:r>
            <a:r>
              <a:rPr sz="39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/Selinux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文件系统</a:t>
            </a:r>
            <a:endParaRPr sz="3900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95" y="933583"/>
            <a:ext cx="9816571" cy="30423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301" y="3650784"/>
            <a:ext cx="9824138" cy="3475353"/>
          </a:xfrm>
          <a:prstGeom prst="rect">
            <a:avLst/>
          </a:prstGeom>
        </p:spPr>
        <p:txBody>
          <a:bodyPr vert="horz" wrap="square" lIns="0" tIns="112818" rIns="0" bIns="0" rtlCol="0">
            <a:spAutoFit/>
          </a:bodyPr>
          <a:lstStyle/>
          <a:p>
            <a:pPr marL="101121">
              <a:spcBef>
                <a:spcPts val="888"/>
              </a:spcBef>
            </a:pP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enforce</a:t>
            </a:r>
            <a:endParaRPr sz="3033">
              <a:latin typeface="Calibri"/>
              <a:cs typeface="Calibri"/>
            </a:endParaRPr>
          </a:p>
          <a:p>
            <a:pPr marL="13758" marR="5503" indent="789012">
              <a:lnSpc>
                <a:spcPct val="100099"/>
              </a:lnSpc>
              <a:spcBef>
                <a:spcPts val="775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这个文件是用来开启或禁用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enforce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模式的接口</a:t>
            </a:r>
            <a:r>
              <a:rPr sz="4469" spc="8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init </a:t>
            </a:r>
            <a:r>
              <a:rPr sz="3033" b="1" spc="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在启动过程中用它设置模式为</a:t>
            </a:r>
            <a:r>
              <a:rPr sz="3033" b="1" spc="-11" dirty="0">
                <a:solidFill>
                  <a:srgbClr val="00B050"/>
                </a:solidFill>
                <a:latin typeface="Calibri"/>
                <a:cs typeface="Calibri"/>
              </a:rPr>
              <a:t>enforcing</a:t>
            </a:r>
            <a:r>
              <a:rPr sz="4469" spc="-16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我们也可以直接 使用这个接口修改模式</a:t>
            </a:r>
            <a:r>
              <a:rPr sz="4469" spc="48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b="1" spc="32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表示</a:t>
            </a: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enforcing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模式</a:t>
            </a:r>
            <a:r>
              <a:rPr sz="4469" spc="48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b="1" spc="32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表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示 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permissive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模式，模式的改变是立即生效的。也可以编写 一个策略禁止任何域许可从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b="1" spc="-49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b="1" spc="-43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模式固定成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ssi</a:t>
            </a:r>
            <a:r>
              <a:rPr sz="3033" b="1" spc="-32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e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模式。</a:t>
            </a:r>
            <a:endParaRPr sz="2979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85750"/>
            <a:ext cx="9906000" cy="74295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6322" y="-190793"/>
            <a:ext cx="6000697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3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的文件系统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79" y="317966"/>
            <a:ext cx="4373773" cy="614057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3.5</a:t>
            </a:r>
            <a:r>
              <a:rPr sz="39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/Selinux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文件系统</a:t>
            </a:r>
            <a:endParaRPr sz="3900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95" y="933583"/>
            <a:ext cx="9816571" cy="30423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746" y="3730034"/>
            <a:ext cx="9694810" cy="3203675"/>
          </a:xfrm>
          <a:prstGeom prst="rect">
            <a:avLst/>
          </a:prstGeom>
        </p:spPr>
        <p:txBody>
          <a:bodyPr vert="horz" wrap="square" lIns="0" tIns="112817" rIns="0" bIns="0" rtlCol="0">
            <a:spAutoFit/>
          </a:bodyPr>
          <a:lstStyle/>
          <a:p>
            <a:pPr marL="52968">
              <a:spcBef>
                <a:spcPts val="887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load</a:t>
            </a:r>
            <a:endParaRPr sz="3033">
              <a:latin typeface="Calibri"/>
              <a:cs typeface="Calibri"/>
            </a:endParaRPr>
          </a:p>
          <a:p>
            <a:pPr marL="491842">
              <a:lnSpc>
                <a:spcPts val="3586"/>
              </a:lnSpc>
              <a:spcBef>
                <a:spcPts val="780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这个文件是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_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li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程序用来载入新的二进制策略的</a:t>
            </a:r>
            <a:endParaRPr sz="4469" baseline="1010">
              <a:latin typeface="SimSun"/>
              <a:cs typeface="SimSun"/>
            </a:endParaRPr>
          </a:p>
          <a:p>
            <a:pPr marL="13758">
              <a:lnSpc>
                <a:spcPts val="3586"/>
              </a:lnSpc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mls</a:t>
            </a:r>
            <a:endParaRPr sz="3033">
              <a:latin typeface="Calibri"/>
              <a:cs typeface="Calibri"/>
            </a:endParaRPr>
          </a:p>
          <a:p>
            <a:pPr marL="363895">
              <a:spcBef>
                <a:spcPts val="802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这个文件是内核用来代表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MLS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是否激活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  <a:p>
            <a:pPr marL="79108">
              <a:spcBef>
                <a:spcPts val="27"/>
              </a:spcBef>
            </a:pP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policyvers</a:t>
            </a:r>
            <a:endParaRPr sz="3033">
              <a:latin typeface="Calibri"/>
              <a:cs typeface="Calibri"/>
            </a:endParaRPr>
          </a:p>
          <a:p>
            <a:pPr marL="1069672">
              <a:spcBef>
                <a:spcPts val="823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这个文件返回内核支持的策略的最大版本号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2979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6322" y="-190793"/>
            <a:ext cx="6000697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3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的文件系统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238717"/>
            <a:ext cx="9856470" cy="686288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46089">
              <a:lnSpc>
                <a:spcPts val="4539"/>
              </a:lnSpc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3.6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的重要目录</a:t>
            </a:r>
            <a:endParaRPr sz="3900">
              <a:latin typeface="SimSun"/>
              <a:cs typeface="SimSun"/>
            </a:endParaRPr>
          </a:p>
          <a:p>
            <a:pPr marL="13758">
              <a:lnSpc>
                <a:spcPts val="3498"/>
              </a:lnSpc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32" dirty="0">
                <a:solidFill>
                  <a:srgbClr val="FF0000"/>
                </a:solidFill>
                <a:latin typeface="Calibri"/>
                <a:cs typeface="Calibri"/>
              </a:rPr>
              <a:t>/etc/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目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录</a:t>
            </a:r>
            <a:endParaRPr sz="4469" baseline="1010">
              <a:latin typeface="SimSun"/>
              <a:cs typeface="SimSun"/>
            </a:endParaRPr>
          </a:p>
          <a:p>
            <a:pPr marL="13758">
              <a:spcBef>
                <a:spcPts val="699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这里存放在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inu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大部分的设置文件，重要的有</a:t>
            </a:r>
            <a:endParaRPr sz="4469" baseline="1010">
              <a:latin typeface="SimSun"/>
              <a:cs typeface="SimSun"/>
            </a:endParaRPr>
          </a:p>
          <a:p>
            <a:pPr marL="575765" indent="-525549">
              <a:buAutoNum type="arabicParenBoth"/>
              <a:tabLst>
                <a:tab pos="576453" algn="l"/>
              </a:tabLst>
            </a:pP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/etc/passwd</a:t>
            </a:r>
            <a:endParaRPr sz="3033">
              <a:latin typeface="Calibri"/>
              <a:cs typeface="Calibri"/>
            </a:endParaRPr>
          </a:p>
          <a:p>
            <a:pPr marL="50903" marR="266900" indent="990564">
              <a:lnSpc>
                <a:spcPct val="101400"/>
              </a:lnSpc>
              <a:spcBef>
                <a:spcPts val="731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用户数据库，每个用户的用户名、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GI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、用</a:t>
            </a:r>
            <a:r>
              <a:rPr sz="4469" spc="56" baseline="1010" dirty="0">
                <a:solidFill>
                  <a:srgbClr val="FF0000"/>
                </a:solidFill>
                <a:latin typeface="SimSun"/>
                <a:cs typeface="SimSun"/>
              </a:rPr>
              <a:t>户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全名、工作目录、命令解释器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shell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类型</a:t>
            </a:r>
            <a:endParaRPr sz="4469" baseline="1010">
              <a:latin typeface="SimSun"/>
              <a:cs typeface="SimSun"/>
            </a:endParaRPr>
          </a:p>
          <a:p>
            <a:pPr marL="575765" indent="-525549">
              <a:spcBef>
                <a:spcPts val="726"/>
              </a:spcBef>
              <a:buAutoNum type="arabicParenBoth" startAt="2"/>
              <a:tabLst>
                <a:tab pos="576453" algn="l"/>
              </a:tabLst>
            </a:pPr>
            <a:r>
              <a:rPr sz="3033" b="1" spc="-27" dirty="0">
                <a:solidFill>
                  <a:srgbClr val="FF0000"/>
                </a:solidFill>
                <a:latin typeface="Calibri"/>
                <a:cs typeface="Calibri"/>
              </a:rPr>
              <a:t>/etc/fstab</a:t>
            </a:r>
            <a:endParaRPr sz="3033">
              <a:latin typeface="Calibri"/>
              <a:cs typeface="Calibri"/>
            </a:endParaRPr>
          </a:p>
          <a:p>
            <a:pPr marL="1041468">
              <a:spcBef>
                <a:spcPts val="807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系统启动后自动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b="1" spc="-32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的文件系统列表，如各硬盘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分</a:t>
            </a:r>
            <a:endParaRPr sz="4469" baseline="1010">
              <a:latin typeface="SimSun"/>
              <a:cs typeface="SimSun"/>
            </a:endParaRPr>
          </a:p>
          <a:p>
            <a:pPr marL="50903">
              <a:spcBef>
                <a:spcPts val="54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区、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b="1" spc="-146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分区、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b="1" spc="-38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和软驱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等</a:t>
            </a:r>
            <a:endParaRPr sz="4469" baseline="1010">
              <a:latin typeface="SimSun"/>
              <a:cs typeface="SimSun"/>
            </a:endParaRPr>
          </a:p>
          <a:p>
            <a:pPr marL="575765" indent="-525549">
              <a:spcBef>
                <a:spcPts val="130"/>
              </a:spcBef>
              <a:buAutoNum type="arabicParenBoth" startAt="3"/>
              <a:tabLst>
                <a:tab pos="576453" algn="l"/>
              </a:tabLst>
            </a:pP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/etc/inittab</a:t>
            </a:r>
            <a:endParaRPr sz="3033">
              <a:latin typeface="Calibri"/>
              <a:cs typeface="Calibri"/>
            </a:endParaRPr>
          </a:p>
          <a:p>
            <a:pPr marL="1041468">
              <a:spcBef>
                <a:spcPts val="780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init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根据它完成整个系统的基本配置</a:t>
            </a:r>
            <a:endParaRPr sz="4469" baseline="1010">
              <a:latin typeface="SimSun"/>
              <a:cs typeface="SimSun"/>
            </a:endParaRPr>
          </a:p>
          <a:p>
            <a:pPr marL="575765" indent="-525549">
              <a:spcBef>
                <a:spcPts val="623"/>
              </a:spcBef>
              <a:buAutoNum type="arabicParenBoth" startAt="4"/>
              <a:tabLst>
                <a:tab pos="576453" algn="l"/>
              </a:tabLst>
            </a:pPr>
            <a:r>
              <a:rPr sz="3033" b="1" spc="-27" dirty="0">
                <a:solidFill>
                  <a:srgbClr val="FF0000"/>
                </a:solidFill>
                <a:latin typeface="Calibri"/>
                <a:cs typeface="Calibri"/>
              </a:rPr>
              <a:t>/etc/shells</a:t>
            </a:r>
            <a:endParaRPr sz="3033">
              <a:latin typeface="Calibri"/>
              <a:cs typeface="Calibri"/>
            </a:endParaRPr>
          </a:p>
          <a:p>
            <a:pPr marL="1041468">
              <a:spcBef>
                <a:spcPts val="807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支持的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sh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列表</a:t>
            </a:r>
            <a:endParaRPr sz="4469" baseline="101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6322" y="-190793"/>
            <a:ext cx="6000697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3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的文件系统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278343"/>
            <a:ext cx="9634273" cy="6440236"/>
          </a:xfrm>
          <a:prstGeom prst="rect">
            <a:avLst/>
          </a:prstGeom>
        </p:spPr>
        <p:txBody>
          <a:bodyPr vert="horz" wrap="square" lIns="0" tIns="52970" rIns="0" bIns="0" rtlCol="0">
            <a:spAutoFit/>
          </a:bodyPr>
          <a:lstStyle/>
          <a:p>
            <a:pPr marL="46089">
              <a:spcBef>
                <a:spcPts val="417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3.6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的重要目录</a:t>
            </a:r>
            <a:endParaRPr sz="3900">
              <a:latin typeface="SimSun"/>
              <a:cs typeface="SimSun"/>
            </a:endParaRPr>
          </a:p>
          <a:p>
            <a:pPr marL="537931" indent="-524861">
              <a:spcBef>
                <a:spcPts val="244"/>
              </a:spcBef>
              <a:buAutoNum type="arabicParenBoth" startAt="5"/>
              <a:tabLst>
                <a:tab pos="538619" algn="l"/>
              </a:tabLst>
            </a:pP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/etc/grub.conf</a:t>
            </a:r>
            <a:endParaRPr sz="3033">
              <a:latin typeface="Calibri"/>
              <a:cs typeface="Calibri"/>
            </a:endParaRPr>
          </a:p>
          <a:p>
            <a:pPr marL="1004321">
              <a:spcBef>
                <a:spcPts val="780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GRUB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的配置文件</a:t>
            </a:r>
            <a:endParaRPr sz="4469" baseline="1010">
              <a:latin typeface="SimSun"/>
              <a:cs typeface="SimSun"/>
            </a:endParaRPr>
          </a:p>
          <a:p>
            <a:pPr marL="564071" indent="-525549">
              <a:spcBef>
                <a:spcPts val="520"/>
              </a:spcBef>
              <a:buAutoNum type="arabicParenBoth" startAt="6"/>
              <a:tabLst>
                <a:tab pos="564758" algn="l"/>
              </a:tabLst>
            </a:pP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/etc/profile</a:t>
            </a:r>
            <a:endParaRPr sz="3033">
              <a:latin typeface="Calibri"/>
              <a:cs typeface="Calibri"/>
            </a:endParaRPr>
          </a:p>
          <a:p>
            <a:pPr marL="39210" marR="5503" indent="990564">
              <a:lnSpc>
                <a:spcPct val="101899"/>
              </a:lnSpc>
              <a:spcBef>
                <a:spcPts val="737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sh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启动时执行的轮廓文件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用于同注册进程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gin</a:t>
            </a:r>
            <a:r>
              <a:rPr sz="4469" spc="56" baseline="1010" dirty="0">
                <a:solidFill>
                  <a:srgbClr val="FF0000"/>
                </a:solidFill>
                <a:latin typeface="SimSun"/>
                <a:cs typeface="SimSun"/>
              </a:rPr>
              <a:t>进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行对话，建立每个用户都必须使用的环境变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量</a:t>
            </a:r>
            <a:endParaRPr sz="2979">
              <a:latin typeface="SimSun"/>
              <a:cs typeface="SimSun"/>
            </a:endParaRPr>
          </a:p>
          <a:p>
            <a:pPr marL="564071" indent="-525549">
              <a:spcBef>
                <a:spcPts val="487"/>
              </a:spcBef>
              <a:buAutoNum type="arabicParenBoth" startAt="7"/>
              <a:tabLst>
                <a:tab pos="564758" algn="l"/>
              </a:tabLst>
            </a:pP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/etc/bashrc</a:t>
            </a:r>
            <a:endParaRPr sz="3033">
              <a:latin typeface="Calibri"/>
              <a:cs typeface="Calibri"/>
            </a:endParaRPr>
          </a:p>
          <a:p>
            <a:pPr marL="39210" marR="224941" indent="990564">
              <a:lnSpc>
                <a:spcPct val="101400"/>
              </a:lnSpc>
              <a:spcBef>
                <a:spcPts val="731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sh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启动时执行的资源文件。用户可以在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b="1" spc="-32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file</a:t>
            </a:r>
            <a:r>
              <a:rPr sz="4469" spc="48" baseline="1010" dirty="0">
                <a:solidFill>
                  <a:srgbClr val="FF0000"/>
                </a:solidFill>
                <a:latin typeface="SimSun"/>
                <a:cs typeface="SimSun"/>
              </a:rPr>
              <a:t>和  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bashrc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中建立全局缺省环境。</a:t>
            </a:r>
            <a:endParaRPr sz="4469" baseline="1010">
              <a:latin typeface="SimSun"/>
              <a:cs typeface="SimSun"/>
            </a:endParaRPr>
          </a:p>
          <a:p>
            <a:pPr marL="39210">
              <a:spcBef>
                <a:spcPts val="726"/>
              </a:spcBef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(8)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 /etc/X11/</a:t>
            </a:r>
            <a:endParaRPr sz="3033">
              <a:latin typeface="Calibri"/>
              <a:cs typeface="Calibri"/>
            </a:endParaRPr>
          </a:p>
          <a:p>
            <a:pPr marL="1029772">
              <a:spcBef>
                <a:spcPts val="807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启动图形界面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ind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所需的配置文件和各种窗口</a:t>
            </a:r>
            <a:endParaRPr sz="4469" baseline="1010">
              <a:latin typeface="SimSun"/>
              <a:cs typeface="SimSun"/>
            </a:endParaRPr>
          </a:p>
          <a:p>
            <a:pPr marL="39210">
              <a:spcBef>
                <a:spcPts val="70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管理器设置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2979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6322" y="-190793"/>
            <a:ext cx="6000697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3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的文件系统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253577"/>
            <a:ext cx="9709944" cy="6745640"/>
          </a:xfrm>
          <a:prstGeom prst="rect">
            <a:avLst/>
          </a:prstGeom>
        </p:spPr>
        <p:txBody>
          <a:bodyPr vert="horz" wrap="square" lIns="0" tIns="77735" rIns="0" bIns="0" rtlCol="0">
            <a:spAutoFit/>
          </a:bodyPr>
          <a:lstStyle/>
          <a:p>
            <a:pPr marL="46089">
              <a:spcBef>
                <a:spcPts val="612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3.6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的重要目录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341"/>
              </a:spcBef>
            </a:pP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819" spc="96" baseline="1182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/dev/</a:t>
            </a:r>
            <a:r>
              <a:rPr sz="3819" spc="96" baseline="1182" dirty="0">
                <a:solidFill>
                  <a:srgbClr val="FF0000"/>
                </a:solidFill>
                <a:latin typeface="SimSun"/>
                <a:cs typeface="SimSun"/>
              </a:rPr>
              <a:t>目录</a:t>
            </a:r>
            <a:endParaRPr sz="3819" baseline="1182">
              <a:latin typeface="SimSun"/>
              <a:cs typeface="SimSun"/>
            </a:endParaRPr>
          </a:p>
          <a:p>
            <a:pPr marL="13758">
              <a:spcBef>
                <a:spcPts val="590"/>
              </a:spcBef>
            </a:pPr>
            <a:r>
              <a:rPr sz="2546" spc="65" dirty="0">
                <a:solidFill>
                  <a:srgbClr val="FF0000"/>
                </a:solidFill>
                <a:latin typeface="SimSun"/>
                <a:cs typeface="SimSun"/>
              </a:rPr>
              <a:t>存放了所有设备文件，即设备驱动程序。</a:t>
            </a:r>
            <a:endParaRPr sz="2546">
              <a:latin typeface="SimSun"/>
              <a:cs typeface="SimSun"/>
            </a:endParaRPr>
          </a:p>
          <a:p>
            <a:pPr marL="13758">
              <a:lnSpc>
                <a:spcPts val="3044"/>
              </a:lnSpc>
              <a:spcBef>
                <a:spcPts val="720"/>
              </a:spcBef>
            </a:pP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819" spc="96" baseline="1182" dirty="0">
                <a:solidFill>
                  <a:srgbClr val="FF0000"/>
                </a:solidFill>
                <a:latin typeface="SimSun"/>
                <a:cs typeface="SimSun"/>
              </a:rPr>
              <a:t>的设备分类如下。</a:t>
            </a:r>
            <a:endParaRPr sz="3819" baseline="1182">
              <a:latin typeface="SimSun"/>
              <a:cs typeface="SimSun"/>
            </a:endParaRPr>
          </a:p>
          <a:p>
            <a:pPr marL="498721" indent="-447817">
              <a:lnSpc>
                <a:spcPts val="3044"/>
              </a:lnSpc>
              <a:buSzPct val="102127"/>
              <a:buFont typeface="Calibri"/>
              <a:buAutoNum type="arabicParenBoth"/>
              <a:tabLst>
                <a:tab pos="498721" algn="l"/>
              </a:tabLst>
            </a:pPr>
            <a:r>
              <a:rPr sz="3819" spc="96" baseline="1182" dirty="0">
                <a:solidFill>
                  <a:srgbClr val="FF0000"/>
                </a:solidFill>
                <a:latin typeface="SimSun"/>
                <a:cs typeface="SimSun"/>
              </a:rPr>
              <a:t>块设备</a:t>
            </a:r>
            <a:endParaRPr sz="3819" baseline="1182">
              <a:latin typeface="SimSun"/>
              <a:cs typeface="SimSun"/>
            </a:endParaRPr>
          </a:p>
          <a:p>
            <a:pPr marL="50903" marR="5503" indent="990564">
              <a:lnSpc>
                <a:spcPct val="101499"/>
              </a:lnSpc>
              <a:spcBef>
                <a:spcPts val="497"/>
              </a:spcBef>
            </a:pPr>
            <a:r>
              <a:rPr sz="3819" spc="96" baseline="1182" dirty="0">
                <a:solidFill>
                  <a:srgbClr val="FF0000"/>
                </a:solidFill>
                <a:latin typeface="SimSun"/>
                <a:cs typeface="SimSun"/>
              </a:rPr>
              <a:t>块设备就是以块可寻址的块</a:t>
            </a:r>
            <a:r>
              <a:rPr sz="2600" b="1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3819" spc="96" baseline="1182" dirty="0">
                <a:solidFill>
                  <a:srgbClr val="FF0000"/>
                </a:solidFill>
                <a:latin typeface="SimSun"/>
                <a:cs typeface="SimSun"/>
              </a:rPr>
              <a:t>比如磁盘扇区</a:t>
            </a:r>
            <a:r>
              <a:rPr sz="2600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3819" spc="96" baseline="1182" dirty="0">
                <a:solidFill>
                  <a:srgbClr val="FF0000"/>
                </a:solidFill>
                <a:latin typeface="SimSun"/>
                <a:cs typeface="SimSun"/>
              </a:rPr>
              <a:t>为单位进行数据 处理的设备，块的大小通常为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512</a:t>
            </a:r>
            <a:r>
              <a:rPr sz="3819" spc="96" baseline="1182" dirty="0">
                <a:solidFill>
                  <a:srgbClr val="FF0000"/>
                </a:solidFill>
                <a:latin typeface="SimSun"/>
                <a:cs typeface="SimSun"/>
              </a:rPr>
              <a:t>字节到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32</a:t>
            </a:r>
            <a:r>
              <a:rPr sz="2600" b="1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3819" spc="89" baseline="1182" dirty="0">
                <a:solidFill>
                  <a:srgbClr val="FF0000"/>
                </a:solidFill>
                <a:latin typeface="SimSun"/>
                <a:cs typeface="SimSun"/>
              </a:rPr>
              <a:t>字节，常常采用缓冲技 </a:t>
            </a:r>
            <a:r>
              <a:rPr sz="2546" spc="65" dirty="0">
                <a:solidFill>
                  <a:srgbClr val="FF0000"/>
                </a:solidFill>
                <a:latin typeface="SimSun"/>
                <a:cs typeface="SimSun"/>
              </a:rPr>
              <a:t>术，大多数允许随机访问，不必顺序读取块，而是可以在任何时</a:t>
            </a:r>
            <a:r>
              <a:rPr sz="2546" spc="54" dirty="0">
                <a:solidFill>
                  <a:srgbClr val="FF0000"/>
                </a:solidFill>
                <a:latin typeface="SimSun"/>
                <a:cs typeface="SimSun"/>
              </a:rPr>
              <a:t>候 </a:t>
            </a:r>
            <a:r>
              <a:rPr sz="3819" spc="96" baseline="1182" dirty="0">
                <a:solidFill>
                  <a:srgbClr val="FF0000"/>
                </a:solidFill>
                <a:latin typeface="SimSun"/>
                <a:cs typeface="SimSun"/>
              </a:rPr>
              <a:t>访问任何块等特性。块设备包括硬盘、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CD-ROM</a:t>
            </a:r>
            <a:r>
              <a:rPr sz="2600" b="1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819" spc="96" baseline="1182" dirty="0">
                <a:solidFill>
                  <a:srgbClr val="FF0000"/>
                </a:solidFill>
                <a:latin typeface="SimSun"/>
                <a:cs typeface="SimSun"/>
              </a:rPr>
              <a:t>和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RAM</a:t>
            </a:r>
            <a:r>
              <a:rPr sz="3819" spc="96" baseline="1182" dirty="0">
                <a:solidFill>
                  <a:srgbClr val="FF0000"/>
                </a:solidFill>
                <a:latin typeface="SimSun"/>
                <a:cs typeface="SimSun"/>
              </a:rPr>
              <a:t>盘。</a:t>
            </a:r>
            <a:endParaRPr sz="3819" baseline="1182">
              <a:latin typeface="SimSun"/>
              <a:cs typeface="SimSun"/>
            </a:endParaRPr>
          </a:p>
          <a:p>
            <a:pPr marL="498721" indent="-447817">
              <a:spcBef>
                <a:spcPts val="470"/>
              </a:spcBef>
              <a:buSzPct val="102127"/>
              <a:buFont typeface="Calibri"/>
              <a:buAutoNum type="arabicParenBoth" startAt="2"/>
              <a:tabLst>
                <a:tab pos="498721" algn="l"/>
              </a:tabLst>
            </a:pPr>
            <a:r>
              <a:rPr sz="3819" spc="96" baseline="1182" dirty="0">
                <a:solidFill>
                  <a:srgbClr val="FF0000"/>
                </a:solidFill>
                <a:latin typeface="SimSun"/>
                <a:cs typeface="SimSun"/>
              </a:rPr>
              <a:t>字符设备</a:t>
            </a:r>
            <a:endParaRPr sz="3819" baseline="1182">
              <a:latin typeface="SimSun"/>
              <a:cs typeface="SimSun"/>
            </a:endParaRPr>
          </a:p>
          <a:p>
            <a:pPr marL="50903" marR="24076" indent="990564" algn="just">
              <a:lnSpc>
                <a:spcPct val="102699"/>
              </a:lnSpc>
              <a:spcBef>
                <a:spcPts val="509"/>
              </a:spcBef>
            </a:pPr>
            <a:r>
              <a:rPr sz="2546" spc="65" dirty="0">
                <a:solidFill>
                  <a:srgbClr val="FF0000"/>
                </a:solidFill>
                <a:latin typeface="SimSun"/>
                <a:cs typeface="SimSun"/>
              </a:rPr>
              <a:t>与块设备相对的是字符设备，字符设备没有可以进行物理</a:t>
            </a:r>
            <a:r>
              <a:rPr sz="2546" spc="38" dirty="0">
                <a:solidFill>
                  <a:srgbClr val="FF0000"/>
                </a:solidFill>
                <a:latin typeface="SimSun"/>
                <a:cs typeface="SimSun"/>
              </a:rPr>
              <a:t>寻 </a:t>
            </a:r>
            <a:r>
              <a:rPr sz="2546" spc="60" dirty="0">
                <a:solidFill>
                  <a:srgbClr val="FF0000"/>
                </a:solidFill>
                <a:latin typeface="SimSun"/>
                <a:cs typeface="SimSun"/>
              </a:rPr>
              <a:t>址的媒体，以字节为单位进行数据处理，一般不采用缓冲技术，大 多数只能按顺序读写，只能逐字符地读取这些设备中的数据，字</a:t>
            </a:r>
            <a:r>
              <a:rPr sz="2546" spc="38" dirty="0">
                <a:solidFill>
                  <a:srgbClr val="FF0000"/>
                </a:solidFill>
                <a:latin typeface="SimSun"/>
                <a:cs typeface="SimSun"/>
              </a:rPr>
              <a:t>符 </a:t>
            </a:r>
            <a:r>
              <a:rPr sz="2546" spc="65" dirty="0">
                <a:solidFill>
                  <a:srgbClr val="FF0000"/>
                </a:solidFill>
                <a:latin typeface="SimSun"/>
                <a:cs typeface="SimSun"/>
              </a:rPr>
              <a:t>设备包括鼠标和键盘、串行端口和磁带设备等。</a:t>
            </a:r>
            <a:endParaRPr sz="2546">
              <a:latin typeface="SimSun"/>
              <a:cs typeface="SimSun"/>
            </a:endParaRPr>
          </a:p>
          <a:p>
            <a:pPr marL="498721" indent="-447817">
              <a:spcBef>
                <a:spcPts val="823"/>
              </a:spcBef>
              <a:buSzPct val="102127"/>
              <a:buFont typeface="Calibri"/>
              <a:buAutoNum type="arabicParenBoth" startAt="3"/>
              <a:tabLst>
                <a:tab pos="498721" algn="l"/>
                <a:tab pos="2195749" algn="l"/>
              </a:tabLst>
            </a:pPr>
            <a:r>
              <a:rPr sz="3819" spc="96" baseline="1182" dirty="0">
                <a:solidFill>
                  <a:srgbClr val="FF0000"/>
                </a:solidFill>
                <a:latin typeface="SimSun"/>
                <a:cs typeface="SimSun"/>
              </a:rPr>
              <a:t>网络设</a:t>
            </a:r>
            <a:r>
              <a:rPr sz="3819" spc="81" baseline="1182" dirty="0">
                <a:solidFill>
                  <a:srgbClr val="FF0000"/>
                </a:solidFill>
                <a:latin typeface="SimSun"/>
                <a:cs typeface="SimSun"/>
              </a:rPr>
              <a:t>备</a:t>
            </a:r>
            <a:r>
              <a:rPr sz="3819" baseline="1182" dirty="0">
                <a:solidFill>
                  <a:srgbClr val="FF0000"/>
                </a:solidFill>
                <a:latin typeface="SimSun"/>
                <a:cs typeface="SimSun"/>
              </a:rPr>
              <a:t>	</a:t>
            </a:r>
            <a:r>
              <a:rPr sz="3819" spc="96" baseline="1182" dirty="0">
                <a:solidFill>
                  <a:srgbClr val="FF0000"/>
                </a:solidFill>
                <a:latin typeface="SimSun"/>
                <a:cs typeface="SimSun"/>
              </a:rPr>
              <a:t>例如网卡</a:t>
            </a:r>
            <a:r>
              <a:rPr sz="3819" spc="81" baseline="1182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3819" baseline="1182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6322" y="-190793"/>
            <a:ext cx="6000697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3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的文件系统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238717"/>
            <a:ext cx="9739524" cy="6647311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46089">
              <a:lnSpc>
                <a:spcPts val="4229"/>
              </a:lnSpc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3.6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的重要目录</a:t>
            </a:r>
            <a:endParaRPr sz="3900">
              <a:latin typeface="SimSun"/>
              <a:cs typeface="SimSun"/>
            </a:endParaRPr>
          </a:p>
          <a:p>
            <a:pPr marL="13758">
              <a:lnSpc>
                <a:spcPts val="3190"/>
              </a:lnSpc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/usr/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目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录</a:t>
            </a:r>
            <a:endParaRPr sz="4469" baseline="1010">
              <a:latin typeface="SimSun"/>
              <a:cs typeface="SimSun"/>
            </a:endParaRPr>
          </a:p>
          <a:p>
            <a:pPr marL="13758">
              <a:spcBef>
                <a:spcPts val="720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通常用来安装各种软件的地方。</a:t>
            </a:r>
            <a:endParaRPr sz="2979">
              <a:latin typeface="SimSun"/>
              <a:cs typeface="SimSun"/>
            </a:endParaRPr>
          </a:p>
          <a:p>
            <a:pPr marL="575765" indent="-525549">
              <a:spcBef>
                <a:spcPts val="43"/>
              </a:spcBef>
              <a:buAutoNum type="arabicParenBoth"/>
              <a:tabLst>
                <a:tab pos="576453" algn="l"/>
              </a:tabLst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/usr/bin/</a:t>
            </a:r>
            <a:endParaRPr sz="3033">
              <a:latin typeface="Calibri"/>
              <a:cs typeface="Calibri"/>
            </a:endParaRPr>
          </a:p>
          <a:p>
            <a:pPr marL="50903">
              <a:spcBef>
                <a:spcPts val="780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部分用户命令，经常用到的命令在在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/bin/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下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  <a:p>
            <a:pPr marL="575765" indent="-525549">
              <a:spcBef>
                <a:spcPts val="157"/>
              </a:spcBef>
              <a:buAutoNum type="arabicParenBoth" startAt="2"/>
              <a:tabLst>
                <a:tab pos="576453" algn="l"/>
              </a:tabLst>
            </a:pP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/usr/sbin/</a:t>
            </a:r>
            <a:endParaRPr sz="3033">
              <a:latin typeface="Calibri"/>
              <a:cs typeface="Calibri"/>
            </a:endParaRPr>
          </a:p>
          <a:p>
            <a:pPr marL="50903" marR="5503">
              <a:lnSpc>
                <a:spcPts val="3498"/>
              </a:lnSpc>
              <a:spcBef>
                <a:spcPts val="1213"/>
              </a:spcBef>
            </a:pPr>
            <a:r>
              <a:rPr sz="2979" spc="60" dirty="0">
                <a:solidFill>
                  <a:srgbClr val="FF0000"/>
                </a:solidFill>
                <a:latin typeface="SimSun"/>
                <a:cs typeface="SimSun"/>
              </a:rPr>
              <a:t>超级用户的一些系统管理命令，而根文件系统的系统管理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命令在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/sbin/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  <a:p>
            <a:pPr marL="575765" indent="-525549">
              <a:spcBef>
                <a:spcPts val="135"/>
              </a:spcBef>
              <a:buAutoNum type="arabicParenBoth" startAt="3"/>
              <a:tabLst>
                <a:tab pos="576453" algn="l"/>
              </a:tabLst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/usr/man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/usr/info/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/usr/doc/</a:t>
            </a:r>
            <a:endParaRPr sz="3033">
              <a:latin typeface="Calibri"/>
              <a:cs typeface="Calibri"/>
            </a:endParaRPr>
          </a:p>
          <a:p>
            <a:pPr marL="50903">
              <a:spcBef>
                <a:spcPts val="720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手册、信息文档和其它文档</a:t>
            </a:r>
            <a:endParaRPr sz="2979">
              <a:latin typeface="SimSun"/>
              <a:cs typeface="SimSun"/>
            </a:endParaRPr>
          </a:p>
          <a:p>
            <a:pPr marL="564071" indent="-525549">
              <a:spcBef>
                <a:spcPts val="152"/>
              </a:spcBef>
              <a:buAutoNum type="arabicParenBoth" startAt="4"/>
              <a:tabLst>
                <a:tab pos="564758" algn="l"/>
              </a:tabLst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/usr/include</a:t>
            </a:r>
            <a:endParaRPr sz="3033">
              <a:latin typeface="Calibri"/>
              <a:cs typeface="Calibri"/>
            </a:endParaRPr>
          </a:p>
          <a:p>
            <a:pPr marL="39210">
              <a:spcBef>
                <a:spcPts val="807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下开发和编译应用程序所需要的头文件。例如：语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句</a:t>
            </a:r>
            <a:endParaRPr sz="4469" baseline="1010">
              <a:latin typeface="SimSun"/>
              <a:cs typeface="SimSun"/>
            </a:endParaRPr>
          </a:p>
          <a:p>
            <a:pPr marL="39210">
              <a:spcBef>
                <a:spcPts val="49"/>
              </a:spcBef>
            </a:pPr>
            <a:r>
              <a:rPr sz="4469" spc="-8" baseline="1010" dirty="0">
                <a:solidFill>
                  <a:srgbClr val="FF0000"/>
                </a:solidFill>
                <a:latin typeface="SimSun"/>
                <a:cs typeface="SimSun"/>
              </a:rPr>
              <a:t>“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#include&lt;stdio.h&gt;”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实际上是包含</a:t>
            </a: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/usr/include/stdio.h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6322" y="-190793"/>
            <a:ext cx="6000697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3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的文件系统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46" y="-51386"/>
            <a:ext cx="6645963" cy="5436264"/>
          </a:xfrm>
          <a:prstGeom prst="rect">
            <a:avLst/>
          </a:prstGeom>
        </p:spPr>
        <p:txBody>
          <a:bodyPr vert="horz" wrap="square" lIns="0" tIns="303371" rIns="0" bIns="0" rtlCol="0">
            <a:spAutoFit/>
          </a:bodyPr>
          <a:lstStyle/>
          <a:p>
            <a:pPr marL="85987">
              <a:spcBef>
                <a:spcPts val="2389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3.6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的重要目录</a:t>
            </a:r>
            <a:endParaRPr sz="3900">
              <a:latin typeface="SimSun"/>
              <a:cs typeface="SimSun"/>
            </a:endParaRPr>
          </a:p>
          <a:p>
            <a:pPr marL="577829" indent="-525549">
              <a:spcBef>
                <a:spcPts val="1776"/>
              </a:spcBef>
              <a:buAutoNum type="arabicParenBoth" startAt="5"/>
              <a:tabLst>
                <a:tab pos="578517" algn="l"/>
              </a:tabLst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/usr/lib</a:t>
            </a:r>
            <a:endParaRPr sz="3033">
              <a:latin typeface="Calibri"/>
              <a:cs typeface="Calibri"/>
            </a:endParaRPr>
          </a:p>
          <a:p>
            <a:pPr marL="52968">
              <a:spcBef>
                <a:spcPts val="829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常用的动态链接库和软件包的配置文件</a:t>
            </a:r>
            <a:endParaRPr sz="2979">
              <a:latin typeface="SimSun"/>
              <a:cs typeface="SimSun"/>
            </a:endParaRPr>
          </a:p>
          <a:p>
            <a:pPr marL="537931" indent="-524861">
              <a:spcBef>
                <a:spcPts val="536"/>
              </a:spcBef>
              <a:buAutoNum type="arabicParenBoth" startAt="6"/>
              <a:tabLst>
                <a:tab pos="538619" algn="l"/>
              </a:tabLst>
            </a:pP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/usr/share/doc</a:t>
            </a:r>
            <a:endParaRPr sz="3033">
              <a:latin typeface="Calibri"/>
              <a:cs typeface="Calibri"/>
            </a:endParaRPr>
          </a:p>
          <a:p>
            <a:pPr marL="13758">
              <a:spcBef>
                <a:spcPts val="829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共享文档。</a:t>
            </a:r>
            <a:endParaRPr sz="2979">
              <a:latin typeface="SimSun"/>
              <a:cs typeface="SimSun"/>
            </a:endParaRPr>
          </a:p>
          <a:p>
            <a:pPr marL="537931" indent="-524861">
              <a:spcBef>
                <a:spcPts val="146"/>
              </a:spcBef>
              <a:buAutoNum type="arabicParenBoth" startAt="7"/>
              <a:tabLst>
                <a:tab pos="538619" algn="l"/>
              </a:tabLst>
            </a:pP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/usr/src</a:t>
            </a:r>
            <a:endParaRPr sz="3033">
              <a:latin typeface="Calibri"/>
              <a:cs typeface="Calibri"/>
            </a:endParaRPr>
          </a:p>
          <a:p>
            <a:pPr marL="13758">
              <a:spcBef>
                <a:spcPts val="807"/>
              </a:spcBef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inu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内核源程序</a:t>
            </a:r>
            <a:endParaRPr sz="4469" baseline="1010">
              <a:latin typeface="SimSun"/>
              <a:cs typeface="SimSun"/>
            </a:endParaRPr>
          </a:p>
          <a:p>
            <a:pPr marL="537931" indent="-524861">
              <a:spcBef>
                <a:spcPts val="753"/>
              </a:spcBef>
              <a:buAutoNum type="arabicParenBoth" startAt="8"/>
              <a:tabLst>
                <a:tab pos="538619" algn="l"/>
              </a:tabLst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/usr/local/</a:t>
            </a:r>
            <a:endParaRPr sz="3033">
              <a:latin typeface="Calibri"/>
              <a:cs typeface="Calibri"/>
            </a:endParaRPr>
          </a:p>
          <a:p>
            <a:pPr marL="13758">
              <a:spcBef>
                <a:spcPts val="829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常用来安装新软件。</a:t>
            </a:r>
            <a:endParaRPr sz="2979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6322" y="-190793"/>
            <a:ext cx="6000697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3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的文件系统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286360"/>
            <a:ext cx="9714071" cy="6796134"/>
          </a:xfrm>
          <a:prstGeom prst="rect">
            <a:avLst/>
          </a:prstGeom>
        </p:spPr>
        <p:txBody>
          <a:bodyPr vert="horz" wrap="square" lIns="0" tIns="121073" rIns="0" bIns="0" rtlCol="0">
            <a:spAutoFit/>
          </a:bodyPr>
          <a:lstStyle/>
          <a:p>
            <a:pPr marL="46089">
              <a:spcBef>
                <a:spcPts val="953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3.6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的重要目录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661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/var/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目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录</a:t>
            </a:r>
            <a:endParaRPr sz="4469" baseline="1010">
              <a:latin typeface="SimSun"/>
              <a:cs typeface="SimSun"/>
            </a:endParaRPr>
          </a:p>
          <a:p>
            <a:pPr marL="1004321">
              <a:spcBef>
                <a:spcPts val="720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包括系统一般运行时要改变的数据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2979">
              <a:latin typeface="SimSun"/>
              <a:cs typeface="SimSun"/>
            </a:endParaRPr>
          </a:p>
          <a:p>
            <a:pPr marL="25452">
              <a:spcBef>
                <a:spcPts val="823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/sbin/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目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录</a:t>
            </a:r>
            <a:endParaRPr sz="4469" baseline="1010">
              <a:latin typeface="SimSun"/>
              <a:cs typeface="SimSun"/>
            </a:endParaRPr>
          </a:p>
          <a:p>
            <a:pPr marL="25452">
              <a:spcBef>
                <a:spcPts val="720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这里存放着系统级的命令和工具</a:t>
            </a:r>
            <a:endParaRPr sz="2979">
              <a:latin typeface="SimSun"/>
              <a:cs typeface="SimSun"/>
            </a:endParaRPr>
          </a:p>
          <a:p>
            <a:pPr marL="25452">
              <a:spcBef>
                <a:spcPts val="856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/bin/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目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录</a:t>
            </a:r>
            <a:endParaRPr sz="4469" baseline="1010">
              <a:latin typeface="SimSun"/>
              <a:cs typeface="SimSun"/>
            </a:endParaRPr>
          </a:p>
          <a:p>
            <a:pPr marL="25452">
              <a:spcBef>
                <a:spcPts val="699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存放着一百多个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inu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下常用的命令、工具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  <a:p>
            <a:pPr marL="25452">
              <a:spcBef>
                <a:spcPts val="883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7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/home/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目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录</a:t>
            </a:r>
            <a:endParaRPr sz="4469" baseline="1010">
              <a:latin typeface="SimSun"/>
              <a:cs typeface="SimSun"/>
            </a:endParaRPr>
          </a:p>
          <a:p>
            <a:pPr marL="25452" marR="5503">
              <a:lnSpc>
                <a:spcPts val="3488"/>
              </a:lnSpc>
              <a:spcBef>
                <a:spcPts val="1121"/>
              </a:spcBef>
            </a:pPr>
            <a:r>
              <a:rPr sz="2979" spc="60" dirty="0">
                <a:solidFill>
                  <a:srgbClr val="FF0000"/>
                </a:solidFill>
                <a:latin typeface="SimSun"/>
                <a:cs typeface="SimSun"/>
              </a:rPr>
              <a:t>普通用户主目录，每建一个用户，就会在这里新建一个和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用户同名的目录，给该用户一个自己的空间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2979">
              <a:latin typeface="SimSun"/>
              <a:cs typeface="SimSun"/>
            </a:endParaRPr>
          </a:p>
          <a:p>
            <a:pPr marL="13758">
              <a:spcBef>
                <a:spcPts val="590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8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/lost+found/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目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录</a:t>
            </a:r>
            <a:endParaRPr sz="4469" baseline="1010">
              <a:latin typeface="SimSun"/>
              <a:cs typeface="SimSun"/>
            </a:endParaRPr>
          </a:p>
          <a:p>
            <a:pPr marL="13758">
              <a:spcBef>
                <a:spcPts val="693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顾名思义，一些丢失的文件可能能在这里找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到</a:t>
            </a:r>
            <a:endParaRPr sz="2979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6322" y="-190793"/>
            <a:ext cx="6000697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3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的文件系统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418912"/>
            <a:ext cx="9542092" cy="5242782"/>
          </a:xfrm>
          <a:prstGeom prst="rect">
            <a:avLst/>
          </a:prstGeom>
        </p:spPr>
        <p:txBody>
          <a:bodyPr vert="horz" wrap="square" lIns="0" tIns="222885" rIns="0" bIns="0" rtlCol="0">
            <a:spAutoFit/>
          </a:bodyPr>
          <a:lstStyle/>
          <a:p>
            <a:pPr marL="46089">
              <a:spcBef>
                <a:spcPts val="1755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3.6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的重要目录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1284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/media/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目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录</a:t>
            </a:r>
            <a:endParaRPr sz="4469" baseline="1010">
              <a:latin typeface="SimSun"/>
              <a:cs typeface="SimSun"/>
            </a:endParaRPr>
          </a:p>
          <a:p>
            <a:pPr marL="13758">
              <a:spcBef>
                <a:spcPts val="720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外部设备的挂接点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2979">
              <a:latin typeface="SimSun"/>
              <a:cs typeface="SimSun"/>
            </a:endParaRPr>
          </a:p>
          <a:p>
            <a:pPr marL="25452">
              <a:spcBef>
                <a:spcPts val="2519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10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/boot/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目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录</a:t>
            </a:r>
            <a:endParaRPr sz="4469" baseline="1010">
              <a:latin typeface="SimSun"/>
              <a:cs typeface="SimSun"/>
            </a:endParaRPr>
          </a:p>
          <a:p>
            <a:pPr marL="25452">
              <a:spcBef>
                <a:spcPts val="699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就是从这里启动的。</a:t>
            </a:r>
            <a:endParaRPr sz="4469" baseline="1010">
              <a:latin typeface="SimSun"/>
              <a:cs typeface="SimSun"/>
            </a:endParaRPr>
          </a:p>
          <a:p>
            <a:pPr marL="25452">
              <a:spcBef>
                <a:spcPts val="3093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11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/lib/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目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录</a:t>
            </a:r>
            <a:endParaRPr sz="4469" baseline="1010">
              <a:latin typeface="SimSun"/>
              <a:cs typeface="SimSun"/>
            </a:endParaRPr>
          </a:p>
          <a:p>
            <a:pPr marL="1016015">
              <a:spcBef>
                <a:spcPts val="720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标准程序设计库，又叫动态链接共享库，作用类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似</a:t>
            </a:r>
            <a:endParaRPr sz="2979">
              <a:latin typeface="SimSun"/>
              <a:cs typeface="SimSun"/>
            </a:endParaRPr>
          </a:p>
          <a:p>
            <a:pPr marL="25452">
              <a:spcBef>
                <a:spcPts val="76"/>
              </a:spcBef>
            </a:pP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Windows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里的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.dll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文件。</a:t>
            </a:r>
            <a:endParaRPr sz="4469" baseline="101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7167" y="-190793"/>
            <a:ext cx="475900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4</a:t>
            </a:r>
            <a:r>
              <a:rPr spc="1083" dirty="0"/>
              <a:t>章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入门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702" y="95317"/>
            <a:ext cx="9822074" cy="6068927"/>
          </a:xfrm>
          <a:prstGeom prst="rect">
            <a:avLst/>
          </a:prstGeom>
        </p:spPr>
        <p:txBody>
          <a:bodyPr vert="horz" wrap="square" lIns="0" tIns="312314" rIns="0" bIns="0" rtlCol="0">
            <a:spAutoFit/>
          </a:bodyPr>
          <a:lstStyle/>
          <a:p>
            <a:pPr marL="794514" lvl="1" indent="-739483">
              <a:spcBef>
                <a:spcPts val="2459"/>
              </a:spcBef>
              <a:buFont typeface="Calibri"/>
              <a:buAutoNum type="arabicPeriod"/>
              <a:tabLst>
                <a:tab pos="794514" algn="l"/>
              </a:tabLst>
            </a:pP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基本概念</a:t>
            </a:r>
            <a:endParaRPr sz="3900">
              <a:latin typeface="SimSun"/>
              <a:cs typeface="SimSun"/>
            </a:endParaRPr>
          </a:p>
          <a:p>
            <a:pPr marL="904578" lvl="2" indent="-883252">
              <a:spcBef>
                <a:spcPts val="1825"/>
              </a:spcBef>
              <a:buAutoNum type="arabicPeriod"/>
              <a:tabLst>
                <a:tab pos="905265" algn="l"/>
              </a:tabLst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是什么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？</a:t>
            </a:r>
            <a:endParaRPr sz="4469" baseline="1010">
              <a:latin typeface="SimSun"/>
              <a:cs typeface="SimSun"/>
            </a:endParaRPr>
          </a:p>
          <a:p>
            <a:pPr marL="22013" marR="5503" indent="990564">
              <a:lnSpc>
                <a:spcPct val="99600"/>
              </a:lnSpc>
              <a:spcBef>
                <a:spcPts val="720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SELinux(Security-Enhanced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Linux)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是美国国家安全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局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(NSA=The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National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 Security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Agency)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SCC(Secure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Computing </a:t>
            </a:r>
            <a:r>
              <a:rPr sz="3033" b="1" spc="-67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Corporation)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MITRE(The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MITRE Corporation</a:t>
            </a:r>
            <a:r>
              <a:rPr sz="4469" spc="-8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是一个</a:t>
            </a:r>
            <a:endParaRPr sz="4469" baseline="1010">
              <a:latin typeface="SimSun"/>
              <a:cs typeface="SimSun"/>
            </a:endParaRPr>
          </a:p>
          <a:p>
            <a:pPr marL="22013" marR="118317">
              <a:lnSpc>
                <a:spcPct val="97400"/>
              </a:lnSpc>
              <a:spcBef>
                <a:spcPts val="1121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向美国政府提供系统工程、研究开发和信息技术支持的</a:t>
            </a:r>
            <a:r>
              <a:rPr sz="2979" spc="38" dirty="0">
                <a:solidFill>
                  <a:srgbClr val="FF0000"/>
                </a:solidFill>
                <a:latin typeface="SimSun"/>
                <a:cs typeface="SimSun"/>
              </a:rPr>
              <a:t>非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营利性组织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和许多实验室共同开发的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的一个强制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访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问控制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(MAC</a:t>
            </a:r>
            <a:r>
              <a:rPr sz="4469" spc="-8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Mandatory Access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Control)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安全模块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  <a:p>
            <a:pPr marL="13758" marR="125196" algn="just">
              <a:lnSpc>
                <a:spcPct val="100800"/>
              </a:lnSpc>
              <a:spcBef>
                <a:spcPts val="1040"/>
              </a:spcBef>
            </a:pP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NSA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是在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社区的帮助下开发了一种访问控制体系，在 </a:t>
            </a:r>
            <a:r>
              <a:rPr sz="2979" spc="60" dirty="0">
                <a:solidFill>
                  <a:srgbClr val="FF0000"/>
                </a:solidFill>
                <a:latin typeface="SimSun"/>
                <a:cs typeface="SimSun"/>
              </a:rPr>
              <a:t>这种访问控制体系的限制下，进程只能访问那些执行时所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必需访问的文件。</a:t>
            </a:r>
            <a:endParaRPr sz="2979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7167" y="-190793"/>
            <a:ext cx="475900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4</a:t>
            </a:r>
            <a:r>
              <a:rPr spc="1083" dirty="0"/>
              <a:t>章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入门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786" y="337304"/>
            <a:ext cx="9749843" cy="6552882"/>
          </a:xfrm>
          <a:prstGeom prst="rect">
            <a:avLst/>
          </a:prstGeom>
        </p:spPr>
        <p:txBody>
          <a:bodyPr vert="horz" wrap="square" lIns="0" tIns="70166" rIns="0" bIns="0" rtlCol="0">
            <a:spAutoFit/>
          </a:bodyPr>
          <a:lstStyle/>
          <a:p>
            <a:pPr marL="73605">
              <a:spcBef>
                <a:spcPts val="551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4.1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基本概念</a:t>
            </a:r>
            <a:endParaRPr sz="3900">
              <a:latin typeface="SimSun"/>
              <a:cs typeface="SimSun"/>
            </a:endParaRPr>
          </a:p>
          <a:p>
            <a:pPr marL="41274" marR="5503" indent="789012">
              <a:lnSpc>
                <a:spcPct val="100299"/>
              </a:lnSpc>
              <a:spcBef>
                <a:spcPts val="336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是一种基于域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类型模型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(Domain-type)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的强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制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访问控制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(MAC)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安全系统，它由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NSA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编写并设计成内核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模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块包含到内核中，相应的某些安全相关的应用也被打了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的补丁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例如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ls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命令增加参数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ls</a:t>
            </a:r>
            <a:r>
              <a:rPr sz="3033" b="1" spc="-7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16" dirty="0">
                <a:solidFill>
                  <a:srgbClr val="FF0000"/>
                </a:solidFill>
                <a:latin typeface="Calibri"/>
                <a:cs typeface="Calibri"/>
              </a:rPr>
              <a:t>-Z)</a:t>
            </a:r>
            <a:r>
              <a:rPr sz="4469" spc="24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最后还有一个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相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应的安全策略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也叫类型或域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  <a:p>
            <a:pPr marL="890820">
              <a:lnSpc>
                <a:spcPts val="3602"/>
              </a:lnSpc>
              <a:spcBef>
                <a:spcPts val="1273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标准的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安全模型是自主访问控制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167" b="1" spc="-54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167" b="1" spc="-27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167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169" spc="96" baseline="1424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2167" b="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167" b="1" spc="-1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167" b="1" dirty="0">
                <a:solidFill>
                  <a:srgbClr val="FF0000"/>
                </a:solidFill>
                <a:latin typeface="Calibri"/>
                <a:cs typeface="Calibri"/>
              </a:rPr>
              <a:t>sc</a:t>
            </a:r>
            <a:r>
              <a:rPr sz="2167" b="1" spc="-27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167" b="1" spc="-11" dirty="0">
                <a:solidFill>
                  <a:srgbClr val="FF0000"/>
                </a:solidFill>
                <a:latin typeface="Calibri"/>
                <a:cs typeface="Calibri"/>
              </a:rPr>
              <a:t>et</a:t>
            </a:r>
            <a:r>
              <a:rPr sz="2167" b="1" spc="-5" dirty="0">
                <a:solidFill>
                  <a:srgbClr val="FF0000"/>
                </a:solidFill>
                <a:latin typeface="Calibri"/>
                <a:cs typeface="Calibri"/>
              </a:rPr>
              <a:t>io</a:t>
            </a:r>
            <a:r>
              <a:rPr sz="2167" b="1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167" b="1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167" b="1" spc="11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167" b="1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endParaRPr sz="2167">
              <a:latin typeface="Calibri"/>
              <a:cs typeface="Calibri"/>
            </a:endParaRPr>
          </a:p>
          <a:p>
            <a:pPr marL="13758">
              <a:lnSpc>
                <a:spcPts val="3602"/>
              </a:lnSpc>
            </a:pPr>
            <a:r>
              <a:rPr sz="2167" b="1" dirty="0">
                <a:solidFill>
                  <a:srgbClr val="FF0000"/>
                </a:solidFill>
                <a:latin typeface="Calibri"/>
                <a:cs typeface="Calibri"/>
              </a:rPr>
              <a:t>Access</a:t>
            </a:r>
            <a:r>
              <a:rPr sz="2167" b="1" spc="-9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67" b="1" spc="-11" dirty="0">
                <a:solidFill>
                  <a:srgbClr val="FF0000"/>
                </a:solidFill>
                <a:latin typeface="Calibri"/>
                <a:cs typeface="Calibri"/>
              </a:rPr>
              <a:t>Control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。即，任何程序对其资源享有完全的控制权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  <a:p>
            <a:pPr marL="13758" marR="8255" indent="990564">
              <a:lnSpc>
                <a:spcPct val="99800"/>
              </a:lnSpc>
              <a:spcBef>
                <a:spcPts val="812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而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MAC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情况下的安全策略完全控制着对所有资源的 访问。这是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MAC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和</a:t>
            </a:r>
            <a:r>
              <a:rPr sz="3033" b="1" spc="-38" dirty="0">
                <a:solidFill>
                  <a:srgbClr val="FF0000"/>
                </a:solidFill>
                <a:latin typeface="Calibri"/>
                <a:cs typeface="Calibri"/>
              </a:rPr>
              <a:t>DAC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本质的区别。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提供了比传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统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权限更好的访问控制，当然设置也比较麻烦，适</a:t>
            </a:r>
            <a:r>
              <a:rPr sz="4469" spc="56" baseline="1010" dirty="0">
                <a:solidFill>
                  <a:srgbClr val="FF0000"/>
                </a:solidFill>
                <a:latin typeface="SimSun"/>
                <a:cs typeface="SimSun"/>
              </a:rPr>
              <a:t>合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于军事级别的安全需求以及在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上运行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Android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系统的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手机的安全需求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2979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190793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423" y="317964"/>
            <a:ext cx="9674172" cy="689975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20637">
              <a:lnSpc>
                <a:spcPts val="4479"/>
              </a:lnSpc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9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ni</a:t>
            </a: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r>
              <a:rPr sz="3900" spc="-1072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Linu</a:t>
            </a:r>
            <a:r>
              <a:rPr sz="3900" spc="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的安全特性</a:t>
            </a:r>
            <a:endParaRPr sz="3900">
              <a:latin typeface="SimSun"/>
              <a:cs typeface="SimSun"/>
            </a:endParaRPr>
          </a:p>
          <a:p>
            <a:pPr marL="44024">
              <a:lnSpc>
                <a:spcPts val="3958"/>
              </a:lnSpc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1.5.3</a:t>
            </a:r>
            <a:r>
              <a:rPr sz="3467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spc="-5" dirty="0">
                <a:solidFill>
                  <a:srgbClr val="FF0000"/>
                </a:solidFill>
                <a:latin typeface="Calibri"/>
                <a:cs typeface="Calibri"/>
              </a:rPr>
              <a:t>SHA-256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安全散列算法</a:t>
            </a:r>
            <a:endParaRPr sz="3467">
              <a:latin typeface="SimSun"/>
              <a:cs typeface="SimSun"/>
            </a:endParaRPr>
          </a:p>
          <a:p>
            <a:pPr marL="57782" marR="72917" algn="just">
              <a:spcBef>
                <a:spcPts val="248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SHA(Secure</a:t>
            </a:r>
            <a:r>
              <a:rPr sz="3033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Hash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Algorithm</a:t>
            </a:r>
            <a:r>
              <a:rPr sz="3033" spc="-5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安全散列算法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是美国国家安 全</a:t>
            </a:r>
            <a:r>
              <a:rPr sz="3033" spc="688" dirty="0">
                <a:solidFill>
                  <a:srgbClr val="FF0000"/>
                </a:solidFill>
                <a:latin typeface="SimSun"/>
                <a:cs typeface="SimSun"/>
              </a:rPr>
              <a:t>局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(N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设计，美国国家标准与技术研究院</a:t>
            </a:r>
            <a:r>
              <a:rPr sz="3033" spc="-829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(N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发布 的一系列密码散列函数。</a:t>
            </a:r>
            <a:endParaRPr sz="3033">
              <a:latin typeface="SimSun"/>
              <a:cs typeface="SimSun"/>
            </a:endParaRPr>
          </a:p>
          <a:p>
            <a:pPr marL="28892" marR="5503" indent="789012">
              <a:lnSpc>
                <a:spcPct val="99600"/>
              </a:lnSpc>
              <a:spcBef>
                <a:spcPts val="769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散列是信息的提炼，通常其长度要比信息小得多， </a:t>
            </a:r>
            <a:r>
              <a:rPr sz="3033" spc="5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且为一个固定长度。加密性强的散列一定是不可逆的，这 就意味着通过散列结果，无法推出任何部分的原始信息。 任何输入信息的变化，哪怕仅一位，都将导致散列结果的 明显变化，这称之为雪崩效应。散列还应该是防冲突的， 即找不出具有相同散列结果的两条信息。具有这些特性的 散列结果就可以用于验证信息是否被修改。</a:t>
            </a:r>
            <a:endParaRPr sz="3033">
              <a:latin typeface="SimSun"/>
              <a:cs typeface="SimSun"/>
            </a:endParaRPr>
          </a:p>
          <a:p>
            <a:pPr marL="13758" marR="94930" algn="just">
              <a:lnSpc>
                <a:spcPts val="3564"/>
              </a:lnSpc>
              <a:spcBef>
                <a:spcPts val="596"/>
              </a:spcBef>
            </a:pP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SH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主要适用于数字签名标准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(DSS)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里面定义的数字签名算 法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(Digital 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Signature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Algorithm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DSA)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7167" y="-190793"/>
            <a:ext cx="475900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4</a:t>
            </a:r>
            <a:r>
              <a:rPr spc="1083" dirty="0"/>
              <a:t>章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入门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822" y="337307"/>
            <a:ext cx="9773920" cy="5560174"/>
          </a:xfrm>
          <a:prstGeom prst="rect">
            <a:avLst/>
          </a:prstGeom>
        </p:spPr>
        <p:txBody>
          <a:bodyPr vert="horz" wrap="square" lIns="0" tIns="70166" rIns="0" bIns="0" rtlCol="0">
            <a:spAutoFit/>
          </a:bodyPr>
          <a:lstStyle/>
          <a:p>
            <a:pPr marL="61911">
              <a:spcBef>
                <a:spcPts val="551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4.1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基本概念</a:t>
            </a:r>
            <a:endParaRPr sz="3900">
              <a:latin typeface="SimSun"/>
              <a:cs typeface="SimSun"/>
            </a:endParaRPr>
          </a:p>
          <a:p>
            <a:pPr marL="28892">
              <a:spcBef>
                <a:spcPts val="347"/>
              </a:spcBef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4.1.2</a:t>
            </a:r>
            <a:r>
              <a:rPr sz="3033" b="1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访问控制分类</a:t>
            </a:r>
            <a:endParaRPr sz="4469" baseline="1010">
              <a:latin typeface="SimSun"/>
              <a:cs typeface="SimSun"/>
            </a:endParaRPr>
          </a:p>
          <a:p>
            <a:pPr marL="13758">
              <a:spcBef>
                <a:spcPts val="834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、自主访问控制</a:t>
            </a:r>
            <a:r>
              <a:rPr sz="3033" b="1" spc="-38" dirty="0">
                <a:solidFill>
                  <a:srgbClr val="FF0000"/>
                </a:solidFill>
                <a:latin typeface="Calibri"/>
                <a:cs typeface="Calibri"/>
              </a:rPr>
              <a:t>DAC</a:t>
            </a:r>
            <a:endParaRPr sz="3033">
              <a:latin typeface="Calibri"/>
              <a:cs typeface="Calibri"/>
            </a:endParaRPr>
          </a:p>
          <a:p>
            <a:pPr marL="13758" marR="5503" indent="789012" algn="just">
              <a:lnSpc>
                <a:spcPct val="100600"/>
              </a:lnSpc>
              <a:spcBef>
                <a:spcPts val="672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管理的方式不同就形成不同的访问控制方式。一种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方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式是由客体的属主对自己的客体进行管理，由属主自己决 定是否将自己客体的访问权或部分访问权授予其他主体， </a:t>
            </a:r>
            <a:r>
              <a:rPr sz="2979" spc="-1479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这种控制方式是自主的，我们把它称为自主访问控制</a:t>
            </a:r>
            <a:r>
              <a:rPr sz="3033" b="1" spc="-27" dirty="0">
                <a:solidFill>
                  <a:srgbClr val="FF0000"/>
                </a:solidFill>
                <a:latin typeface="Calibri"/>
                <a:cs typeface="Calibri"/>
              </a:rPr>
              <a:t>(DAC </a:t>
            </a:r>
            <a:r>
              <a:rPr sz="3033" b="1" spc="-67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Discretionary</a:t>
            </a:r>
            <a:r>
              <a:rPr sz="3033" b="1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Access</a:t>
            </a:r>
            <a:r>
              <a:rPr sz="3033" b="1" spc="-2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Control)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。在自主访问控制下，一个用 户可以自主选择哪些用户可以共享他的文件。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inu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系统</a:t>
            </a:r>
            <a:r>
              <a:rPr sz="4469" spc="56" baseline="1010" dirty="0">
                <a:solidFill>
                  <a:srgbClr val="FF0000"/>
                </a:solidFill>
                <a:latin typeface="SimSun"/>
                <a:cs typeface="SimSun"/>
              </a:rPr>
              <a:t>中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有两种自主访问控制策略，一种是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位权限码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(User-Group-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Others)</a:t>
            </a:r>
            <a:r>
              <a:rPr sz="4469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另一种是访问控制列表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ACL(Access</a:t>
            </a:r>
            <a:r>
              <a:rPr sz="3033" b="1" spc="-2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Control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List)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7167" y="-190793"/>
            <a:ext cx="475900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4</a:t>
            </a:r>
            <a:r>
              <a:rPr spc="1083" dirty="0"/>
              <a:t>章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入门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822" y="337307"/>
            <a:ext cx="9822074" cy="5560174"/>
          </a:xfrm>
          <a:prstGeom prst="rect">
            <a:avLst/>
          </a:prstGeom>
        </p:spPr>
        <p:txBody>
          <a:bodyPr vert="horz" wrap="square" lIns="0" tIns="70166" rIns="0" bIns="0" rtlCol="0">
            <a:spAutoFit/>
          </a:bodyPr>
          <a:lstStyle/>
          <a:p>
            <a:pPr marL="61911">
              <a:spcBef>
                <a:spcPts val="551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4.1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基本概念</a:t>
            </a:r>
            <a:endParaRPr sz="3900">
              <a:latin typeface="SimSun"/>
              <a:cs typeface="SimSun"/>
            </a:endParaRPr>
          </a:p>
          <a:p>
            <a:pPr marL="28892">
              <a:spcBef>
                <a:spcPts val="347"/>
              </a:spcBef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4.1.2</a:t>
            </a:r>
            <a:r>
              <a:rPr sz="3033" b="1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访问控制分类</a:t>
            </a:r>
            <a:endParaRPr sz="4469" baseline="1010">
              <a:latin typeface="SimSun"/>
              <a:cs typeface="SimSun"/>
            </a:endParaRPr>
          </a:p>
          <a:p>
            <a:pPr marL="13758">
              <a:spcBef>
                <a:spcPts val="834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、强制访问控制</a:t>
            </a: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MAC</a:t>
            </a:r>
            <a:endParaRPr sz="3033">
              <a:latin typeface="Calibri"/>
              <a:cs typeface="Calibri"/>
            </a:endParaRPr>
          </a:p>
          <a:p>
            <a:pPr marL="13758" marR="5503" indent="789012">
              <a:lnSpc>
                <a:spcPct val="100600"/>
              </a:lnSpc>
              <a:spcBef>
                <a:spcPts val="650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强制访问控制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(Mandatory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Access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Control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MAC)</a:t>
            </a:r>
            <a:r>
              <a:rPr sz="4469" spc="8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用于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将系统中的信息分密级和类进行管理，以保证每个用户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只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能访问到那些被标明可以由他访问的信息的一种访问约束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机制。通俗的来说，在强制访问控制下，主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体</a:t>
            </a:r>
            <a:r>
              <a:rPr sz="4469" spc="-1186" baseline="1010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例如用</a:t>
            </a:r>
            <a:r>
              <a:rPr sz="4469" spc="56" baseline="1010" dirty="0">
                <a:solidFill>
                  <a:srgbClr val="FF0000"/>
                </a:solidFill>
                <a:latin typeface="SimSun"/>
                <a:cs typeface="SimSun"/>
              </a:rPr>
              <a:t>户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或进程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与客体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文件或其他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都被标记了固定的安全属性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例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如安全级别、访问权限等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4469" spc="89" baseline="1010" dirty="0">
                <a:solidFill>
                  <a:srgbClr val="FF0000"/>
                </a:solidFill>
                <a:latin typeface="SimSun"/>
                <a:cs typeface="SimSun"/>
              </a:rPr>
              <a:t>，在每次访问发生时，系统检测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安全属性以便确定一个用户是否有权访问该文件。其中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多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级安全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(MultiLevel</a:t>
            </a:r>
            <a:r>
              <a:rPr sz="3033" b="1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Secure,</a:t>
            </a:r>
            <a:r>
              <a:rPr sz="3033" b="1" spc="-2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MLS)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就是一种强制访问控制策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略</a:t>
            </a:r>
            <a:endParaRPr sz="4469" baseline="101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7167" y="-190793"/>
            <a:ext cx="475900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4</a:t>
            </a:r>
            <a:r>
              <a:rPr spc="1083" dirty="0"/>
              <a:t>章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入门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824" y="337305"/>
            <a:ext cx="9715447" cy="6156556"/>
          </a:xfrm>
          <a:prstGeom prst="rect">
            <a:avLst/>
          </a:prstGeom>
        </p:spPr>
        <p:txBody>
          <a:bodyPr vert="horz" wrap="square" lIns="0" tIns="70166" rIns="0" bIns="0" rtlCol="0">
            <a:spAutoFit/>
          </a:bodyPr>
          <a:lstStyle/>
          <a:p>
            <a:pPr marL="61911">
              <a:spcBef>
                <a:spcPts val="551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4.1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基本概念</a:t>
            </a:r>
            <a:endParaRPr sz="3900">
              <a:latin typeface="SimSun"/>
              <a:cs typeface="SimSun"/>
            </a:endParaRPr>
          </a:p>
          <a:p>
            <a:pPr marL="28892">
              <a:spcBef>
                <a:spcPts val="347"/>
              </a:spcBef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4.1.3</a:t>
            </a:r>
            <a:r>
              <a:rPr sz="3033" b="1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主体与客体以及安全上下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文</a:t>
            </a:r>
            <a:endParaRPr sz="4469" baseline="1010">
              <a:latin typeface="SimSun"/>
              <a:cs typeface="SimSun"/>
            </a:endParaRPr>
          </a:p>
          <a:p>
            <a:pPr marL="13758">
              <a:spcBef>
                <a:spcPts val="834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、主体</a:t>
            </a:r>
            <a:endParaRPr sz="4469" baseline="1010">
              <a:latin typeface="SimSun"/>
              <a:cs typeface="SimSun"/>
            </a:endParaRPr>
          </a:p>
          <a:p>
            <a:pPr marL="13758" marR="18573" indent="990564">
              <a:lnSpc>
                <a:spcPct val="101499"/>
              </a:lnSpc>
              <a:spcBef>
                <a:spcPts val="639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通常指代表用户意图运行的进程。主体是访问操作 </a:t>
            </a:r>
            <a:r>
              <a:rPr sz="2979" spc="60" dirty="0">
                <a:solidFill>
                  <a:srgbClr val="FF0000"/>
                </a:solidFill>
                <a:latin typeface="SimSun"/>
                <a:cs typeface="SimSun"/>
              </a:rPr>
              <a:t>的主动发起者，它是系统中信息流的启动者，可以使信息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流在实体之间流动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2979">
              <a:latin typeface="SimSun"/>
              <a:cs typeface="SimSun"/>
            </a:endParaRPr>
          </a:p>
          <a:p>
            <a:pPr marL="28892">
              <a:spcBef>
                <a:spcPts val="932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、客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体</a:t>
            </a:r>
            <a:endParaRPr sz="4469" baseline="1010">
              <a:latin typeface="SimSun"/>
              <a:cs typeface="SimSun"/>
            </a:endParaRPr>
          </a:p>
          <a:p>
            <a:pPr marL="28892" marR="5503" indent="990564">
              <a:lnSpc>
                <a:spcPct val="101600"/>
              </a:lnSpc>
              <a:spcBef>
                <a:spcPts val="634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客体能够被存取的目标资源，通常就是文件系统。 客体可以是记录、数据块、存储页、存储段、文件、目</a:t>
            </a:r>
            <a:r>
              <a:rPr sz="2979" spc="38" dirty="0">
                <a:solidFill>
                  <a:srgbClr val="FF0000"/>
                </a:solidFill>
                <a:latin typeface="SimSun"/>
                <a:cs typeface="SimSun"/>
              </a:rPr>
              <a:t>录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目录树、库表、邮箱、消息、程序等，还可以是比特位</a:t>
            </a:r>
            <a:r>
              <a:rPr sz="2979" spc="38" dirty="0">
                <a:solidFill>
                  <a:srgbClr val="FF0000"/>
                </a:solidFill>
                <a:latin typeface="SimSun"/>
                <a:cs typeface="SimSun"/>
              </a:rPr>
              <a:t>、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字节、字、字段、变量、处理器、通信信道、时钟、网</a:t>
            </a:r>
            <a:r>
              <a:rPr sz="2979" spc="38" dirty="0">
                <a:solidFill>
                  <a:srgbClr val="FF0000"/>
                </a:solidFill>
                <a:latin typeface="SimSun"/>
                <a:cs typeface="SimSun"/>
              </a:rPr>
              <a:t>络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结点等。</a:t>
            </a:r>
            <a:endParaRPr sz="2979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7167" y="-190793"/>
            <a:ext cx="475900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4</a:t>
            </a:r>
            <a:r>
              <a:rPr spc="1083" dirty="0"/>
              <a:t>章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入门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46" y="337305"/>
            <a:ext cx="9691370" cy="6662143"/>
          </a:xfrm>
          <a:prstGeom prst="rect">
            <a:avLst/>
          </a:prstGeom>
        </p:spPr>
        <p:txBody>
          <a:bodyPr vert="horz" wrap="square" lIns="0" tIns="70166" rIns="0" bIns="0" rtlCol="0">
            <a:spAutoFit/>
          </a:bodyPr>
          <a:lstStyle/>
          <a:p>
            <a:pPr marL="85987">
              <a:spcBef>
                <a:spcPts val="551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4.1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基本概念</a:t>
            </a:r>
            <a:endParaRPr sz="3900">
              <a:latin typeface="SimSun"/>
              <a:cs typeface="SimSun"/>
            </a:endParaRPr>
          </a:p>
          <a:p>
            <a:pPr marL="52968">
              <a:spcBef>
                <a:spcPts val="347"/>
              </a:spcBef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4.1.3</a:t>
            </a:r>
            <a:r>
              <a:rPr sz="3033" b="1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主体与客体以及安全上下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文</a:t>
            </a:r>
            <a:endParaRPr sz="4469" baseline="1010">
              <a:latin typeface="SimSun"/>
              <a:cs typeface="SimSun"/>
            </a:endParaRPr>
          </a:p>
          <a:p>
            <a:pPr marL="37145">
              <a:spcBef>
                <a:spcPts val="834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的安全上下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文</a:t>
            </a:r>
            <a:endParaRPr sz="4469" baseline="1010">
              <a:latin typeface="SimSun"/>
              <a:cs typeface="SimSun"/>
            </a:endParaRPr>
          </a:p>
          <a:p>
            <a:pPr marL="1027710">
              <a:spcBef>
                <a:spcPts val="672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的安全上下文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Security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Context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包括三个部分</a:t>
            </a:r>
            <a:endParaRPr sz="4469" baseline="1010">
              <a:latin typeface="SimSun"/>
              <a:cs typeface="SimSun"/>
            </a:endParaRPr>
          </a:p>
          <a:p>
            <a:pPr marL="37145">
              <a:spcBef>
                <a:spcPts val="54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Identity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身份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识别</a:t>
            </a: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):Role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角色</a:t>
            </a: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:Domain/Type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域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类型。</a:t>
            </a:r>
            <a:endParaRPr sz="4469" baseline="1010">
              <a:latin typeface="SimSun"/>
              <a:cs typeface="SimSun"/>
            </a:endParaRPr>
          </a:p>
          <a:p>
            <a:pPr marL="59846">
              <a:spcBef>
                <a:spcPts val="477"/>
              </a:spcBef>
            </a:pP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(1)</a:t>
            </a:r>
            <a:r>
              <a:rPr sz="2817" b="1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身份识别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(Identity)</a:t>
            </a:r>
            <a:endParaRPr sz="2817">
              <a:latin typeface="Calibri"/>
              <a:cs typeface="Calibri"/>
            </a:endParaRPr>
          </a:p>
          <a:p>
            <a:pPr marL="59846" marR="5503" indent="990564">
              <a:lnSpc>
                <a:spcPct val="101200"/>
              </a:lnSpc>
              <a:spcBef>
                <a:spcPts val="607"/>
              </a:spcBef>
            </a:pPr>
            <a:r>
              <a:rPr sz="2762" spc="65" dirty="0">
                <a:solidFill>
                  <a:srgbClr val="FF0000"/>
                </a:solidFill>
                <a:latin typeface="SimSun"/>
                <a:cs typeface="SimSun"/>
              </a:rPr>
              <a:t>相当于帐号方面的身份识别。主要的身份识别有以下三 种常见的类型：</a:t>
            </a:r>
            <a:endParaRPr sz="2762">
              <a:latin typeface="SimSun"/>
              <a:cs typeface="SimSun"/>
            </a:endParaRPr>
          </a:p>
          <a:p>
            <a:pPr marL="13758">
              <a:spcBef>
                <a:spcPts val="173"/>
              </a:spcBef>
            </a:pP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root</a:t>
            </a:r>
            <a:r>
              <a:rPr sz="4144" baseline="1089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表示</a:t>
            </a:r>
            <a:r>
              <a:rPr sz="2817" b="1" spc="-11" dirty="0">
                <a:solidFill>
                  <a:srgbClr val="FF0000"/>
                </a:solidFill>
                <a:latin typeface="Calibri"/>
                <a:cs typeface="Calibri"/>
              </a:rPr>
              <a:t>root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的帐号身份，是</a:t>
            </a:r>
            <a:r>
              <a:rPr sz="2817" b="1" spc="-11" dirty="0">
                <a:solidFill>
                  <a:srgbClr val="FF0000"/>
                </a:solidFill>
                <a:latin typeface="Calibri"/>
                <a:cs typeface="Calibri"/>
              </a:rPr>
              <a:t>root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目录下的数据。</a:t>
            </a:r>
            <a:endParaRPr sz="4144" baseline="1089">
              <a:latin typeface="SimSun"/>
              <a:cs typeface="SimSun"/>
            </a:endParaRPr>
          </a:p>
          <a:p>
            <a:pPr marL="13758" marR="1073798">
              <a:lnSpc>
                <a:spcPct val="116199"/>
              </a:lnSpc>
              <a:spcBef>
                <a:spcPts val="309"/>
              </a:spcBef>
            </a:pPr>
            <a:r>
              <a:rPr sz="2817" b="1" spc="-43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17" b="1" spc="-16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817" b="1" spc="-32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17" b="1" spc="-38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_</a:t>
            </a:r>
            <a:r>
              <a:rPr sz="2817" b="1" spc="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4144" spc="89" baseline="1089" dirty="0">
                <a:solidFill>
                  <a:srgbClr val="FF0000"/>
                </a:solidFill>
                <a:latin typeface="SimSun"/>
                <a:cs typeface="SimSun"/>
              </a:rPr>
              <a:t>：表示系统程序方面的识别，通常就是程序；  </a:t>
            </a:r>
            <a:r>
              <a:rPr sz="2817" b="1" spc="5" dirty="0">
                <a:solidFill>
                  <a:srgbClr val="FF0000"/>
                </a:solidFill>
                <a:latin typeface="Calibri"/>
                <a:cs typeface="Calibri"/>
              </a:rPr>
              <a:t>user_u</a:t>
            </a:r>
            <a:r>
              <a:rPr sz="4144" spc="8" baseline="1089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代表的是一般使用者帐号相关的身份。</a:t>
            </a:r>
            <a:endParaRPr sz="4144" baseline="1089">
              <a:latin typeface="SimSun"/>
              <a:cs typeface="SimSun"/>
            </a:endParaRPr>
          </a:p>
          <a:p>
            <a:pPr marL="1003634">
              <a:spcBef>
                <a:spcPts val="623"/>
              </a:spcBef>
            </a:pP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身份识别中，除了</a:t>
            </a:r>
            <a:r>
              <a:rPr sz="2817" b="1" spc="-11" dirty="0">
                <a:solidFill>
                  <a:srgbClr val="FF0000"/>
                </a:solidFill>
                <a:latin typeface="Calibri"/>
                <a:cs typeface="Calibri"/>
              </a:rPr>
              <a:t>root</a:t>
            </a:r>
            <a:r>
              <a:rPr sz="2817" b="1" spc="-8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之外，其他的识别后面都会加上</a:t>
            </a:r>
            <a:endParaRPr sz="4144" baseline="1089">
              <a:latin typeface="SimSun"/>
              <a:cs typeface="SimSun"/>
            </a:endParaRPr>
          </a:p>
          <a:p>
            <a:pPr marL="13758"/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_u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的字样。</a:t>
            </a:r>
            <a:endParaRPr sz="4144" baseline="1089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4675" y="3351609"/>
            <a:ext cx="4213490" cy="3749146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7167" y="-190793"/>
            <a:ext cx="475900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4</a:t>
            </a:r>
            <a:r>
              <a:rPr spc="1083" dirty="0"/>
              <a:t>章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入门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46" y="337307"/>
            <a:ext cx="9691370" cy="6047359"/>
          </a:xfrm>
          <a:prstGeom prst="rect">
            <a:avLst/>
          </a:prstGeom>
        </p:spPr>
        <p:txBody>
          <a:bodyPr vert="horz" wrap="square" lIns="0" tIns="70166" rIns="0" bIns="0" rtlCol="0">
            <a:spAutoFit/>
          </a:bodyPr>
          <a:lstStyle/>
          <a:p>
            <a:pPr marL="85987">
              <a:spcBef>
                <a:spcPts val="551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4.1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基本概念</a:t>
            </a:r>
            <a:endParaRPr sz="3900">
              <a:latin typeface="SimSun"/>
              <a:cs typeface="SimSun"/>
            </a:endParaRPr>
          </a:p>
          <a:p>
            <a:pPr marL="52968">
              <a:spcBef>
                <a:spcPts val="347"/>
              </a:spcBef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4.1.3</a:t>
            </a:r>
            <a:r>
              <a:rPr sz="3033" b="1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主体与客体以及安全上下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文</a:t>
            </a:r>
            <a:endParaRPr sz="4469" baseline="1010">
              <a:latin typeface="SimSun"/>
              <a:cs typeface="SimSun"/>
            </a:endParaRPr>
          </a:p>
          <a:p>
            <a:pPr marL="37145">
              <a:spcBef>
                <a:spcPts val="834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的安全上下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文</a:t>
            </a:r>
            <a:endParaRPr sz="4469" baseline="1010">
              <a:latin typeface="SimSun"/>
              <a:cs typeface="SimSun"/>
            </a:endParaRPr>
          </a:p>
          <a:p>
            <a:pPr marL="1027710">
              <a:spcBef>
                <a:spcPts val="672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的安全上下文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Security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Context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包括三个部分</a:t>
            </a:r>
            <a:endParaRPr sz="4469" baseline="1010">
              <a:latin typeface="SimSun"/>
              <a:cs typeface="SimSun"/>
            </a:endParaRPr>
          </a:p>
          <a:p>
            <a:pPr marL="37145">
              <a:spcBef>
                <a:spcPts val="54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Identity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身份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识别</a:t>
            </a: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):Role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角色</a:t>
            </a: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:Domain/Type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域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类型。</a:t>
            </a:r>
            <a:endParaRPr sz="4469" baseline="1010">
              <a:latin typeface="SimSun"/>
              <a:cs typeface="SimSun"/>
            </a:endParaRPr>
          </a:p>
          <a:p>
            <a:pPr marL="59846">
              <a:spcBef>
                <a:spcPts val="477"/>
              </a:spcBef>
            </a:pP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(2)</a:t>
            </a:r>
            <a:r>
              <a:rPr sz="2817" b="1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角色</a:t>
            </a:r>
            <a:r>
              <a:rPr sz="2817" b="1" spc="-11" dirty="0">
                <a:solidFill>
                  <a:srgbClr val="FF0000"/>
                </a:solidFill>
                <a:latin typeface="Calibri"/>
                <a:cs typeface="Calibri"/>
              </a:rPr>
              <a:t>(Role)</a:t>
            </a:r>
            <a:endParaRPr sz="2817">
              <a:latin typeface="Calibri"/>
              <a:cs typeface="Calibri"/>
            </a:endParaRPr>
          </a:p>
          <a:p>
            <a:pPr marL="13758" marR="5503" indent="1036651">
              <a:lnSpc>
                <a:spcPct val="103899"/>
              </a:lnSpc>
              <a:spcBef>
                <a:spcPts val="515"/>
              </a:spcBef>
            </a:pPr>
            <a:r>
              <a:rPr sz="2762" spc="65" dirty="0">
                <a:solidFill>
                  <a:srgbClr val="FF0000"/>
                </a:solidFill>
                <a:latin typeface="SimSun"/>
                <a:cs typeface="SimSun"/>
              </a:rPr>
              <a:t>透过角色栏位，我们可以知道这个数据是属于程序、文 件资源还是代表使用者。一般的角色有：        </a:t>
            </a:r>
            <a:r>
              <a:rPr sz="2762" spc="1197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2817" b="1" spc="5" dirty="0">
                <a:solidFill>
                  <a:srgbClr val="FF0000"/>
                </a:solidFill>
                <a:latin typeface="Calibri"/>
                <a:cs typeface="Calibri"/>
              </a:rPr>
              <a:t>object_r</a:t>
            </a:r>
            <a:r>
              <a:rPr sz="4144" spc="8" baseline="1089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代表的是文件或目录等文件资源，这应该是最常见 </a:t>
            </a:r>
            <a:r>
              <a:rPr sz="2762" spc="54" dirty="0">
                <a:solidFill>
                  <a:srgbClr val="FF0000"/>
                </a:solidFill>
                <a:latin typeface="SimSun"/>
                <a:cs typeface="SimSun"/>
              </a:rPr>
              <a:t>的</a:t>
            </a:r>
            <a:endParaRPr sz="2762">
              <a:latin typeface="SimSun"/>
              <a:cs typeface="SimSun"/>
            </a:endParaRPr>
          </a:p>
          <a:p>
            <a:pPr marL="13758" marR="60535" algn="just">
              <a:lnSpc>
                <a:spcPct val="99500"/>
              </a:lnSpc>
              <a:spcBef>
                <a:spcPts val="580"/>
              </a:spcBef>
            </a:pPr>
            <a:r>
              <a:rPr sz="2817" b="1" spc="-43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17" b="1" spc="-16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817" b="1" spc="-32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17" b="1" spc="-38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_r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：代表的就是程序。不过，一般使用者也会被指定成 为</a:t>
            </a:r>
            <a:r>
              <a:rPr sz="2817" b="1" spc="-43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17" b="1" spc="-16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817" b="1" spc="-32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17" b="1" spc="-38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_r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。角色的栏位最后面使用</a:t>
            </a:r>
            <a:r>
              <a:rPr sz="2817" b="1" spc="5" dirty="0">
                <a:solidFill>
                  <a:srgbClr val="FF0000"/>
                </a:solidFill>
                <a:latin typeface="Calibri"/>
                <a:cs typeface="Calibri"/>
              </a:rPr>
              <a:t>_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来结尾，因为</a:t>
            </a:r>
            <a:r>
              <a:rPr sz="4144" spc="81" baseline="1089" dirty="0">
                <a:solidFill>
                  <a:srgbClr val="FF0000"/>
                </a:solidFill>
                <a:latin typeface="SimSun"/>
                <a:cs typeface="SimSun"/>
              </a:rPr>
              <a:t>是</a:t>
            </a:r>
            <a:r>
              <a:rPr sz="4144" spc="-1096" baseline="1089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2817" b="1" spc="-38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ole </a:t>
            </a:r>
            <a:r>
              <a:rPr sz="4144" spc="56" baseline="1089" dirty="0">
                <a:solidFill>
                  <a:srgbClr val="FF0000"/>
                </a:solidFill>
                <a:latin typeface="SimSun"/>
                <a:cs typeface="SimSun"/>
              </a:rPr>
              <a:t>的 </a:t>
            </a:r>
            <a:r>
              <a:rPr sz="2762" spc="65" dirty="0">
                <a:solidFill>
                  <a:srgbClr val="FF0000"/>
                </a:solidFill>
                <a:latin typeface="SimSun"/>
                <a:cs typeface="SimSun"/>
              </a:rPr>
              <a:t>意思。</a:t>
            </a:r>
            <a:endParaRPr sz="2762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5327" y="3117718"/>
            <a:ext cx="3652838" cy="4024313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7167" y="-190793"/>
            <a:ext cx="475900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4</a:t>
            </a:r>
            <a:r>
              <a:rPr spc="1083" dirty="0"/>
              <a:t>章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入门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337305"/>
            <a:ext cx="9854406" cy="5548761"/>
          </a:xfrm>
          <a:prstGeom prst="rect">
            <a:avLst/>
          </a:prstGeom>
        </p:spPr>
        <p:txBody>
          <a:bodyPr vert="horz" wrap="square" lIns="0" tIns="70166" rIns="0" bIns="0" rtlCol="0">
            <a:spAutoFit/>
          </a:bodyPr>
          <a:lstStyle/>
          <a:p>
            <a:pPr marL="46089">
              <a:spcBef>
                <a:spcPts val="551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4.1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基本概念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347"/>
              </a:spcBef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4.1.3</a:t>
            </a:r>
            <a:r>
              <a:rPr sz="3033" b="1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主体与客体以及安全上下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文</a:t>
            </a:r>
            <a:endParaRPr sz="4469" baseline="1010">
              <a:latin typeface="SimSun"/>
              <a:cs typeface="SimSun"/>
            </a:endParaRPr>
          </a:p>
          <a:p>
            <a:pPr marL="37145">
              <a:spcBef>
                <a:spcPts val="60"/>
              </a:spcBef>
            </a:pP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(3)</a:t>
            </a:r>
            <a:r>
              <a:rPr sz="2817" b="1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类型</a:t>
            </a:r>
            <a:r>
              <a:rPr sz="2817" b="1" spc="-16" dirty="0">
                <a:solidFill>
                  <a:srgbClr val="FF0000"/>
                </a:solidFill>
                <a:latin typeface="Calibri"/>
                <a:cs typeface="Calibri"/>
              </a:rPr>
              <a:t>(Type)(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最重要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817">
              <a:latin typeface="Calibri"/>
              <a:cs typeface="Calibri"/>
            </a:endParaRPr>
          </a:p>
          <a:p>
            <a:pPr marL="37145" marR="103183" indent="990564">
              <a:lnSpc>
                <a:spcPct val="101099"/>
              </a:lnSpc>
              <a:spcBef>
                <a:spcPts val="590"/>
              </a:spcBef>
            </a:pP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在默认的</a:t>
            </a:r>
            <a:r>
              <a:rPr sz="2817" b="1" spc="-22" dirty="0">
                <a:solidFill>
                  <a:srgbClr val="FF0000"/>
                </a:solidFill>
                <a:latin typeface="Calibri"/>
                <a:cs typeface="Calibri"/>
              </a:rPr>
              <a:t>targeted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安全应用模式中</a:t>
            </a:r>
            <a:r>
              <a:rPr sz="4144" baseline="1089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Identify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与</a:t>
            </a:r>
            <a:r>
              <a:rPr sz="2817" b="1" spc="-16" dirty="0">
                <a:solidFill>
                  <a:srgbClr val="FF0000"/>
                </a:solidFill>
                <a:latin typeface="Calibri"/>
                <a:cs typeface="Calibri"/>
              </a:rPr>
              <a:t>Role</a:t>
            </a:r>
            <a:r>
              <a:rPr sz="2817" b="1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栏位 基本上是无关紧要的。重要的在于这个类型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(type)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栏位。基本 </a:t>
            </a:r>
            <a:r>
              <a:rPr sz="2762" spc="65" dirty="0">
                <a:solidFill>
                  <a:srgbClr val="FF0000"/>
                </a:solidFill>
                <a:latin typeface="SimSun"/>
                <a:cs typeface="SimSun"/>
              </a:rPr>
              <a:t>上，一个主体程序能不能读取到某个文件资源，与类型栏位有 关。而类型栏位在文件与程序的定义不太相同，分别是：</a:t>
            </a:r>
            <a:endParaRPr sz="2762">
              <a:latin typeface="SimSun"/>
              <a:cs typeface="SimSun"/>
            </a:endParaRPr>
          </a:p>
          <a:p>
            <a:pPr marL="50903" marR="5503">
              <a:lnSpc>
                <a:spcPct val="122600"/>
              </a:lnSpc>
              <a:spcBef>
                <a:spcPts val="238"/>
              </a:spcBef>
            </a:pP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17" b="1" spc="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pe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：在文件资源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817" b="1" spc="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j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ec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上面称为类</a:t>
            </a:r>
            <a:r>
              <a:rPr sz="4144" spc="81" baseline="1089" dirty="0">
                <a:solidFill>
                  <a:srgbClr val="FF0000"/>
                </a:solidFill>
                <a:latin typeface="SimSun"/>
                <a:cs typeface="SimSun"/>
              </a:rPr>
              <a:t>型</a:t>
            </a:r>
            <a:r>
              <a:rPr sz="4144" spc="-1096" baseline="1089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817" b="1" spc="-92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17" b="1" spc="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pe)</a:t>
            </a:r>
            <a:r>
              <a:rPr sz="4144" spc="48" baseline="1089" dirty="0">
                <a:solidFill>
                  <a:srgbClr val="FF0000"/>
                </a:solidFill>
                <a:latin typeface="SimSun"/>
                <a:cs typeface="SimSun"/>
              </a:rPr>
              <a:t>。  </a:t>
            </a:r>
            <a:r>
              <a:rPr sz="4144" spc="40" baseline="1089" dirty="0">
                <a:solidFill>
                  <a:srgbClr val="FF0000"/>
                </a:solidFill>
                <a:latin typeface="SimSun"/>
                <a:cs typeface="SimSun"/>
              </a:rPr>
              <a:t>    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do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：在主体程序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ub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j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ec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则称为领</a:t>
            </a:r>
            <a:r>
              <a:rPr sz="4144" spc="81" baseline="1089" dirty="0">
                <a:solidFill>
                  <a:srgbClr val="FF0000"/>
                </a:solidFill>
                <a:latin typeface="SimSun"/>
                <a:cs typeface="SimSun"/>
              </a:rPr>
              <a:t>域</a:t>
            </a:r>
            <a:r>
              <a:rPr sz="4144" spc="-1096" baseline="1089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817" b="1" spc="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4144" spc="73" baseline="1089" dirty="0">
                <a:solidFill>
                  <a:srgbClr val="FF0000"/>
                </a:solidFill>
                <a:latin typeface="SimSun"/>
                <a:cs typeface="SimSun"/>
              </a:rPr>
              <a:t>了。  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domain</a:t>
            </a:r>
            <a:r>
              <a:rPr sz="2817" b="1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需要与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搭配，则该程序才能够顺利的读取文件资源 执行</a:t>
            </a:r>
            <a:r>
              <a:rPr sz="2817" b="1" spc="-11" dirty="0">
                <a:solidFill>
                  <a:srgbClr val="00B050"/>
                </a:solidFill>
                <a:latin typeface="Calibri"/>
                <a:cs typeface="Calibri"/>
              </a:rPr>
              <a:t>seinfo</a:t>
            </a:r>
            <a:r>
              <a:rPr sz="2817" b="1" spc="-5" dirty="0">
                <a:solidFill>
                  <a:srgbClr val="00B050"/>
                </a:solidFill>
                <a:latin typeface="Calibri"/>
                <a:cs typeface="Calibri"/>
              </a:rPr>
              <a:t> -t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输出如图。</a:t>
            </a:r>
            <a:endParaRPr sz="4144" baseline="1089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0392" y="2025652"/>
            <a:ext cx="4837773" cy="5118099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7167" y="-190793"/>
            <a:ext cx="475900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4</a:t>
            </a:r>
            <a:r>
              <a:rPr spc="1083" dirty="0"/>
              <a:t>章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入门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337307"/>
            <a:ext cx="6753278" cy="4765150"/>
          </a:xfrm>
          <a:prstGeom prst="rect">
            <a:avLst/>
          </a:prstGeom>
        </p:spPr>
        <p:txBody>
          <a:bodyPr vert="horz" wrap="square" lIns="0" tIns="70166" rIns="0" bIns="0" rtlCol="0">
            <a:spAutoFit/>
          </a:bodyPr>
          <a:lstStyle/>
          <a:p>
            <a:pPr marL="46089">
              <a:spcBef>
                <a:spcPts val="551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4.1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基本概念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347"/>
              </a:spcBef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4.1.3</a:t>
            </a:r>
            <a:r>
              <a:rPr sz="3033" b="1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主体与客体以及安全上下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文</a:t>
            </a:r>
            <a:endParaRPr sz="4469" baseline="1010">
              <a:latin typeface="SimSun"/>
              <a:cs typeface="SimSun"/>
            </a:endParaRPr>
          </a:p>
          <a:p>
            <a:pPr marL="37145">
              <a:spcBef>
                <a:spcPts val="60"/>
              </a:spcBef>
            </a:pP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(3)</a:t>
            </a:r>
            <a:r>
              <a:rPr sz="2817" b="1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类型</a:t>
            </a:r>
            <a:r>
              <a:rPr sz="2817" b="1" spc="-16" dirty="0">
                <a:solidFill>
                  <a:srgbClr val="FF0000"/>
                </a:solidFill>
                <a:latin typeface="Calibri"/>
                <a:cs typeface="Calibri"/>
              </a:rPr>
              <a:t>(Type)(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最重要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817">
              <a:latin typeface="Calibri"/>
              <a:cs typeface="Calibri"/>
            </a:endParaRPr>
          </a:p>
          <a:p>
            <a:pPr marL="37145">
              <a:spcBef>
                <a:spcPts val="623"/>
              </a:spcBef>
              <a:tabLst>
                <a:tab pos="1901331" algn="l"/>
                <a:tab pos="3134033" algn="l"/>
              </a:tabLst>
            </a:pP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执行</a:t>
            </a:r>
            <a:r>
              <a:rPr sz="2817" b="1" dirty="0">
                <a:solidFill>
                  <a:srgbClr val="00B050"/>
                </a:solidFill>
                <a:latin typeface="Calibri"/>
                <a:cs typeface="Calibri"/>
              </a:rPr>
              <a:t>se</a:t>
            </a:r>
            <a:r>
              <a:rPr sz="2817" b="1" spc="-5" dirty="0">
                <a:solidFill>
                  <a:srgbClr val="00B050"/>
                </a:solidFill>
                <a:latin typeface="Calibri"/>
                <a:cs typeface="Calibri"/>
              </a:rPr>
              <a:t>i</a:t>
            </a:r>
            <a:r>
              <a:rPr sz="2817" b="1" spc="-11" dirty="0">
                <a:solidFill>
                  <a:srgbClr val="00B050"/>
                </a:solidFill>
                <a:latin typeface="Calibri"/>
                <a:cs typeface="Calibri"/>
              </a:rPr>
              <a:t>n</a:t>
            </a:r>
            <a:r>
              <a:rPr sz="2817" b="1" spc="-43" dirty="0">
                <a:solidFill>
                  <a:srgbClr val="00B050"/>
                </a:solidFill>
                <a:latin typeface="Calibri"/>
                <a:cs typeface="Calibri"/>
              </a:rPr>
              <a:t>f</a:t>
            </a:r>
            <a:r>
              <a:rPr sz="2817" b="1" dirty="0">
                <a:solidFill>
                  <a:srgbClr val="00B050"/>
                </a:solidFill>
                <a:latin typeface="Calibri"/>
                <a:cs typeface="Calibri"/>
              </a:rPr>
              <a:t>o	-</a:t>
            </a:r>
            <a:r>
              <a:rPr sz="2817" b="1" spc="-5" dirty="0">
                <a:solidFill>
                  <a:srgbClr val="00B050"/>
                </a:solidFill>
                <a:latin typeface="Calibri"/>
                <a:cs typeface="Calibri"/>
              </a:rPr>
              <a:t>t</a:t>
            </a:r>
            <a:r>
              <a:rPr sz="2817" b="1" dirty="0">
                <a:solidFill>
                  <a:srgbClr val="00B050"/>
                </a:solidFill>
                <a:latin typeface="Calibri"/>
                <a:cs typeface="Calibri"/>
              </a:rPr>
              <a:t>|g</a:t>
            </a:r>
            <a:r>
              <a:rPr sz="2817" b="1" spc="-32" dirty="0">
                <a:solidFill>
                  <a:srgbClr val="00B050"/>
                </a:solidFill>
                <a:latin typeface="Calibri"/>
                <a:cs typeface="Calibri"/>
              </a:rPr>
              <a:t>r</a:t>
            </a:r>
            <a:r>
              <a:rPr sz="2817" b="1" dirty="0">
                <a:solidFill>
                  <a:srgbClr val="00B050"/>
                </a:solidFill>
                <a:latin typeface="Calibri"/>
                <a:cs typeface="Calibri"/>
              </a:rPr>
              <a:t>ep	f</a:t>
            </a:r>
            <a:r>
              <a:rPr sz="2817" b="1" spc="-5" dirty="0">
                <a:solidFill>
                  <a:srgbClr val="00B050"/>
                </a:solidFill>
                <a:latin typeface="Calibri"/>
                <a:cs typeface="Calibri"/>
              </a:rPr>
              <a:t>t</a:t>
            </a:r>
            <a:r>
              <a:rPr sz="2817" b="1" dirty="0">
                <a:solidFill>
                  <a:srgbClr val="00B050"/>
                </a:solidFill>
                <a:latin typeface="Calibri"/>
                <a:cs typeface="Calibri"/>
              </a:rPr>
              <a:t>p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输出？？？？</a:t>
            </a:r>
            <a:endParaRPr sz="4144" baseline="1089">
              <a:latin typeface="SimSun"/>
              <a:cs typeface="SimSun"/>
            </a:endParaRPr>
          </a:p>
          <a:p>
            <a:pPr marL="40586" marR="5503" indent="-3439">
              <a:lnSpc>
                <a:spcPct val="123800"/>
              </a:lnSpc>
              <a:spcBef>
                <a:spcPts val="108"/>
              </a:spcBef>
              <a:tabLst>
                <a:tab pos="1901331" algn="l"/>
                <a:tab pos="3134033" algn="l"/>
              </a:tabLst>
            </a:pP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执行</a:t>
            </a:r>
            <a:r>
              <a:rPr sz="2817" b="1" spc="-11" dirty="0">
                <a:solidFill>
                  <a:srgbClr val="00B050"/>
                </a:solidFill>
                <a:latin typeface="Calibri"/>
                <a:cs typeface="Calibri"/>
              </a:rPr>
              <a:t>seinfo	</a:t>
            </a:r>
            <a:r>
              <a:rPr sz="2817" b="1" spc="-5" dirty="0">
                <a:solidFill>
                  <a:srgbClr val="00B050"/>
                </a:solidFill>
                <a:latin typeface="Calibri"/>
                <a:cs typeface="Calibri"/>
              </a:rPr>
              <a:t>-t|grep	samba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输出？？？？ </a:t>
            </a:r>
            <a:r>
              <a:rPr sz="4144" spc="105" baseline="1089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执行</a:t>
            </a:r>
            <a:r>
              <a:rPr sz="2817" b="1" dirty="0">
                <a:solidFill>
                  <a:srgbClr val="00B050"/>
                </a:solidFill>
                <a:latin typeface="Calibri"/>
                <a:cs typeface="Calibri"/>
              </a:rPr>
              <a:t>se</a:t>
            </a:r>
            <a:r>
              <a:rPr sz="2817" b="1" spc="-5" dirty="0">
                <a:solidFill>
                  <a:srgbClr val="00B050"/>
                </a:solidFill>
                <a:latin typeface="Calibri"/>
                <a:cs typeface="Calibri"/>
              </a:rPr>
              <a:t>i</a:t>
            </a:r>
            <a:r>
              <a:rPr sz="2817" b="1" spc="-11" dirty="0">
                <a:solidFill>
                  <a:srgbClr val="00B050"/>
                </a:solidFill>
                <a:latin typeface="Calibri"/>
                <a:cs typeface="Calibri"/>
              </a:rPr>
              <a:t>n</a:t>
            </a:r>
            <a:r>
              <a:rPr sz="2817" b="1" spc="-43" dirty="0">
                <a:solidFill>
                  <a:srgbClr val="00B050"/>
                </a:solidFill>
                <a:latin typeface="Calibri"/>
                <a:cs typeface="Calibri"/>
              </a:rPr>
              <a:t>f</a:t>
            </a:r>
            <a:r>
              <a:rPr sz="2817" b="1" dirty="0">
                <a:solidFill>
                  <a:srgbClr val="00B050"/>
                </a:solidFill>
                <a:latin typeface="Calibri"/>
                <a:cs typeface="Calibri"/>
              </a:rPr>
              <a:t>o	</a:t>
            </a:r>
            <a:r>
              <a:rPr sz="2817" b="1" spc="-612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817" b="1" dirty="0">
                <a:solidFill>
                  <a:srgbClr val="00B050"/>
                </a:solidFill>
                <a:latin typeface="Calibri"/>
                <a:cs typeface="Calibri"/>
              </a:rPr>
              <a:t>-</a:t>
            </a:r>
            <a:r>
              <a:rPr sz="2817" b="1" spc="-5" dirty="0">
                <a:solidFill>
                  <a:srgbClr val="00B050"/>
                </a:solidFill>
                <a:latin typeface="Calibri"/>
                <a:cs typeface="Calibri"/>
              </a:rPr>
              <a:t>t</a:t>
            </a:r>
            <a:r>
              <a:rPr sz="2817" b="1" dirty="0">
                <a:solidFill>
                  <a:srgbClr val="00B050"/>
                </a:solidFill>
                <a:latin typeface="Calibri"/>
                <a:cs typeface="Calibri"/>
              </a:rPr>
              <a:t>|g</a:t>
            </a:r>
            <a:r>
              <a:rPr sz="2817" b="1" spc="-32" dirty="0">
                <a:solidFill>
                  <a:srgbClr val="00B050"/>
                </a:solidFill>
                <a:latin typeface="Calibri"/>
                <a:cs typeface="Calibri"/>
              </a:rPr>
              <a:t>r</a:t>
            </a:r>
            <a:r>
              <a:rPr sz="2817" b="1" dirty="0">
                <a:solidFill>
                  <a:srgbClr val="00B050"/>
                </a:solidFill>
                <a:latin typeface="Calibri"/>
                <a:cs typeface="Calibri"/>
              </a:rPr>
              <a:t>ep	</a:t>
            </a:r>
            <a:r>
              <a:rPr sz="2817" b="1" spc="-612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817" b="1" spc="-22" dirty="0">
                <a:solidFill>
                  <a:srgbClr val="00B050"/>
                </a:solidFill>
                <a:latin typeface="Calibri"/>
                <a:cs typeface="Calibri"/>
              </a:rPr>
              <a:t>h</a:t>
            </a:r>
            <a:r>
              <a:rPr sz="2817" b="1" spc="-38" dirty="0">
                <a:solidFill>
                  <a:srgbClr val="00B050"/>
                </a:solidFill>
                <a:latin typeface="Calibri"/>
                <a:cs typeface="Calibri"/>
              </a:rPr>
              <a:t>t</a:t>
            </a:r>
            <a:r>
              <a:rPr sz="2817" b="1" spc="-5" dirty="0">
                <a:solidFill>
                  <a:srgbClr val="00B050"/>
                </a:solidFill>
                <a:latin typeface="Calibri"/>
                <a:cs typeface="Calibri"/>
              </a:rPr>
              <a:t>t</a:t>
            </a:r>
            <a:r>
              <a:rPr sz="2817" b="1" dirty="0">
                <a:solidFill>
                  <a:srgbClr val="00B050"/>
                </a:solidFill>
                <a:latin typeface="Calibri"/>
                <a:cs typeface="Calibri"/>
              </a:rPr>
              <a:t>pd</a:t>
            </a:r>
            <a:r>
              <a:rPr sz="2817" b="1" spc="5" dirty="0">
                <a:solidFill>
                  <a:srgbClr val="00B050"/>
                </a:solidFill>
                <a:latin typeface="Calibri"/>
                <a:cs typeface="Calibri"/>
              </a:rPr>
              <a:t>_</a:t>
            </a:r>
            <a:r>
              <a:rPr sz="2817" b="1" spc="-43" dirty="0">
                <a:solidFill>
                  <a:srgbClr val="00B050"/>
                </a:solidFill>
                <a:latin typeface="Calibri"/>
                <a:cs typeface="Calibri"/>
              </a:rPr>
              <a:t>s</a:t>
            </a:r>
            <a:r>
              <a:rPr sz="2817" b="1" spc="-16" dirty="0">
                <a:solidFill>
                  <a:srgbClr val="00B050"/>
                </a:solidFill>
                <a:latin typeface="Calibri"/>
                <a:cs typeface="Calibri"/>
              </a:rPr>
              <a:t>y</a:t>
            </a:r>
            <a:r>
              <a:rPr sz="2817" b="1" spc="-5" dirty="0">
                <a:solidFill>
                  <a:srgbClr val="00B050"/>
                </a:solidFill>
                <a:latin typeface="Calibri"/>
                <a:cs typeface="Calibri"/>
              </a:rPr>
              <a:t>s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输出？？？？</a:t>
            </a:r>
            <a:endParaRPr sz="4144" baseline="1089">
              <a:latin typeface="SimSun"/>
              <a:cs typeface="SimSun"/>
            </a:endParaRPr>
          </a:p>
          <a:p>
            <a:pPr>
              <a:spcBef>
                <a:spcPts val="22"/>
              </a:spcBef>
            </a:pPr>
            <a:endParaRPr sz="3900">
              <a:latin typeface="SimSun"/>
              <a:cs typeface="SimSun"/>
            </a:endParaRPr>
          </a:p>
          <a:p>
            <a:pPr marL="13758"/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如果出现</a:t>
            </a:r>
            <a:r>
              <a:rPr sz="4144" spc="16" baseline="1089" dirty="0">
                <a:solidFill>
                  <a:srgbClr val="FF0000"/>
                </a:solidFill>
                <a:latin typeface="SimSun"/>
                <a:cs typeface="SimSun"/>
              </a:rPr>
              <a:t>“</a:t>
            </a:r>
            <a:r>
              <a:rPr sz="2817" b="1" spc="11" dirty="0">
                <a:solidFill>
                  <a:srgbClr val="00B050"/>
                </a:solidFill>
                <a:latin typeface="Calibri"/>
                <a:cs typeface="Calibri"/>
              </a:rPr>
              <a:t>bash:</a:t>
            </a:r>
            <a:r>
              <a:rPr sz="2817" b="1" spc="-49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817" b="1" spc="-11" dirty="0">
                <a:solidFill>
                  <a:srgbClr val="00B050"/>
                </a:solidFill>
                <a:latin typeface="Calibri"/>
                <a:cs typeface="Calibri"/>
              </a:rPr>
              <a:t>seinfo:</a:t>
            </a:r>
            <a:r>
              <a:rPr sz="2817" b="1" spc="-49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4144" spc="96" baseline="1089" dirty="0">
                <a:solidFill>
                  <a:srgbClr val="00B050"/>
                </a:solidFill>
                <a:latin typeface="SimSun"/>
                <a:cs typeface="SimSun"/>
              </a:rPr>
              <a:t>未找到命令</a:t>
            </a:r>
            <a:r>
              <a:rPr sz="2817" b="1" spc="16" dirty="0">
                <a:solidFill>
                  <a:srgbClr val="00B050"/>
                </a:solidFill>
                <a:latin typeface="Calibri"/>
                <a:cs typeface="Calibri"/>
              </a:rPr>
              <a:t>...</a:t>
            </a:r>
            <a:r>
              <a:rPr sz="4144" spc="24" baseline="1089" dirty="0">
                <a:solidFill>
                  <a:srgbClr val="FF0000"/>
                </a:solidFill>
                <a:latin typeface="SimSun"/>
                <a:cs typeface="SimSun"/>
              </a:rPr>
              <a:t>”</a:t>
            </a:r>
            <a:endParaRPr sz="4144" baseline="1089">
              <a:latin typeface="SimSun"/>
              <a:cs typeface="SimSun"/>
            </a:endParaRPr>
          </a:p>
          <a:p>
            <a:pPr marL="13758">
              <a:spcBef>
                <a:spcPts val="623"/>
              </a:spcBef>
            </a:pPr>
            <a:r>
              <a:rPr sz="2817" b="1" dirty="0">
                <a:solidFill>
                  <a:srgbClr val="00B050"/>
                </a:solidFill>
                <a:latin typeface="Calibri"/>
                <a:cs typeface="Calibri"/>
              </a:rPr>
              <a:t>yum</a:t>
            </a:r>
            <a:r>
              <a:rPr sz="2817" b="1" spc="-32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817" b="1" spc="-11" dirty="0">
                <a:solidFill>
                  <a:srgbClr val="00B050"/>
                </a:solidFill>
                <a:latin typeface="Calibri"/>
                <a:cs typeface="Calibri"/>
              </a:rPr>
              <a:t>install</a:t>
            </a:r>
            <a:r>
              <a:rPr sz="2817" b="1" spc="-27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817" b="1" spc="-5" dirty="0">
                <a:solidFill>
                  <a:srgbClr val="00B050"/>
                </a:solidFill>
                <a:latin typeface="Calibri"/>
                <a:cs typeface="Calibri"/>
              </a:rPr>
              <a:t>setools-console.x86_64</a:t>
            </a:r>
            <a:endParaRPr sz="281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7167" y="-190793"/>
            <a:ext cx="475900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4</a:t>
            </a:r>
            <a:r>
              <a:rPr spc="1083" dirty="0"/>
              <a:t>章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入门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337307"/>
            <a:ext cx="5223351" cy="1622558"/>
          </a:xfrm>
          <a:prstGeom prst="rect">
            <a:avLst/>
          </a:prstGeom>
        </p:spPr>
        <p:txBody>
          <a:bodyPr vert="horz" wrap="square" lIns="0" tIns="70166" rIns="0" bIns="0" rtlCol="0">
            <a:spAutoFit/>
          </a:bodyPr>
          <a:lstStyle/>
          <a:p>
            <a:pPr marL="46089">
              <a:spcBef>
                <a:spcPts val="551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4.1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基本概念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347"/>
              </a:spcBef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4.1.4</a:t>
            </a:r>
            <a:r>
              <a:rPr sz="3033" b="1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安全访问控制流程</a:t>
            </a:r>
            <a:endParaRPr sz="4469" baseline="1010">
              <a:latin typeface="SimSun"/>
              <a:cs typeface="SimSun"/>
            </a:endParaRPr>
          </a:p>
          <a:p>
            <a:pPr marL="37145">
              <a:spcBef>
                <a:spcPts val="60"/>
              </a:spcBef>
            </a:pPr>
            <a:r>
              <a:rPr sz="2817" b="1" spc="-1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、安全访问控制流程</a:t>
            </a:r>
            <a:endParaRPr sz="4144" baseline="1089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7325" y="1946540"/>
            <a:ext cx="5396706" cy="5126698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7167" y="-282485"/>
            <a:ext cx="4759008" cy="747426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4</a:t>
            </a:r>
            <a:r>
              <a:rPr spc="1083" dirty="0"/>
              <a:t>章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入门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sz="half" idx="2"/>
          </p:nvPr>
        </p:nvSpPr>
        <p:spPr>
          <a:xfrm>
            <a:off x="536576" y="1423036"/>
            <a:ext cx="4668203" cy="4021881"/>
          </a:xfrm>
          <a:prstGeom prst="rect">
            <a:avLst/>
          </a:prstGeom>
        </p:spPr>
        <p:txBody>
          <a:bodyPr vert="horz" wrap="square" lIns="0" tIns="15822" rIns="0" bIns="0" rtlCol="0">
            <a:spAutoFit/>
          </a:bodyPr>
          <a:lstStyle/>
          <a:p>
            <a:pPr marL="13758" marR="167158" algn="just">
              <a:lnSpc>
                <a:spcPct val="99600"/>
              </a:lnSpc>
              <a:spcBef>
                <a:spcPts val="125"/>
              </a:spcBef>
            </a:pPr>
            <a:r>
              <a:rPr spc="60" dirty="0"/>
              <a:t>从图中可以看到，内核中的 资源在访问的过程中，一</a:t>
            </a:r>
            <a:r>
              <a:rPr spc="38" dirty="0"/>
              <a:t>般 </a:t>
            </a:r>
            <a:r>
              <a:rPr spc="65" dirty="0"/>
              <a:t>需要获得三次检查通过：</a:t>
            </a:r>
          </a:p>
          <a:p>
            <a:pPr marL="13758" marR="53656">
              <a:lnSpc>
                <a:spcPct val="102200"/>
              </a:lnSpc>
              <a:spcBef>
                <a:spcPts val="389"/>
              </a:spcBef>
              <a:buSzPct val="102127"/>
              <a:buFont typeface="Calibri"/>
              <a:buAutoNum type="arabicParenBoth"/>
              <a:tabLst>
                <a:tab pos="460888" algn="l"/>
              </a:tabLst>
            </a:pPr>
            <a:r>
              <a:rPr sz="3819" spc="96" baseline="1182" dirty="0"/>
              <a:t>一般性错误检查，例如</a:t>
            </a:r>
            <a:r>
              <a:rPr sz="3819" spc="56" baseline="1182" dirty="0"/>
              <a:t>访 </a:t>
            </a:r>
            <a:r>
              <a:rPr sz="2546" spc="65" dirty="0"/>
              <a:t>问的对象是否存在、访问</a:t>
            </a:r>
            <a:r>
              <a:rPr sz="2546" spc="54" dirty="0"/>
              <a:t>参 </a:t>
            </a:r>
            <a:r>
              <a:rPr sz="2546" spc="65" dirty="0"/>
              <a:t>数是否正确等。</a:t>
            </a:r>
            <a:endParaRPr sz="2546"/>
          </a:p>
          <a:p>
            <a:pPr marL="13758" marR="413423">
              <a:lnSpc>
                <a:spcPct val="100800"/>
              </a:lnSpc>
              <a:spcBef>
                <a:spcPts val="433"/>
              </a:spcBef>
              <a:buAutoNum type="arabicParenBoth"/>
              <a:tabLst>
                <a:tab pos="461575" algn="l"/>
              </a:tabLst>
            </a:pPr>
            <a:r>
              <a:rPr sz="2600" b="1" spc="-65" dirty="0">
                <a:latin typeface="Calibri"/>
                <a:cs typeface="Calibri"/>
              </a:rPr>
              <a:t>D</a:t>
            </a:r>
            <a:r>
              <a:rPr sz="2600" b="1" spc="-38" dirty="0">
                <a:latin typeface="Calibri"/>
                <a:cs typeface="Calibri"/>
              </a:rPr>
              <a:t>A</a:t>
            </a:r>
            <a:r>
              <a:rPr sz="2600" b="1" dirty="0">
                <a:latin typeface="Calibri"/>
                <a:cs typeface="Calibri"/>
              </a:rPr>
              <a:t>C</a:t>
            </a:r>
            <a:r>
              <a:rPr sz="3819" spc="96" baseline="1182" dirty="0"/>
              <a:t>检查，即基于</a:t>
            </a:r>
            <a:r>
              <a:rPr sz="2600" b="1" spc="-5" dirty="0">
                <a:latin typeface="Calibri"/>
                <a:cs typeface="Calibri"/>
              </a:rPr>
              <a:t>Li</a:t>
            </a:r>
            <a:r>
              <a:rPr sz="2600" b="1" dirty="0">
                <a:latin typeface="Calibri"/>
                <a:cs typeface="Calibri"/>
              </a:rPr>
              <a:t>nux  </a:t>
            </a:r>
            <a:r>
              <a:rPr sz="2600" b="1" spc="-5" dirty="0">
                <a:latin typeface="Calibri"/>
                <a:cs typeface="Calibri"/>
              </a:rPr>
              <a:t>UID/GID</a:t>
            </a:r>
            <a:r>
              <a:rPr sz="3819" spc="96" baseline="1182" dirty="0"/>
              <a:t>的安全检查。</a:t>
            </a:r>
            <a:endParaRPr sz="3819" baseline="1182">
              <a:latin typeface="Calibri"/>
              <a:cs typeface="Calibri"/>
            </a:endParaRPr>
          </a:p>
          <a:p>
            <a:pPr marL="13758" marR="5503">
              <a:lnSpc>
                <a:spcPct val="101800"/>
              </a:lnSpc>
              <a:spcBef>
                <a:spcPts val="433"/>
              </a:spcBef>
              <a:buAutoNum type="arabicParenBoth"/>
              <a:tabLst>
                <a:tab pos="461575" algn="l"/>
              </a:tabLst>
            </a:pPr>
            <a:r>
              <a:rPr sz="2600" b="1" dirty="0">
                <a:latin typeface="Calibri"/>
                <a:cs typeface="Calibri"/>
              </a:rPr>
              <a:t>SE</a:t>
            </a:r>
            <a:r>
              <a:rPr sz="2600" b="1" spc="-5" dirty="0">
                <a:latin typeface="Calibri"/>
                <a:cs typeface="Calibri"/>
              </a:rPr>
              <a:t>Linux</a:t>
            </a:r>
            <a:r>
              <a:rPr sz="3819" spc="96" baseline="1182" dirty="0"/>
              <a:t>检查，即基于安</a:t>
            </a:r>
            <a:r>
              <a:rPr sz="3819" spc="56" baseline="1182" dirty="0"/>
              <a:t>全 </a:t>
            </a:r>
            <a:r>
              <a:rPr sz="2546" spc="65" dirty="0"/>
              <a:t>上下文和安全策略的安全</a:t>
            </a:r>
            <a:r>
              <a:rPr sz="2546" spc="54" dirty="0"/>
              <a:t>检 </a:t>
            </a:r>
            <a:r>
              <a:rPr sz="2546" spc="65" dirty="0"/>
              <a:t>查。</a:t>
            </a:r>
            <a:endParaRPr sz="2546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02" y="337307"/>
            <a:ext cx="5223351" cy="1622558"/>
          </a:xfrm>
          <a:prstGeom prst="rect">
            <a:avLst/>
          </a:prstGeom>
        </p:spPr>
        <p:txBody>
          <a:bodyPr vert="horz" wrap="square" lIns="0" tIns="70166" rIns="0" bIns="0" rtlCol="0">
            <a:spAutoFit/>
          </a:bodyPr>
          <a:lstStyle/>
          <a:p>
            <a:pPr marL="46089">
              <a:spcBef>
                <a:spcPts val="551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4.1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基本概念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347"/>
              </a:spcBef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4.1.4</a:t>
            </a:r>
            <a:r>
              <a:rPr sz="3033" b="1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安全访问控制流程</a:t>
            </a:r>
            <a:endParaRPr sz="4469" baseline="1010">
              <a:latin typeface="SimSun"/>
              <a:cs typeface="SimSun"/>
            </a:endParaRPr>
          </a:p>
          <a:p>
            <a:pPr marL="37145">
              <a:spcBef>
                <a:spcPts val="60"/>
              </a:spcBef>
            </a:pPr>
            <a:r>
              <a:rPr sz="2817" b="1" spc="-1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、安全访问控制流程</a:t>
            </a:r>
            <a:endParaRPr sz="4144" baseline="1089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79" y="1968897"/>
            <a:ext cx="5396706" cy="5126698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7167" y="-190793"/>
            <a:ext cx="475900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4</a:t>
            </a:r>
            <a:r>
              <a:rPr spc="1083" dirty="0"/>
              <a:t>章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入门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47" y="337307"/>
            <a:ext cx="9815195" cy="6862198"/>
          </a:xfrm>
          <a:prstGeom prst="rect">
            <a:avLst/>
          </a:prstGeom>
        </p:spPr>
        <p:txBody>
          <a:bodyPr vert="horz" wrap="square" lIns="0" tIns="70166" rIns="0" bIns="0" rtlCol="0">
            <a:spAutoFit/>
          </a:bodyPr>
          <a:lstStyle/>
          <a:p>
            <a:pPr marL="85987">
              <a:spcBef>
                <a:spcPts val="551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4.1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基本概念</a:t>
            </a:r>
            <a:endParaRPr sz="3900">
              <a:latin typeface="SimSun"/>
              <a:cs typeface="SimSun"/>
            </a:endParaRPr>
          </a:p>
          <a:p>
            <a:pPr marL="52968">
              <a:spcBef>
                <a:spcPts val="347"/>
              </a:spcBef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4.1.4</a:t>
            </a:r>
            <a:r>
              <a:rPr sz="3033" b="1" spc="-2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安全访问控制流程</a:t>
            </a:r>
            <a:endParaRPr sz="4469" baseline="1010">
              <a:latin typeface="SimSun"/>
              <a:cs typeface="SimSun"/>
            </a:endParaRPr>
          </a:p>
          <a:p>
            <a:pPr marL="77043">
              <a:spcBef>
                <a:spcPts val="60"/>
              </a:spcBef>
            </a:pPr>
            <a:r>
              <a:rPr sz="2817" b="1" spc="-1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、用户空间</a:t>
            </a:r>
            <a:endParaRPr sz="4144" baseline="1089">
              <a:latin typeface="SimSun"/>
              <a:cs typeface="SimSun"/>
            </a:endParaRPr>
          </a:p>
          <a:p>
            <a:pPr marL="77043" marR="19261" indent="990564" algn="just">
              <a:lnSpc>
                <a:spcPct val="100800"/>
              </a:lnSpc>
              <a:spcBef>
                <a:spcPts val="596"/>
              </a:spcBef>
            </a:pP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在用户空间中</a:t>
            </a:r>
            <a:r>
              <a:rPr sz="4144" spc="8" baseline="1089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2817" b="1" spc="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包含有三个主要的模块，分别是 安全上下文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(Security</a:t>
            </a:r>
            <a:r>
              <a:rPr sz="2817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17" b="1" spc="-16" dirty="0">
                <a:solidFill>
                  <a:srgbClr val="FF0000"/>
                </a:solidFill>
                <a:latin typeface="Calibri"/>
                <a:cs typeface="Calibri"/>
              </a:rPr>
              <a:t>Context)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、安全策略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(Security</a:t>
            </a:r>
            <a:r>
              <a:rPr sz="2817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17" b="1" spc="-11" dirty="0">
                <a:solidFill>
                  <a:srgbClr val="FF0000"/>
                </a:solidFill>
                <a:latin typeface="Calibri"/>
                <a:cs typeface="Calibri"/>
              </a:rPr>
              <a:t>Policy)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和安全 服务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(Security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Server)</a:t>
            </a:r>
            <a:r>
              <a:rPr sz="4144" spc="81" baseline="1089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144" baseline="1089">
              <a:latin typeface="SimSun"/>
              <a:cs typeface="SimSun"/>
            </a:endParaRPr>
          </a:p>
          <a:p>
            <a:pPr marL="59846">
              <a:spcBef>
                <a:spcPts val="737"/>
              </a:spcBef>
            </a:pP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819" spc="96" baseline="1182" dirty="0">
                <a:solidFill>
                  <a:srgbClr val="FF0000"/>
                </a:solidFill>
                <a:latin typeface="SimSun"/>
                <a:cs typeface="SimSun"/>
              </a:rPr>
              <a:t>、安全上下文</a:t>
            </a:r>
            <a:endParaRPr sz="3819" baseline="1182">
              <a:latin typeface="SimSun"/>
              <a:cs typeface="SimSun"/>
            </a:endParaRPr>
          </a:p>
          <a:p>
            <a:pPr marL="59846" marR="5503" indent="665192">
              <a:lnSpc>
                <a:spcPct val="101099"/>
              </a:lnSpc>
              <a:spcBef>
                <a:spcPts val="515"/>
              </a:spcBef>
            </a:pP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3819" spc="96" baseline="1182" dirty="0">
                <a:solidFill>
                  <a:srgbClr val="FF0000"/>
                </a:solidFill>
                <a:latin typeface="SimSun"/>
                <a:cs typeface="SimSun"/>
              </a:rPr>
              <a:t>的安全策略是建立在对象的安全上下文的基础上的。这 里所说的对象分为两种类型，一种称主体</a:t>
            </a:r>
            <a:r>
              <a:rPr sz="2600" b="1" spc="5" dirty="0">
                <a:solidFill>
                  <a:srgbClr val="FF0000"/>
                </a:solidFill>
                <a:latin typeface="Calibri"/>
                <a:cs typeface="Calibri"/>
              </a:rPr>
              <a:t>(Subject)</a:t>
            </a:r>
            <a:r>
              <a:rPr sz="3819" spc="8" baseline="1182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819" spc="96" baseline="1182" dirty="0">
                <a:solidFill>
                  <a:srgbClr val="FF0000"/>
                </a:solidFill>
                <a:latin typeface="SimSun"/>
                <a:cs typeface="SimSun"/>
              </a:rPr>
              <a:t>一种称为客体 </a:t>
            </a:r>
            <a:r>
              <a:rPr sz="2600" b="1" dirty="0">
                <a:solidFill>
                  <a:srgbClr val="FF0000"/>
                </a:solidFill>
                <a:latin typeface="Calibri"/>
                <a:cs typeface="Calibri"/>
              </a:rPr>
              <a:t>(O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600" b="1" dirty="0">
                <a:solidFill>
                  <a:srgbClr val="FF0000"/>
                </a:solidFill>
                <a:latin typeface="Calibri"/>
                <a:cs typeface="Calibri"/>
              </a:rPr>
              <a:t>j</a:t>
            </a:r>
            <a:r>
              <a:rPr sz="2600" b="1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600" b="1" spc="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3819" spc="89" baseline="1182" dirty="0">
                <a:solidFill>
                  <a:srgbClr val="FF0000"/>
                </a:solidFill>
                <a:latin typeface="SimSun"/>
                <a:cs typeface="SimSun"/>
              </a:rPr>
              <a:t>。主体通常就是指进程，而客观就是指进程所要访问的资源 </a:t>
            </a:r>
            <a:r>
              <a:rPr sz="2546" spc="65" dirty="0">
                <a:solidFill>
                  <a:srgbClr val="FF0000"/>
                </a:solidFill>
                <a:latin typeface="SimSun"/>
                <a:cs typeface="SimSun"/>
              </a:rPr>
              <a:t>例如文件、系统属性等。</a:t>
            </a:r>
            <a:endParaRPr sz="2546">
              <a:latin typeface="SimSun"/>
              <a:cs typeface="SimSun"/>
            </a:endParaRPr>
          </a:p>
          <a:p>
            <a:pPr marL="13758" marR="118317" indent="990564" algn="just">
              <a:lnSpc>
                <a:spcPct val="99400"/>
              </a:lnSpc>
              <a:spcBef>
                <a:spcPts val="840"/>
              </a:spcBef>
            </a:pPr>
            <a:r>
              <a:rPr sz="3819" spc="96" baseline="1182" dirty="0">
                <a:solidFill>
                  <a:srgbClr val="FF0000"/>
                </a:solidFill>
                <a:latin typeface="SimSun"/>
                <a:cs typeface="SimSun"/>
              </a:rPr>
              <a:t>安全上下文实际上就是一个附加在对象上的标签</a:t>
            </a:r>
            <a:r>
              <a:rPr sz="2600" b="1" spc="-43" dirty="0">
                <a:solidFill>
                  <a:srgbClr val="FF0000"/>
                </a:solidFill>
                <a:latin typeface="Calibri"/>
                <a:cs typeface="Calibri"/>
              </a:rPr>
              <a:t>(Tag)</a:t>
            </a:r>
            <a:r>
              <a:rPr sz="3819" spc="96" baseline="1182" dirty="0">
                <a:solidFill>
                  <a:srgbClr val="FF0000"/>
                </a:solidFill>
                <a:latin typeface="SimSun"/>
                <a:cs typeface="SimSun"/>
              </a:rPr>
              <a:t>。这个 标签实际上就是一个字符串，它由四部分内容组成，分别是</a:t>
            </a:r>
            <a:r>
              <a:rPr sz="2600" b="1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600" b="1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Linu</a:t>
            </a:r>
            <a:r>
              <a:rPr sz="2600" b="1" dirty="0">
                <a:solidFill>
                  <a:srgbClr val="FF0000"/>
                </a:solidFill>
                <a:latin typeface="Calibri"/>
                <a:cs typeface="Calibri"/>
              </a:rPr>
              <a:t>x </a:t>
            </a:r>
            <a:r>
              <a:rPr sz="3819" spc="96" baseline="1182" dirty="0">
                <a:solidFill>
                  <a:srgbClr val="FF0000"/>
                </a:solidFill>
                <a:latin typeface="SimSun"/>
                <a:cs typeface="SimSun"/>
              </a:rPr>
              <a:t>用户、</a:t>
            </a:r>
            <a:r>
              <a:rPr sz="2600" b="1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600" b="1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819" spc="96" baseline="1182" dirty="0">
                <a:solidFill>
                  <a:srgbClr val="FF0000"/>
                </a:solidFill>
                <a:latin typeface="SimSun"/>
                <a:cs typeface="SimSun"/>
              </a:rPr>
              <a:t>角色、类型、安全级别，每一个部分都通过一个冒</a:t>
            </a:r>
            <a:r>
              <a:rPr sz="3819" spc="56" baseline="1182" dirty="0">
                <a:solidFill>
                  <a:srgbClr val="FF0000"/>
                </a:solidFill>
                <a:latin typeface="SimSun"/>
                <a:cs typeface="SimSun"/>
              </a:rPr>
              <a:t>号 </a:t>
            </a:r>
            <a:r>
              <a:rPr sz="3819" spc="96" baseline="1182" dirty="0">
                <a:solidFill>
                  <a:srgbClr val="FF0000"/>
                </a:solidFill>
                <a:latin typeface="SimSun"/>
                <a:cs typeface="SimSun"/>
              </a:rPr>
              <a:t>来分隔，格式为</a:t>
            </a:r>
            <a:r>
              <a:rPr sz="3819" baseline="1182" dirty="0">
                <a:solidFill>
                  <a:srgbClr val="FF0000"/>
                </a:solidFill>
                <a:latin typeface="SimSun"/>
                <a:cs typeface="SimSun"/>
              </a:rPr>
              <a:t>“</a:t>
            </a:r>
            <a:r>
              <a:rPr sz="2600" b="1" dirty="0">
                <a:solidFill>
                  <a:srgbClr val="FF0000"/>
                </a:solidFill>
                <a:latin typeface="Calibri"/>
                <a:cs typeface="Calibri"/>
              </a:rPr>
              <a:t>user:role:type:sensitivity”</a:t>
            </a:r>
            <a:r>
              <a:rPr sz="3819" spc="81" baseline="1182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3819" baseline="1182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385" y="-275294"/>
            <a:ext cx="9714071" cy="7277709"/>
          </a:xfrm>
          <a:prstGeom prst="rect">
            <a:avLst/>
          </a:prstGeom>
        </p:spPr>
        <p:txBody>
          <a:bodyPr vert="horz" wrap="square" lIns="0" tIns="102500" rIns="0" bIns="0" rtlCol="0">
            <a:spAutoFit/>
          </a:bodyPr>
          <a:lstStyle/>
          <a:p>
            <a:pPr marL="41274">
              <a:spcBef>
                <a:spcPts val="807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SHA-1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与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MD5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的比较</a:t>
            </a:r>
            <a:endParaRPr sz="3033">
              <a:latin typeface="SimSun"/>
              <a:cs typeface="SimSun"/>
            </a:endParaRPr>
          </a:p>
          <a:p>
            <a:pPr marL="1031149">
              <a:spcBef>
                <a:spcPts val="704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二者均由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导出，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SH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-1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和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彼此很相似，强</a:t>
            </a:r>
            <a:endParaRPr sz="3033">
              <a:latin typeface="SimSun"/>
              <a:cs typeface="SimSun"/>
            </a:endParaRPr>
          </a:p>
          <a:p>
            <a:pPr marL="41274">
              <a:spcBef>
                <a:spcPts val="27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度和其他特性也是相似。</a:t>
            </a:r>
            <a:endParaRPr sz="3033">
              <a:latin typeface="SimSun"/>
              <a:cs typeface="SimSun"/>
            </a:endParaRPr>
          </a:p>
          <a:p>
            <a:pPr marL="41274">
              <a:spcBef>
                <a:spcPts val="699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不同点如下：</a:t>
            </a:r>
            <a:endParaRPr sz="3033">
              <a:latin typeface="SimSun"/>
              <a:cs typeface="SimSun"/>
            </a:endParaRPr>
          </a:p>
          <a:p>
            <a:pPr marL="41274">
              <a:spcBef>
                <a:spcPts val="704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、对强行攻击的安全性：</a:t>
            </a:r>
            <a:endParaRPr sz="3033">
              <a:latin typeface="SimSun"/>
              <a:cs typeface="SimSun"/>
            </a:endParaRPr>
          </a:p>
          <a:p>
            <a:pPr marL="41274" marR="33019" indent="701649">
              <a:lnSpc>
                <a:spcPct val="99300"/>
              </a:lnSpc>
              <a:spcBef>
                <a:spcPts val="807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最显著和最重要的区别是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SHA-1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摘要比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MD5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摘要长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32 </a:t>
            </a:r>
            <a:r>
              <a:rPr sz="3033" spc="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位。使用强行技术，产生任何一个报文使其摘要等于给定 报摘要的难度对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是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087" spc="-24" baseline="23391" dirty="0">
                <a:solidFill>
                  <a:srgbClr val="FF0000"/>
                </a:solidFill>
                <a:latin typeface="Calibri"/>
                <a:cs typeface="Calibri"/>
              </a:rPr>
              <a:t>128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数量级的操作，而对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SH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-1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则是  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087" spc="-24" baseline="23391" dirty="0">
                <a:solidFill>
                  <a:srgbClr val="FF0000"/>
                </a:solidFill>
                <a:latin typeface="Calibri"/>
                <a:cs typeface="Calibri"/>
              </a:rPr>
              <a:t>160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数量级的操作。这样，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SH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-1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对强行攻击有更大的强度</a:t>
            </a:r>
            <a:endParaRPr sz="3033">
              <a:latin typeface="SimSun"/>
              <a:cs typeface="SimSun"/>
            </a:endParaRPr>
          </a:p>
          <a:p>
            <a:pPr marL="41274">
              <a:spcBef>
                <a:spcPts val="802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、对密码分析的安全性：</a:t>
            </a:r>
            <a:endParaRPr sz="3033">
              <a:latin typeface="SimSun"/>
              <a:cs typeface="SimSun"/>
            </a:endParaRPr>
          </a:p>
          <a:p>
            <a:pPr marL="41274" marR="398977" indent="613600">
              <a:lnSpc>
                <a:spcPct val="100699"/>
              </a:lnSpc>
              <a:spcBef>
                <a:spcPts val="677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由于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的设计，易受密码分析的攻击，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SH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-1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显得 不易受这样的攻击。</a:t>
            </a:r>
            <a:endParaRPr sz="3033">
              <a:latin typeface="SimSun"/>
              <a:cs typeface="SimSun"/>
            </a:endParaRPr>
          </a:p>
          <a:p>
            <a:pPr marL="41274">
              <a:spcBef>
                <a:spcPts val="704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、速度：在相同的硬件上</a:t>
            </a:r>
            <a:r>
              <a:rPr sz="3033" spc="-5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SHA-1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的运行速度比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MD5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慢。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7167" y="-190793"/>
            <a:ext cx="475900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4</a:t>
            </a:r>
            <a:r>
              <a:rPr spc="1083" dirty="0"/>
              <a:t>章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入门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46" y="337307"/>
            <a:ext cx="9861973" cy="6904197"/>
          </a:xfrm>
          <a:prstGeom prst="rect">
            <a:avLst/>
          </a:prstGeom>
        </p:spPr>
        <p:txBody>
          <a:bodyPr vert="horz" wrap="square" lIns="0" tIns="70166" rIns="0" bIns="0" rtlCol="0">
            <a:spAutoFit/>
          </a:bodyPr>
          <a:lstStyle/>
          <a:p>
            <a:pPr marL="85987">
              <a:spcBef>
                <a:spcPts val="551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4.1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基本概念</a:t>
            </a:r>
            <a:endParaRPr sz="3900">
              <a:latin typeface="SimSun"/>
              <a:cs typeface="SimSun"/>
            </a:endParaRPr>
          </a:p>
          <a:p>
            <a:pPr marL="59846" marR="4604059" indent="-6879">
              <a:lnSpc>
                <a:spcPts val="3066"/>
              </a:lnSpc>
              <a:spcBef>
                <a:spcPts val="926"/>
              </a:spcBef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4.1.4</a:t>
            </a:r>
            <a:r>
              <a:rPr sz="3033" b="1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安全访问控制流程 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、安全上下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文</a:t>
            </a:r>
            <a:endParaRPr sz="4469" baseline="1010">
              <a:latin typeface="SimSun"/>
              <a:cs typeface="SimSun"/>
            </a:endParaRPr>
          </a:p>
          <a:p>
            <a:pPr marL="59846" marR="5503" indent="613600">
              <a:lnSpc>
                <a:spcPct val="100099"/>
              </a:lnSpc>
              <a:spcBef>
                <a:spcPts val="693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在安全上下文中，只有类型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(Type)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才是最重要的， </a:t>
            </a:r>
            <a:r>
              <a:rPr sz="4469" spc="105" baseline="1010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inu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用户、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inu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4469" spc="89" baseline="1010" dirty="0">
                <a:solidFill>
                  <a:srgbClr val="FF0000"/>
                </a:solidFill>
                <a:latin typeface="SimSun"/>
                <a:cs typeface="SimSun"/>
              </a:rPr>
              <a:t>角色和安全级别都几乎可以忽略不计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的。为了完整地描述一个文件的安全上下文，通常将它的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角色固定为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object_r</a:t>
            </a:r>
            <a:r>
              <a:rPr sz="4469" spc="8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而将它的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用户设置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为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创建它的进程的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用户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  <a:p>
            <a:pPr marL="13758" marR="6879" indent="990564">
              <a:lnSpc>
                <a:spcPct val="100099"/>
              </a:lnSpc>
              <a:spcBef>
                <a:spcPts val="856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安全级别是由敏感性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(Sensitivity)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和类别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(Category)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两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部分内容组成的，格式为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sensitivity[:category_set]</a:t>
            </a:r>
            <a:r>
              <a:rPr sz="4469" spc="-8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其中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， </a:t>
            </a:r>
            <a:r>
              <a:rPr sz="4469" spc="-2209" baseline="1010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category_set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是可选的。例如，假设我们定义有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s0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s1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两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个 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Sensitivity</a:t>
            </a:r>
            <a:r>
              <a:rPr sz="4469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以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c0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c1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c2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三个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Category</a:t>
            </a:r>
            <a:r>
              <a:rPr sz="4469" spc="-8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那么</a:t>
            </a:r>
            <a:r>
              <a:rPr sz="4469" spc="8" baseline="1010" dirty="0">
                <a:solidFill>
                  <a:srgbClr val="FF0000"/>
                </a:solidFill>
                <a:latin typeface="SimSun"/>
                <a:cs typeface="SimSun"/>
              </a:rPr>
              <a:t>“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s0:c0,c1” </a:t>
            </a:r>
            <a:r>
              <a:rPr sz="3033" b="1" spc="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表示的就是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Sensitivity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为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s0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Category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为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c0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和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c1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的一个安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全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级别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2979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7167" y="-190793"/>
            <a:ext cx="475900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4</a:t>
            </a:r>
            <a:r>
              <a:rPr spc="1083" dirty="0"/>
              <a:t>章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入门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46" y="337305"/>
            <a:ext cx="9822074" cy="4761559"/>
          </a:xfrm>
          <a:prstGeom prst="rect">
            <a:avLst/>
          </a:prstGeom>
        </p:spPr>
        <p:txBody>
          <a:bodyPr vert="horz" wrap="square" lIns="0" tIns="70166" rIns="0" bIns="0" rtlCol="0">
            <a:spAutoFit/>
          </a:bodyPr>
          <a:lstStyle/>
          <a:p>
            <a:pPr marL="85987">
              <a:spcBef>
                <a:spcPts val="551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4.1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基本概念</a:t>
            </a:r>
            <a:endParaRPr sz="3900">
              <a:latin typeface="SimSun"/>
              <a:cs typeface="SimSun"/>
            </a:endParaRPr>
          </a:p>
          <a:p>
            <a:pPr marL="59846" marR="2189558" indent="-6879">
              <a:lnSpc>
                <a:spcPct val="102099"/>
              </a:lnSpc>
              <a:spcBef>
                <a:spcPts val="271"/>
              </a:spcBef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4.1.5</a:t>
            </a:r>
            <a:r>
              <a:rPr sz="3033" b="1" spc="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主配置文件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/etc/sysconfig/selinux </a:t>
            </a:r>
            <a:r>
              <a:rPr sz="3033" b="1" spc="-66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endParaRPr sz="3033">
              <a:latin typeface="Calibri"/>
              <a:cs typeface="Calibri"/>
            </a:endParaRPr>
          </a:p>
          <a:p>
            <a:pPr marL="59846">
              <a:spcBef>
                <a:spcPts val="699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有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[disabled]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[permissive]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[enforcing]3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种选择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  <a:p>
            <a:pPr marL="293729" indent="-280658">
              <a:spcBef>
                <a:spcPts val="237"/>
              </a:spcBef>
              <a:buChar char="•"/>
              <a:tabLst>
                <a:tab pos="294417" algn="l"/>
              </a:tabLst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disabled</a:t>
            </a:r>
            <a:r>
              <a:rPr sz="4469" baseline="1010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不启用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功能</a:t>
            </a:r>
            <a:endParaRPr sz="4469" baseline="1010">
              <a:latin typeface="SimSun"/>
              <a:cs typeface="SimSun"/>
            </a:endParaRPr>
          </a:p>
          <a:p>
            <a:pPr marL="13758" marR="5503">
              <a:lnSpc>
                <a:spcPct val="100499"/>
              </a:lnSpc>
              <a:spcBef>
                <a:spcPts val="628"/>
              </a:spcBef>
              <a:buChar char="•"/>
              <a:tabLst>
                <a:tab pos="294417" algn="l"/>
              </a:tabLst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permissive</a:t>
            </a:r>
            <a:r>
              <a:rPr sz="4469" spc="-8" baseline="1010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有效，但是即使你违反了策略，它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让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你继续操作，但是把你的违反的内容记录下来。在我们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开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发策略的时候非常的有用。相当于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Debug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模式。</a:t>
            </a:r>
            <a:endParaRPr sz="4469" baseline="1010">
              <a:latin typeface="SimSun"/>
              <a:cs typeface="SimSun"/>
            </a:endParaRPr>
          </a:p>
          <a:p>
            <a:pPr marL="293729" indent="-280658">
              <a:spcBef>
                <a:spcPts val="888"/>
              </a:spcBef>
              <a:buChar char="•"/>
              <a:tabLst>
                <a:tab pos="294417" algn="l"/>
              </a:tabLst>
            </a:pP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enforcing</a:t>
            </a:r>
            <a:r>
              <a:rPr sz="4469" spc="-16" baseline="1010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当你违反了策略，你就无法继续操作下去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7167" y="-190793"/>
            <a:ext cx="475900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4</a:t>
            </a:r>
            <a:r>
              <a:rPr spc="1083" dirty="0"/>
              <a:t>章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入门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337304"/>
            <a:ext cx="9732645" cy="6102695"/>
          </a:xfrm>
          <a:prstGeom prst="rect">
            <a:avLst/>
          </a:prstGeom>
        </p:spPr>
        <p:txBody>
          <a:bodyPr vert="horz" wrap="square" lIns="0" tIns="70166" rIns="0" bIns="0" rtlCol="0">
            <a:spAutoFit/>
          </a:bodyPr>
          <a:lstStyle/>
          <a:p>
            <a:pPr marL="46089">
              <a:spcBef>
                <a:spcPts val="551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4.1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基本概念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347"/>
              </a:spcBef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4.1.5</a:t>
            </a:r>
            <a:r>
              <a:rPr sz="3033" b="1" spc="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主配置文件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/etc/sysconfig/selinux</a:t>
            </a:r>
            <a:endParaRPr sz="3033">
              <a:latin typeface="Calibri"/>
              <a:cs typeface="Calibri"/>
            </a:endParaRPr>
          </a:p>
          <a:p>
            <a:pPr marL="20637">
              <a:spcBef>
                <a:spcPts val="834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3033" b="1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安全策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略</a:t>
            </a:r>
            <a:endParaRPr sz="4469" baseline="1010">
              <a:latin typeface="SimSun"/>
              <a:cs typeface="SimSun"/>
            </a:endParaRPr>
          </a:p>
          <a:p>
            <a:pPr marL="20637">
              <a:spcBef>
                <a:spcPts val="699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目前主要有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大类，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[</a:t>
            </a:r>
            <a:r>
              <a:rPr sz="3033" b="1" spc="-27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b="1" spc="-32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b="1" spc="-38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spc="-38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和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[</a:t>
            </a:r>
            <a:r>
              <a:rPr sz="3033" b="1" spc="-43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ict]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  <a:p>
            <a:pPr marL="40586" marR="5503">
              <a:spcBef>
                <a:spcPts val="443"/>
              </a:spcBef>
              <a:buChar char="•"/>
              <a:tabLst>
                <a:tab pos="321933" algn="l"/>
              </a:tabLst>
            </a:pP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targeted</a:t>
            </a:r>
            <a:r>
              <a:rPr sz="4469" spc="-16" baseline="1010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它是红帽子开发的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targeted</a:t>
            </a:r>
            <a:r>
              <a:rPr sz="4469" spc="-16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它只是对于主要 的网络服务进行保护，比如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Apache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Samba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NFS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vsftp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MySQL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Bind</a:t>
            </a:r>
            <a:r>
              <a:rPr sz="3033" b="1" spc="-7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DNS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等，不属于那些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Domain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的就都让他们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在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unconfined_t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里，可导入性高，可用性好但是不能对整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个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系统进行保护。在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unconfined_t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里，安全机制实际上就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由 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MAC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转成了</a:t>
            </a:r>
            <a:r>
              <a:rPr sz="3033" b="1" spc="-38" dirty="0">
                <a:solidFill>
                  <a:srgbClr val="FF0000"/>
                </a:solidFill>
                <a:latin typeface="Calibri"/>
                <a:cs typeface="Calibri"/>
              </a:rPr>
              <a:t>DAC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  <a:p>
            <a:pPr marL="331565" indent="-281347">
              <a:lnSpc>
                <a:spcPts val="3606"/>
              </a:lnSpc>
              <a:spcBef>
                <a:spcPts val="287"/>
              </a:spcBef>
              <a:buChar char="•"/>
              <a:tabLst>
                <a:tab pos="332252" algn="l"/>
              </a:tabLst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strict</a:t>
            </a:r>
            <a:r>
              <a:rPr sz="4469" baseline="1010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是由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NAS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开发的，能对整个系统进行保护，包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含</a:t>
            </a:r>
            <a:endParaRPr sz="4469" baseline="1010">
              <a:latin typeface="SimSun"/>
              <a:cs typeface="SimSun"/>
            </a:endParaRPr>
          </a:p>
          <a:p>
            <a:pPr marL="50903">
              <a:lnSpc>
                <a:spcPts val="3542"/>
              </a:lnSpc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网络服务，一般指令及应用程序。但是设定复杂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2979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7167" y="-190793"/>
            <a:ext cx="475900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4</a:t>
            </a:r>
            <a:r>
              <a:rPr spc="1083" dirty="0"/>
              <a:t>章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入门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337307"/>
            <a:ext cx="9665917" cy="6303263"/>
          </a:xfrm>
          <a:prstGeom prst="rect">
            <a:avLst/>
          </a:prstGeom>
        </p:spPr>
        <p:txBody>
          <a:bodyPr vert="horz" wrap="square" lIns="0" tIns="70166" rIns="0" bIns="0" rtlCol="0">
            <a:spAutoFit/>
          </a:bodyPr>
          <a:lstStyle/>
          <a:p>
            <a:pPr marL="46089">
              <a:spcBef>
                <a:spcPts val="551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4.1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基本概念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347"/>
              </a:spcBef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4.1.5</a:t>
            </a:r>
            <a:r>
              <a:rPr sz="3033" b="1" spc="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主配置文件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/etc/sysconfig/selinux</a:t>
            </a:r>
            <a:endParaRPr sz="3033">
              <a:latin typeface="Calibri"/>
              <a:cs typeface="Calibri"/>
            </a:endParaRPr>
          </a:p>
          <a:p>
            <a:pPr>
              <a:spcBef>
                <a:spcPts val="32"/>
              </a:spcBef>
            </a:pPr>
            <a:endParaRPr sz="3467">
              <a:latin typeface="Calibri"/>
              <a:cs typeface="Calibri"/>
            </a:endParaRPr>
          </a:p>
          <a:p>
            <a:pPr marL="20637" marR="4022789">
              <a:lnSpc>
                <a:spcPct val="119300"/>
              </a:lnSpc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、对文件系统赋予标签</a:t>
            </a: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Enforcing </a:t>
            </a:r>
            <a:r>
              <a:rPr sz="3033" b="1" spc="-67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38" dirty="0">
                <a:solidFill>
                  <a:srgbClr val="00B050"/>
                </a:solidFill>
                <a:latin typeface="Calibri"/>
                <a:cs typeface="Calibri"/>
              </a:rPr>
              <a:t>g</a:t>
            </a:r>
            <a:r>
              <a:rPr sz="3033" b="1" spc="-22" dirty="0">
                <a:solidFill>
                  <a:srgbClr val="00B050"/>
                </a:solidFill>
                <a:latin typeface="Calibri"/>
                <a:cs typeface="Calibri"/>
              </a:rPr>
              <a:t>e</a:t>
            </a:r>
            <a:r>
              <a:rPr sz="3033" b="1" spc="-32" dirty="0">
                <a:solidFill>
                  <a:srgbClr val="00B050"/>
                </a:solidFill>
                <a:latin typeface="Calibri"/>
                <a:cs typeface="Calibri"/>
              </a:rPr>
              <a:t>t</a:t>
            </a:r>
            <a:r>
              <a:rPr sz="3033" b="1" dirty="0">
                <a:solidFill>
                  <a:srgbClr val="00B050"/>
                </a:solidFill>
                <a:latin typeface="Calibri"/>
                <a:cs typeface="Calibri"/>
              </a:rPr>
              <a:t>e</a:t>
            </a:r>
            <a:r>
              <a:rPr sz="3033" b="1" spc="-22" dirty="0">
                <a:solidFill>
                  <a:srgbClr val="00B050"/>
                </a:solidFill>
                <a:latin typeface="Calibri"/>
                <a:cs typeface="Calibri"/>
              </a:rPr>
              <a:t>n</a:t>
            </a:r>
            <a:r>
              <a:rPr sz="3033" b="1" spc="-49" dirty="0">
                <a:solidFill>
                  <a:srgbClr val="00B050"/>
                </a:solidFill>
                <a:latin typeface="Calibri"/>
                <a:cs typeface="Calibri"/>
              </a:rPr>
              <a:t>f</a:t>
            </a:r>
            <a:r>
              <a:rPr sz="3033" b="1" spc="-11" dirty="0">
                <a:solidFill>
                  <a:srgbClr val="00B050"/>
                </a:solidFill>
                <a:latin typeface="Calibri"/>
                <a:cs typeface="Calibri"/>
              </a:rPr>
              <a:t>o</a:t>
            </a:r>
            <a:r>
              <a:rPr sz="3033" b="1" spc="-43" dirty="0">
                <a:solidFill>
                  <a:srgbClr val="00B050"/>
                </a:solidFill>
                <a:latin typeface="Calibri"/>
                <a:cs typeface="Calibri"/>
              </a:rPr>
              <a:t>r</a:t>
            </a:r>
            <a:r>
              <a:rPr sz="3033" b="1" dirty="0">
                <a:solidFill>
                  <a:srgbClr val="00B050"/>
                </a:solidFill>
                <a:latin typeface="Calibri"/>
                <a:cs typeface="Calibri"/>
              </a:rPr>
              <a:t>ce</a:t>
            </a:r>
            <a:r>
              <a:rPr sz="3033" b="1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r>
              <a:rPr sz="4469" spc="-1178" baseline="1010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b="1" spc="-5" dirty="0">
                <a:solidFill>
                  <a:srgbClr val="00B050"/>
                </a:solidFill>
                <a:latin typeface="Calibri"/>
                <a:cs typeface="Calibri"/>
              </a:rPr>
              <a:t>/us</a:t>
            </a:r>
            <a:r>
              <a:rPr sz="3033" b="1" spc="5" dirty="0">
                <a:solidFill>
                  <a:srgbClr val="00B050"/>
                </a:solidFill>
                <a:latin typeface="Calibri"/>
                <a:cs typeface="Calibri"/>
              </a:rPr>
              <a:t>r</a:t>
            </a:r>
            <a:r>
              <a:rPr sz="3033" b="1" spc="-87" dirty="0">
                <a:solidFill>
                  <a:srgbClr val="00B050"/>
                </a:solidFill>
                <a:latin typeface="Calibri"/>
                <a:cs typeface="Calibri"/>
              </a:rPr>
              <a:t>/</a:t>
            </a:r>
            <a:r>
              <a:rPr sz="3033" b="1" spc="-5" dirty="0">
                <a:solidFill>
                  <a:srgbClr val="00B050"/>
                </a:solidFill>
                <a:latin typeface="Calibri"/>
                <a:cs typeface="Calibri"/>
              </a:rPr>
              <a:t>sbin</a:t>
            </a:r>
            <a:r>
              <a:rPr sz="3033" b="1" spc="-70" dirty="0">
                <a:solidFill>
                  <a:srgbClr val="00B050"/>
                </a:solidFill>
                <a:latin typeface="Calibri"/>
                <a:cs typeface="Calibri"/>
              </a:rPr>
              <a:t>/</a:t>
            </a:r>
            <a:r>
              <a:rPr sz="3033" b="1" spc="-38" dirty="0">
                <a:solidFill>
                  <a:srgbClr val="00B050"/>
                </a:solidFill>
                <a:latin typeface="Calibri"/>
                <a:cs typeface="Calibri"/>
              </a:rPr>
              <a:t>g</a:t>
            </a:r>
            <a:r>
              <a:rPr sz="3033" b="1" spc="-22" dirty="0">
                <a:solidFill>
                  <a:srgbClr val="00B050"/>
                </a:solidFill>
                <a:latin typeface="Calibri"/>
                <a:cs typeface="Calibri"/>
              </a:rPr>
              <a:t>e</a:t>
            </a:r>
            <a:r>
              <a:rPr sz="3033" b="1" spc="-38" dirty="0">
                <a:solidFill>
                  <a:srgbClr val="00B050"/>
                </a:solidFill>
                <a:latin typeface="Calibri"/>
                <a:cs typeface="Calibri"/>
              </a:rPr>
              <a:t>t</a:t>
            </a:r>
            <a:r>
              <a:rPr sz="3033" b="1" dirty="0">
                <a:solidFill>
                  <a:srgbClr val="00B050"/>
                </a:solidFill>
                <a:latin typeface="Calibri"/>
                <a:cs typeface="Calibri"/>
              </a:rPr>
              <a:t>e</a:t>
            </a:r>
            <a:r>
              <a:rPr sz="3033" b="1" spc="-22" dirty="0">
                <a:solidFill>
                  <a:srgbClr val="00B050"/>
                </a:solidFill>
                <a:latin typeface="Calibri"/>
                <a:cs typeface="Calibri"/>
              </a:rPr>
              <a:t>n</a:t>
            </a:r>
            <a:r>
              <a:rPr sz="3033" b="1" spc="-49" dirty="0">
                <a:solidFill>
                  <a:srgbClr val="00B050"/>
                </a:solidFill>
                <a:latin typeface="Calibri"/>
                <a:cs typeface="Calibri"/>
              </a:rPr>
              <a:t>f</a:t>
            </a:r>
            <a:r>
              <a:rPr sz="3033" b="1" spc="-11" dirty="0">
                <a:solidFill>
                  <a:srgbClr val="00B050"/>
                </a:solidFill>
                <a:latin typeface="Calibri"/>
                <a:cs typeface="Calibri"/>
              </a:rPr>
              <a:t>o</a:t>
            </a:r>
            <a:r>
              <a:rPr sz="3033" b="1" spc="-43" dirty="0">
                <a:solidFill>
                  <a:srgbClr val="00B050"/>
                </a:solidFill>
                <a:latin typeface="Calibri"/>
                <a:cs typeface="Calibri"/>
              </a:rPr>
              <a:t>r</a:t>
            </a:r>
            <a:r>
              <a:rPr sz="3033" b="1" dirty="0">
                <a:solidFill>
                  <a:srgbClr val="00B050"/>
                </a:solidFill>
                <a:latin typeface="Calibri"/>
                <a:cs typeface="Calibri"/>
              </a:rPr>
              <a:t>ce</a:t>
            </a:r>
            <a:endParaRPr sz="3033">
              <a:latin typeface="Calibri"/>
              <a:cs typeface="Calibri"/>
            </a:endParaRPr>
          </a:p>
          <a:p>
            <a:pPr marL="20637">
              <a:spcBef>
                <a:spcPts val="720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确认有效后重新对文件系统赋予标签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endParaRPr sz="2979">
              <a:latin typeface="SimSun"/>
              <a:cs typeface="SimSun"/>
            </a:endParaRPr>
          </a:p>
          <a:p>
            <a:pPr marL="20637">
              <a:spcBef>
                <a:spcPts val="850"/>
              </a:spcBef>
              <a:tabLst>
                <a:tab pos="2229456" algn="l"/>
                <a:tab pos="3863198" algn="l"/>
                <a:tab pos="4987901" algn="l"/>
                <a:tab pos="6073394" algn="l"/>
              </a:tabLst>
            </a:pP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/sbin/fixfiles	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relabel	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者	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touch	/.autorelabel</a:t>
            </a:r>
            <a:endParaRPr sz="3033">
              <a:latin typeface="Calibri"/>
              <a:cs typeface="Calibri"/>
            </a:endParaRPr>
          </a:p>
          <a:p>
            <a:pPr marL="20637" marR="5503">
              <a:lnSpc>
                <a:spcPct val="101899"/>
              </a:lnSpc>
              <a:spcBef>
                <a:spcPts val="607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#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因为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启动时发现根目录下有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cd</a:t>
            </a:r>
            <a:r>
              <a:rPr sz="3033" b="1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.autorelabel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文件就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会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对整个文件系统进行标记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2979">
              <a:latin typeface="SimSun"/>
              <a:cs typeface="SimSun"/>
            </a:endParaRPr>
          </a:p>
          <a:p>
            <a:pPr>
              <a:spcBef>
                <a:spcPts val="27"/>
              </a:spcBef>
            </a:pPr>
            <a:endParaRPr sz="2058">
              <a:latin typeface="SimSun"/>
              <a:cs typeface="SimSun"/>
            </a:endParaRPr>
          </a:p>
          <a:p>
            <a:pPr marL="50903"/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然</a:t>
            </a:r>
            <a:r>
              <a:rPr sz="2979" spc="54" dirty="0">
                <a:solidFill>
                  <a:srgbClr val="FF0000"/>
                </a:solidFill>
                <a:latin typeface="SimSun"/>
                <a:cs typeface="SimSun"/>
              </a:rPr>
              <a:t>后</a:t>
            </a:r>
            <a:endParaRPr sz="2979">
              <a:latin typeface="SimSun"/>
              <a:cs typeface="SimSun"/>
            </a:endParaRPr>
          </a:p>
          <a:p>
            <a:pPr marL="50903">
              <a:spcBef>
                <a:spcPts val="726"/>
              </a:spcBef>
            </a:pPr>
            <a:r>
              <a:rPr sz="3033" b="1" dirty="0">
                <a:solidFill>
                  <a:srgbClr val="00B050"/>
                </a:solidFill>
                <a:latin typeface="Calibri"/>
                <a:cs typeface="Calibri"/>
              </a:rPr>
              <a:t>reboot</a:t>
            </a:r>
            <a:r>
              <a:rPr sz="4469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你就在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Secure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环境下工作了。</a:t>
            </a:r>
            <a:endParaRPr sz="4469" baseline="101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7167" y="-190793"/>
            <a:ext cx="475900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4</a:t>
            </a:r>
            <a:r>
              <a:rPr spc="1083" dirty="0"/>
              <a:t>章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入门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0" y="337307"/>
            <a:ext cx="8061008" cy="2771462"/>
          </a:xfrm>
          <a:prstGeom prst="rect">
            <a:avLst/>
          </a:prstGeom>
        </p:spPr>
        <p:txBody>
          <a:bodyPr vert="horz" wrap="square" lIns="0" tIns="70166" rIns="0" bIns="0" rtlCol="0">
            <a:spAutoFit/>
          </a:bodyPr>
          <a:lstStyle/>
          <a:p>
            <a:pPr marL="46089">
              <a:spcBef>
                <a:spcPts val="551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4.1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基本概念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347"/>
              </a:spcBef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4.1.5</a:t>
            </a:r>
            <a:r>
              <a:rPr sz="3033" b="1" spc="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主配置文件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/etc/sysconfig/selinux</a:t>
            </a:r>
            <a:endParaRPr sz="3033">
              <a:latin typeface="Calibri"/>
              <a:cs typeface="Calibri"/>
            </a:endParaRPr>
          </a:p>
          <a:p>
            <a:pPr marL="20637">
              <a:spcBef>
                <a:spcPts val="834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GUI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下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设置</a:t>
            </a:r>
            <a:endParaRPr sz="4469" baseline="1010">
              <a:latin typeface="SimSun"/>
              <a:cs typeface="SimSun"/>
            </a:endParaRPr>
          </a:p>
          <a:p>
            <a:pPr marL="20637" marR="5503">
              <a:lnSpc>
                <a:spcPts val="3586"/>
              </a:lnSpc>
              <a:spcBef>
                <a:spcPts val="840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通过图形界面</a:t>
            </a:r>
            <a:r>
              <a:rPr sz="4469" spc="-16" baseline="1010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3033" b="1" spc="-11" dirty="0">
                <a:solidFill>
                  <a:srgbClr val="00B050"/>
                </a:solidFill>
                <a:latin typeface="Calibri"/>
                <a:cs typeface="Calibri"/>
              </a:rPr>
              <a:t>System→Adminisration→SELinux </a:t>
            </a:r>
            <a:r>
              <a:rPr sz="3033" b="1" spc="-672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b="1" spc="-11" dirty="0">
                <a:solidFill>
                  <a:srgbClr val="00B050"/>
                </a:solidFill>
                <a:latin typeface="Calibri"/>
                <a:cs typeface="Calibri"/>
              </a:rPr>
              <a:t>Management</a:t>
            </a:r>
            <a:endParaRPr sz="3033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106" y="3195110"/>
            <a:ext cx="9746059" cy="3198811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109" y="-182579"/>
            <a:ext cx="9035785" cy="788346"/>
          </a:xfrm>
          <a:prstGeom prst="rect">
            <a:avLst/>
          </a:prstGeom>
        </p:spPr>
        <p:txBody>
          <a:bodyPr vert="horz" wrap="square" lIns="0" tIns="13070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3"/>
              </a:spcBef>
            </a:pPr>
            <a:r>
              <a:rPr spc="-5" dirty="0">
                <a:latin typeface="Calibri"/>
                <a:cs typeface="Calibri"/>
              </a:rPr>
              <a:t>4.2</a:t>
            </a:r>
            <a:r>
              <a:rPr spc="-43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常用命令</a:t>
            </a:r>
            <a:r>
              <a:rPr spc="-5" dirty="0">
                <a:latin typeface="Calibri"/>
                <a:cs typeface="Calibri"/>
              </a:rPr>
              <a:t>(</a:t>
            </a:r>
            <a:r>
              <a:rPr i="1" u="heavy" spc="-5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Calibri"/>
                <a:cs typeface="Calibri"/>
              </a:rPr>
              <a:t>redhat</a:t>
            </a:r>
            <a:r>
              <a:rPr sz="5037" u="heavy" spc="-271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</a:rPr>
              <a:t>未注册</a:t>
            </a:r>
            <a:r>
              <a:rPr dirty="0">
                <a:latin typeface="Calibri"/>
                <a:cs typeface="Calibri"/>
              </a:rPr>
              <a:t>)</a:t>
            </a:r>
            <a:endParaRPr sz="5037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02" y="553351"/>
            <a:ext cx="9601941" cy="2276991"/>
          </a:xfrm>
          <a:prstGeom prst="rect">
            <a:avLst/>
          </a:prstGeom>
        </p:spPr>
        <p:txBody>
          <a:bodyPr vert="horz" wrap="square" lIns="0" tIns="167852" rIns="0" bIns="0" rtlCol="0">
            <a:spAutoFit/>
          </a:bodyPr>
          <a:lstStyle/>
          <a:p>
            <a:pPr marL="46089">
              <a:spcBef>
                <a:spcPts val="1322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4.2.1</a:t>
            </a:r>
            <a:r>
              <a:rPr sz="3900" spc="-5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文件操作</a:t>
            </a:r>
            <a:endParaRPr sz="3900">
              <a:latin typeface="SimSun"/>
              <a:cs typeface="SimSun"/>
            </a:endParaRPr>
          </a:p>
          <a:p>
            <a:pPr marL="13758" marR="5503" algn="just">
              <a:lnSpc>
                <a:spcPct val="100200"/>
              </a:lnSpc>
              <a:spcBef>
                <a:spcPts val="937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ls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命令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sz="3033" b="1" spc="62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用来显示目录列表，在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中是使用率较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高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的命令。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ls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命令的输出信息可以进行彩色加亮显示，以分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区不同类型的文件。</a:t>
            </a:r>
            <a:endParaRPr sz="2979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7085" y="2749339"/>
            <a:ext cx="3371480" cy="48062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ls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（选项）（参数）</a:t>
            </a:r>
            <a:endParaRPr sz="4469" baseline="101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67" y="2752306"/>
            <a:ext cx="2250175" cy="1505850"/>
          </a:xfrm>
          <a:prstGeom prst="rect">
            <a:avLst/>
          </a:prstGeom>
        </p:spPr>
        <p:txBody>
          <a:bodyPr vert="horz" wrap="square" lIns="0" tIns="13070" rIns="0" bIns="0" rtlCol="0">
            <a:spAutoFit/>
          </a:bodyPr>
          <a:lstStyle/>
          <a:p>
            <a:pPr marL="13758">
              <a:lnSpc>
                <a:spcPts val="3559"/>
              </a:lnSpc>
              <a:spcBef>
                <a:spcPts val="103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命令格式：</a:t>
            </a:r>
            <a:endParaRPr sz="2979">
              <a:latin typeface="SimSun"/>
              <a:cs typeface="SimSun"/>
            </a:endParaRPr>
          </a:p>
          <a:p>
            <a:pPr marL="159591">
              <a:lnSpc>
                <a:spcPts val="3624"/>
              </a:lnSpc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033" b="1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ls</a:t>
            </a:r>
            <a:endParaRPr sz="3033">
              <a:latin typeface="Calibri"/>
              <a:cs typeface="Calibri"/>
            </a:endParaRPr>
          </a:p>
          <a:p>
            <a:pPr marL="159591">
              <a:spcBef>
                <a:spcPts val="807"/>
              </a:spcBef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-Z[</a:t>
            </a:r>
            <a:r>
              <a:rPr sz="3033" b="1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--context]</a:t>
            </a:r>
            <a:endParaRPr sz="3033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2231" y="4780758"/>
            <a:ext cx="9760162" cy="2314840"/>
            <a:chOff x="66675" y="4676775"/>
            <a:chExt cx="9009380" cy="21367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550" y="4676775"/>
              <a:ext cx="7129462" cy="21367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675" y="5637212"/>
              <a:ext cx="9009380" cy="1176655"/>
            </a:xfrm>
            <a:custGeom>
              <a:avLst/>
              <a:gdLst/>
              <a:ahLst/>
              <a:cxnLst/>
              <a:rect l="l" t="t" r="r" b="b"/>
              <a:pathLst>
                <a:path w="9009380" h="1176654">
                  <a:moveTo>
                    <a:pt x="9009062" y="0"/>
                  </a:moveTo>
                  <a:lnTo>
                    <a:pt x="0" y="0"/>
                  </a:lnTo>
                  <a:lnTo>
                    <a:pt x="0" y="1176336"/>
                  </a:lnTo>
                  <a:lnTo>
                    <a:pt x="9009062" y="1176336"/>
                  </a:lnTo>
                  <a:lnTo>
                    <a:pt x="9009062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7532" y="4317788"/>
            <a:ext cx="8867246" cy="2692061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936220" algn="ctr">
              <a:spcBef>
                <a:spcPts val="108"/>
              </a:spcBef>
            </a:pP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print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any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 SELinux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 security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context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each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file</a:t>
            </a:r>
            <a:endParaRPr sz="3033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683">
              <a:latin typeface="Calibri"/>
              <a:cs typeface="Calibri"/>
            </a:endParaRPr>
          </a:p>
          <a:p>
            <a:pPr>
              <a:spcBef>
                <a:spcPts val="49"/>
              </a:spcBef>
            </a:pPr>
            <a:endParaRPr sz="3196">
              <a:latin typeface="Calibri"/>
              <a:cs typeface="Calibri"/>
            </a:endParaRPr>
          </a:p>
          <a:p>
            <a:pPr marL="13758"/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如果只想显示文件的安全上下文，则执行命令</a:t>
            </a:r>
            <a:endParaRPr sz="3358">
              <a:latin typeface="SimSun"/>
              <a:cs typeface="SimSun"/>
            </a:endParaRPr>
          </a:p>
          <a:p>
            <a:pPr marL="13758">
              <a:spcBef>
                <a:spcPts val="764"/>
              </a:spcBef>
            </a:pPr>
            <a:r>
              <a:rPr sz="3467" b="1" dirty="0">
                <a:solidFill>
                  <a:srgbClr val="FF0000"/>
                </a:solidFill>
                <a:latin typeface="Calibri"/>
                <a:cs typeface="Calibri"/>
              </a:rPr>
              <a:t>ls</a:t>
            </a:r>
            <a:r>
              <a:rPr sz="3467" b="1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b="1" spc="-22" dirty="0">
                <a:solidFill>
                  <a:srgbClr val="FF0000"/>
                </a:solidFill>
                <a:latin typeface="Calibri"/>
                <a:cs typeface="Calibri"/>
              </a:rPr>
              <a:t>--context</a:t>
            </a:r>
            <a:endParaRPr sz="346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300" y="-259306"/>
            <a:ext cx="7945438" cy="1076630"/>
          </a:xfrm>
          <a:prstGeom prst="rect">
            <a:avLst/>
          </a:prstGeom>
        </p:spPr>
        <p:txBody>
          <a:bodyPr vert="horz" wrap="square" lIns="0" tIns="50218" rIns="0" bIns="0" rtlCol="0" anchor="ctr">
            <a:spAutoFit/>
          </a:bodyPr>
          <a:lstStyle/>
          <a:p>
            <a:pPr marL="46089">
              <a:lnSpc>
                <a:spcPct val="100000"/>
              </a:lnSpc>
              <a:spcBef>
                <a:spcPts val="395"/>
              </a:spcBef>
            </a:pPr>
            <a:r>
              <a:rPr sz="3467" b="1" spc="-11" dirty="0">
                <a:solidFill>
                  <a:srgbClr val="FF0000"/>
                </a:solidFill>
                <a:latin typeface="Calibri"/>
                <a:cs typeface="Calibri"/>
              </a:rPr>
              <a:t>chcon</a:t>
            </a: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b="1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b="1" spc="-16" dirty="0">
                <a:solidFill>
                  <a:srgbClr val="FF0000"/>
                </a:solidFill>
                <a:latin typeface="Calibri"/>
                <a:cs typeface="Calibri"/>
              </a:rPr>
              <a:t>change</a:t>
            </a:r>
            <a:r>
              <a:rPr sz="3467" b="1" dirty="0">
                <a:solidFill>
                  <a:srgbClr val="FF0000"/>
                </a:solidFill>
                <a:latin typeface="Calibri"/>
                <a:cs typeface="Calibri"/>
              </a:rPr>
              <a:t> file</a:t>
            </a:r>
            <a:r>
              <a:rPr sz="3467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3467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security </a:t>
            </a:r>
            <a:r>
              <a:rPr sz="3467" b="1" spc="-27" dirty="0">
                <a:solidFill>
                  <a:srgbClr val="FF0000"/>
                </a:solidFill>
                <a:latin typeface="Calibri"/>
                <a:cs typeface="Calibri"/>
              </a:rPr>
              <a:t>context</a:t>
            </a:r>
            <a:endParaRPr sz="3467">
              <a:latin typeface="Calibri"/>
              <a:cs typeface="Calibri"/>
            </a:endParaRPr>
          </a:p>
          <a:p>
            <a:pPr marL="13758">
              <a:lnSpc>
                <a:spcPct val="100000"/>
              </a:lnSpc>
              <a:spcBef>
                <a:spcPts val="248"/>
              </a:spcBef>
              <a:tabLst>
                <a:tab pos="1003634" algn="l"/>
              </a:tabLst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-t	</a:t>
            </a:r>
            <a:r>
              <a:rPr sz="4469" spc="96" baseline="1010" dirty="0">
                <a:solidFill>
                  <a:srgbClr val="FF0000"/>
                </a:solidFill>
              </a:rPr>
              <a:t>在目标安全上下文中设置类型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4469" spc="96" baseline="1010" dirty="0">
                <a:solidFill>
                  <a:srgbClr val="FF0000"/>
                </a:solidFill>
              </a:rPr>
              <a:t>标签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3033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4731" y="806319"/>
            <a:ext cx="8814276" cy="6289622"/>
            <a:chOff x="539750" y="1008062"/>
            <a:chExt cx="8136255" cy="5805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800" y="1008062"/>
              <a:ext cx="8116887" cy="58054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8800" y="2205037"/>
              <a:ext cx="1637030" cy="287655"/>
            </a:xfrm>
            <a:custGeom>
              <a:avLst/>
              <a:gdLst/>
              <a:ahLst/>
              <a:cxnLst/>
              <a:rect l="l" t="t" r="r" b="b"/>
              <a:pathLst>
                <a:path w="1637030" h="287655">
                  <a:moveTo>
                    <a:pt x="0" y="0"/>
                  </a:moveTo>
                  <a:lnTo>
                    <a:pt x="1636713" y="0"/>
                  </a:lnTo>
                  <a:lnTo>
                    <a:pt x="1636713" y="287337"/>
                  </a:lnTo>
                  <a:lnTo>
                    <a:pt x="0" y="28733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6" name="object 6"/>
            <p:cNvSpPr/>
            <p:nvPr/>
          </p:nvSpPr>
          <p:spPr>
            <a:xfrm>
              <a:off x="5867400" y="2465387"/>
              <a:ext cx="558800" cy="287655"/>
            </a:xfrm>
            <a:custGeom>
              <a:avLst/>
              <a:gdLst/>
              <a:ahLst/>
              <a:cxnLst/>
              <a:rect l="l" t="t" r="r" b="b"/>
              <a:pathLst>
                <a:path w="558800" h="287655">
                  <a:moveTo>
                    <a:pt x="0" y="0"/>
                  </a:moveTo>
                  <a:lnTo>
                    <a:pt x="558800" y="0"/>
                  </a:lnTo>
                  <a:lnTo>
                    <a:pt x="558800" y="287337"/>
                  </a:lnTo>
                  <a:lnTo>
                    <a:pt x="0" y="28733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7" name="object 7"/>
            <p:cNvSpPr/>
            <p:nvPr/>
          </p:nvSpPr>
          <p:spPr>
            <a:xfrm>
              <a:off x="576263" y="3789362"/>
              <a:ext cx="1619250" cy="287655"/>
            </a:xfrm>
            <a:custGeom>
              <a:avLst/>
              <a:gdLst/>
              <a:ahLst/>
              <a:cxnLst/>
              <a:rect l="l" t="t" r="r" b="b"/>
              <a:pathLst>
                <a:path w="1619250" h="287654">
                  <a:moveTo>
                    <a:pt x="0" y="0"/>
                  </a:moveTo>
                  <a:lnTo>
                    <a:pt x="1619250" y="0"/>
                  </a:lnTo>
                  <a:lnTo>
                    <a:pt x="1619250" y="287337"/>
                  </a:lnTo>
                  <a:lnTo>
                    <a:pt x="0" y="28733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8" name="object 8"/>
            <p:cNvSpPr/>
            <p:nvPr/>
          </p:nvSpPr>
          <p:spPr>
            <a:xfrm>
              <a:off x="5922962" y="4076700"/>
              <a:ext cx="809625" cy="288925"/>
            </a:xfrm>
            <a:custGeom>
              <a:avLst/>
              <a:gdLst/>
              <a:ahLst/>
              <a:cxnLst/>
              <a:rect l="l" t="t" r="r" b="b"/>
              <a:pathLst>
                <a:path w="809625" h="288925">
                  <a:moveTo>
                    <a:pt x="0" y="0"/>
                  </a:moveTo>
                  <a:lnTo>
                    <a:pt x="809625" y="0"/>
                  </a:lnTo>
                  <a:lnTo>
                    <a:pt x="809625" y="288925"/>
                  </a:lnTo>
                  <a:lnTo>
                    <a:pt x="0" y="28892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9" name="object 9"/>
            <p:cNvSpPr/>
            <p:nvPr/>
          </p:nvSpPr>
          <p:spPr>
            <a:xfrm>
              <a:off x="576263" y="5157787"/>
              <a:ext cx="809625" cy="287655"/>
            </a:xfrm>
            <a:custGeom>
              <a:avLst/>
              <a:gdLst/>
              <a:ahLst/>
              <a:cxnLst/>
              <a:rect l="l" t="t" r="r" b="b"/>
              <a:pathLst>
                <a:path w="809625" h="287654">
                  <a:moveTo>
                    <a:pt x="0" y="0"/>
                  </a:moveTo>
                  <a:lnTo>
                    <a:pt x="809625" y="0"/>
                  </a:lnTo>
                  <a:lnTo>
                    <a:pt x="809625" y="287337"/>
                  </a:lnTo>
                  <a:lnTo>
                    <a:pt x="0" y="28733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903912" y="5437187"/>
              <a:ext cx="1621155" cy="287655"/>
            </a:xfrm>
            <a:custGeom>
              <a:avLst/>
              <a:gdLst/>
              <a:ahLst/>
              <a:cxnLst/>
              <a:rect l="l" t="t" r="r" b="b"/>
              <a:pathLst>
                <a:path w="1621154" h="287654">
                  <a:moveTo>
                    <a:pt x="0" y="0"/>
                  </a:moveTo>
                  <a:lnTo>
                    <a:pt x="1620837" y="0"/>
                  </a:lnTo>
                  <a:lnTo>
                    <a:pt x="1620837" y="287337"/>
                  </a:lnTo>
                  <a:lnTo>
                    <a:pt x="0" y="28733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618037" y="1628775"/>
              <a:ext cx="3625850" cy="287655"/>
            </a:xfrm>
            <a:custGeom>
              <a:avLst/>
              <a:gdLst/>
              <a:ahLst/>
              <a:cxnLst/>
              <a:rect l="l" t="t" r="r" b="b"/>
              <a:pathLst>
                <a:path w="3625850" h="287655">
                  <a:moveTo>
                    <a:pt x="0" y="0"/>
                  </a:moveTo>
                  <a:lnTo>
                    <a:pt x="3625850" y="0"/>
                  </a:lnTo>
                  <a:lnTo>
                    <a:pt x="3625850" y="287338"/>
                  </a:lnTo>
                  <a:lnTo>
                    <a:pt x="0" y="28733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2357" y="-57062"/>
            <a:ext cx="521784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5" dirty="0">
                <a:latin typeface="Calibri"/>
                <a:cs typeface="Calibri"/>
              </a:rPr>
              <a:t>4.2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064" y="554728"/>
            <a:ext cx="9489123" cy="622741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75669">
              <a:spcBef>
                <a:spcPts val="1300"/>
              </a:spcBef>
            </a:pPr>
            <a:r>
              <a:rPr sz="3467" b="1" spc="-22" dirty="0">
                <a:solidFill>
                  <a:srgbClr val="FF0000"/>
                </a:solidFill>
                <a:latin typeface="Calibri"/>
                <a:cs typeface="Calibri"/>
              </a:rPr>
              <a:t>restorecon</a:t>
            </a:r>
            <a:endParaRPr sz="3467">
              <a:latin typeface="Calibri"/>
              <a:cs typeface="Calibri"/>
            </a:endParaRPr>
          </a:p>
          <a:p>
            <a:pPr marL="75669" marR="123131">
              <a:lnSpc>
                <a:spcPts val="3900"/>
              </a:lnSpc>
              <a:spcBef>
                <a:spcPts val="1452"/>
              </a:spcBef>
            </a:pPr>
            <a:r>
              <a:rPr sz="3358" spc="114" dirty="0">
                <a:solidFill>
                  <a:srgbClr val="FF0000"/>
                </a:solidFill>
                <a:latin typeface="SimSun"/>
                <a:cs typeface="SimSun"/>
              </a:rPr>
              <a:t>当这个文件在策略里有定义时，可以恢复原来的 </a:t>
            </a: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文件标签</a:t>
            </a:r>
            <a:r>
              <a:rPr sz="3358" spc="108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3358">
              <a:latin typeface="SimSun"/>
              <a:cs typeface="SimSun"/>
            </a:endParaRPr>
          </a:p>
          <a:p>
            <a:pPr marL="13758">
              <a:spcBef>
                <a:spcPts val="336"/>
              </a:spcBef>
              <a:tabLst>
                <a:tab pos="2474346" algn="l"/>
                <a:tab pos="4450658" algn="l"/>
              </a:tabLst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命令格式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4469" baseline="1010" dirty="0">
                <a:solidFill>
                  <a:srgbClr val="FF0000"/>
                </a:solidFill>
                <a:latin typeface="SimSun"/>
                <a:cs typeface="SimSun"/>
              </a:rPr>
              <a:t>	</a:t>
            </a:r>
            <a:r>
              <a:rPr sz="3033" b="1" spc="-32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spc="-43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b="1" spc="-27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b="1" spc="-32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n	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文件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名</a:t>
            </a:r>
            <a:endParaRPr sz="4469" baseline="1010">
              <a:latin typeface="SimSun"/>
              <a:cs typeface="SimSun"/>
            </a:endParaRPr>
          </a:p>
          <a:p>
            <a:pPr marL="44713">
              <a:spcBef>
                <a:spcPts val="1674"/>
              </a:spcBef>
            </a:pPr>
            <a:r>
              <a:rPr sz="3467" b="1" spc="-22" dirty="0">
                <a:solidFill>
                  <a:srgbClr val="FF0000"/>
                </a:solidFill>
                <a:latin typeface="Calibri"/>
                <a:cs typeface="Calibri"/>
              </a:rPr>
              <a:t>star</a:t>
            </a:r>
            <a:endParaRPr sz="3467">
              <a:latin typeface="Calibri"/>
              <a:cs typeface="Calibri"/>
            </a:endParaRPr>
          </a:p>
          <a:p>
            <a:pPr marL="44713" marR="52968" indent="398977">
              <a:lnSpc>
                <a:spcPts val="5308"/>
              </a:lnSpc>
              <a:spcBef>
                <a:spcPts val="157"/>
              </a:spcBef>
            </a:pP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就是</a:t>
            </a:r>
            <a:r>
              <a:rPr sz="3467" b="1" spc="-32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467" b="1" spc="-1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467" b="1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在</a:t>
            </a:r>
            <a:r>
              <a:rPr sz="3467" b="1" dirty="0">
                <a:solidFill>
                  <a:srgbClr val="FF0000"/>
                </a:solidFill>
                <a:latin typeface="Calibri"/>
                <a:cs typeface="Calibri"/>
              </a:rPr>
              <a:t>SE</a:t>
            </a: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467" b="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467" b="1" spc="-11" dirty="0">
                <a:solidFill>
                  <a:srgbClr val="FF0000"/>
                </a:solidFill>
                <a:latin typeface="Calibri"/>
                <a:cs typeface="Calibri"/>
              </a:rPr>
              <a:t>nu</a:t>
            </a:r>
            <a:r>
              <a:rPr sz="3467" b="1" spc="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下的命令，能把文件的标签</a:t>
            </a:r>
            <a:r>
              <a:rPr sz="3358" spc="81" dirty="0">
                <a:solidFill>
                  <a:srgbClr val="FF0000"/>
                </a:solidFill>
                <a:latin typeface="SimSun"/>
                <a:cs typeface="SimSun"/>
              </a:rPr>
              <a:t>也 </a:t>
            </a: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一起备份起来。</a:t>
            </a:r>
            <a:r>
              <a:rPr sz="4767" i="1" u="heavy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Calibri"/>
                <a:cs typeface="Calibri"/>
              </a:rPr>
              <a:t>?</a:t>
            </a:r>
            <a:endParaRPr sz="4767">
              <a:latin typeface="Calibri"/>
              <a:cs typeface="Calibri"/>
            </a:endParaRPr>
          </a:p>
          <a:p>
            <a:pPr marL="44713">
              <a:lnSpc>
                <a:spcPts val="3943"/>
              </a:lnSpc>
            </a:pP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cp</a:t>
            </a:r>
            <a:endParaRPr sz="3467">
              <a:latin typeface="Calibri"/>
              <a:cs typeface="Calibri"/>
            </a:endParaRPr>
          </a:p>
          <a:p>
            <a:pPr marL="44713" marR="5503" indent="698210">
              <a:lnSpc>
                <a:spcPts val="4138"/>
              </a:lnSpc>
              <a:spcBef>
                <a:spcPts val="1062"/>
              </a:spcBef>
            </a:pP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可以带参</a:t>
            </a:r>
            <a:r>
              <a:rPr sz="3358" spc="108" dirty="0">
                <a:solidFill>
                  <a:srgbClr val="FF0000"/>
                </a:solidFill>
                <a:latin typeface="SimSun"/>
                <a:cs typeface="SimSun"/>
              </a:rPr>
              <a:t>数</a:t>
            </a:r>
            <a:r>
              <a:rPr sz="3358" spc="628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-Z</a:t>
            </a:r>
            <a:r>
              <a:rPr sz="3358" spc="-5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--context=CONTEXT</a:t>
            </a:r>
            <a:r>
              <a:rPr sz="3467" b="1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在拷贝</a:t>
            </a:r>
            <a:r>
              <a:rPr sz="3358" spc="108" dirty="0">
                <a:solidFill>
                  <a:srgbClr val="FF0000"/>
                </a:solidFill>
                <a:latin typeface="SimSun"/>
                <a:cs typeface="SimSun"/>
              </a:rPr>
              <a:t>的 </a:t>
            </a: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时候指定目的地文件的</a:t>
            </a: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Security</a:t>
            </a:r>
            <a:r>
              <a:rPr sz="3467" b="1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b="1" spc="-22" dirty="0">
                <a:solidFill>
                  <a:srgbClr val="FF0000"/>
                </a:solidFill>
                <a:latin typeface="Calibri"/>
                <a:cs typeface="Calibri"/>
              </a:rPr>
              <a:t>Context</a:t>
            </a:r>
            <a:endParaRPr sz="346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2357" y="-57062"/>
            <a:ext cx="521784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5" dirty="0">
                <a:latin typeface="Calibri"/>
                <a:cs typeface="Calibri"/>
              </a:rPr>
              <a:t>4.2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79" y="1835784"/>
            <a:ext cx="9488435" cy="2373204"/>
          </a:xfrm>
          <a:prstGeom prst="rect">
            <a:avLst/>
          </a:prstGeom>
        </p:spPr>
        <p:txBody>
          <a:bodyPr vert="horz" wrap="square" lIns="0" tIns="132768" rIns="0" bIns="0" rtlCol="0">
            <a:spAutoFit/>
          </a:bodyPr>
          <a:lstStyle/>
          <a:p>
            <a:pPr marL="13758">
              <a:spcBef>
                <a:spcPts val="1045"/>
              </a:spcBef>
            </a:pP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run_init</a:t>
            </a:r>
            <a:endParaRPr sz="3467">
              <a:latin typeface="Calibri"/>
              <a:cs typeface="Calibri"/>
            </a:endParaRPr>
          </a:p>
          <a:p>
            <a:pPr marL="1004321" marR="5503" indent="6879">
              <a:lnSpc>
                <a:spcPts val="4106"/>
              </a:lnSpc>
              <a:spcBef>
                <a:spcPts val="1116"/>
              </a:spcBef>
            </a:pP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运行在适当的</a:t>
            </a:r>
            <a:r>
              <a:rPr sz="3467" b="1" dirty="0">
                <a:solidFill>
                  <a:srgbClr val="FF0000"/>
                </a:solidFill>
                <a:latin typeface="Calibri"/>
                <a:cs typeface="Calibri"/>
              </a:rPr>
              <a:t>SE</a:t>
            </a: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467" b="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467" b="1" spc="-11" dirty="0">
                <a:solidFill>
                  <a:srgbClr val="FF0000"/>
                </a:solidFill>
                <a:latin typeface="Calibri"/>
                <a:cs typeface="Calibri"/>
              </a:rPr>
              <a:t>nu</a:t>
            </a:r>
            <a:r>
              <a:rPr sz="3467" b="1" spc="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358" spc="114" dirty="0">
                <a:solidFill>
                  <a:srgbClr val="FF0000"/>
                </a:solidFill>
                <a:latin typeface="SimSun"/>
                <a:cs typeface="SimSun"/>
              </a:rPr>
              <a:t>上下文中初始化脚本。 </a:t>
            </a: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即在</a:t>
            </a:r>
            <a:r>
              <a:rPr sz="3467" b="1" spc="-16" dirty="0">
                <a:solidFill>
                  <a:srgbClr val="FF0000"/>
                </a:solidFill>
                <a:latin typeface="Calibri"/>
                <a:cs typeface="Calibri"/>
              </a:rPr>
              <a:t>sysadm_t</a:t>
            </a: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里手动启动一些如</a:t>
            </a: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Apache</a:t>
            </a: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之</a:t>
            </a:r>
            <a:r>
              <a:rPr sz="3358" spc="108" dirty="0">
                <a:solidFill>
                  <a:srgbClr val="FF0000"/>
                </a:solidFill>
                <a:latin typeface="SimSun"/>
                <a:cs typeface="SimSun"/>
              </a:rPr>
              <a:t>类</a:t>
            </a:r>
            <a:endParaRPr sz="3358">
              <a:latin typeface="SimSun"/>
              <a:cs typeface="SimSun"/>
            </a:endParaRPr>
          </a:p>
          <a:p>
            <a:pPr marL="13758">
              <a:lnSpc>
                <a:spcPts val="4008"/>
              </a:lnSpc>
            </a:pP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的程序，也可以让它正常进行</a:t>
            </a: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467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467" b="1" spc="-1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467" b="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迁移</a:t>
            </a:r>
            <a:r>
              <a:rPr sz="3358" spc="108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3358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2357" y="-57062"/>
            <a:ext cx="521784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5" dirty="0">
                <a:latin typeface="Calibri"/>
                <a:cs typeface="Calibri"/>
              </a:rPr>
              <a:t>4.2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79" y="1097237"/>
            <a:ext cx="7502418" cy="614057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  <a:tabLst>
                <a:tab pos="1911650" algn="l"/>
              </a:tabLst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39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9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	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进程操作即进程的</a:t>
            </a:r>
            <a:r>
              <a:rPr sz="3900" b="1" spc="5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3900" b="1" spc="-5" dirty="0">
                <a:solidFill>
                  <a:srgbClr val="898989"/>
                </a:solidFill>
                <a:latin typeface="Calibri"/>
                <a:cs typeface="Calibri"/>
              </a:rPr>
              <a:t>oma</a:t>
            </a:r>
            <a:r>
              <a:rPr sz="3900" b="1" dirty="0">
                <a:solidFill>
                  <a:srgbClr val="898989"/>
                </a:solidFill>
                <a:latin typeface="Calibri"/>
                <a:cs typeface="Calibri"/>
              </a:rPr>
              <a:t>in</a:t>
            </a:r>
            <a:endParaRPr sz="39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4663" y="2236701"/>
          <a:ext cx="9731267" cy="31878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3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0845">
                <a:tc>
                  <a:txBody>
                    <a:bodyPr/>
                    <a:lstStyle/>
                    <a:p>
                      <a:pPr marL="31750">
                        <a:lnSpc>
                          <a:spcPts val="3225"/>
                        </a:lnSpc>
                      </a:pPr>
                      <a:r>
                        <a:rPr sz="3000" b="1" spc="-2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ps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75590">
                        <a:lnSpc>
                          <a:spcPts val="3185"/>
                        </a:lnSpc>
                      </a:pPr>
                      <a:r>
                        <a:rPr sz="3000" spc="10" dirty="0">
                          <a:solidFill>
                            <a:srgbClr val="FF0000"/>
                          </a:solidFill>
                          <a:latin typeface="SimSun"/>
                          <a:cs typeface="SimSun"/>
                        </a:rPr>
                        <a:t>报告当前进程的快</a:t>
                      </a:r>
                      <a:r>
                        <a:rPr sz="3000" dirty="0">
                          <a:solidFill>
                            <a:srgbClr val="FF0000"/>
                          </a:solidFill>
                          <a:latin typeface="SimSun"/>
                          <a:cs typeface="SimSun"/>
                        </a:rPr>
                        <a:t>照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9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3000" b="1" spc="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30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3000" b="1" spc="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600" baseline="1010" dirty="0">
                          <a:solidFill>
                            <a:srgbClr val="FF0000"/>
                          </a:solidFill>
                          <a:latin typeface="SimSun"/>
                          <a:cs typeface="SimSun"/>
                        </a:rPr>
                        <a:t>或</a:t>
                      </a:r>
                      <a:r>
                        <a:rPr sz="4600" spc="-1087" baseline="1010" dirty="0">
                          <a:solidFill>
                            <a:srgbClr val="FF0000"/>
                          </a:solidFill>
                          <a:latin typeface="SimSun"/>
                          <a:cs typeface="SimSun"/>
                        </a:rPr>
                        <a:t> </a:t>
                      </a:r>
                      <a:r>
                        <a:rPr sz="3000" b="1" spc="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30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3000">
                        <a:latin typeface="Calibri"/>
                        <a:cs typeface="Calibri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30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-Z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22013" marB="0"/>
                </a:tc>
                <a:tc gridSpan="2">
                  <a:txBody>
                    <a:bodyPr/>
                    <a:lstStyle/>
                    <a:p>
                      <a:pPr marL="33274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000" spc="10" dirty="0">
                          <a:solidFill>
                            <a:srgbClr val="FF0000"/>
                          </a:solidFill>
                          <a:latin typeface="SimSun"/>
                          <a:cs typeface="SimSun"/>
                        </a:rPr>
                        <a:t>显示所有进程</a:t>
                      </a:r>
                      <a:endParaRPr sz="3000">
                        <a:latin typeface="SimSun"/>
                        <a:cs typeface="SimSun"/>
                      </a:endParaRPr>
                    </a:p>
                    <a:p>
                      <a:pPr marL="29972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4600" spc="15" baseline="1010" dirty="0">
                          <a:solidFill>
                            <a:srgbClr val="FF0000"/>
                          </a:solidFill>
                          <a:latin typeface="SimSun"/>
                          <a:cs typeface="SimSun"/>
                        </a:rPr>
                        <a:t>增加一列</a:t>
                      </a:r>
                      <a:r>
                        <a:rPr sz="30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LAB</a:t>
                      </a:r>
                      <a:r>
                        <a:rPr sz="3000" b="1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3000" b="1" spc="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600" spc="15" baseline="1010" dirty="0">
                          <a:solidFill>
                            <a:srgbClr val="FF0000"/>
                          </a:solidFill>
                          <a:latin typeface="SimSun"/>
                          <a:cs typeface="SimSun"/>
                        </a:rPr>
                        <a:t>数据，即进程来自哪个程序</a:t>
                      </a:r>
                      <a:endParaRPr sz="4600" baseline="1010">
                        <a:latin typeface="SimSun"/>
                        <a:cs typeface="SimSun"/>
                      </a:endParaRPr>
                    </a:p>
                  </a:txBody>
                  <a:tcPr marL="0" marR="0" marT="24077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878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3000" spc="10" dirty="0">
                          <a:solidFill>
                            <a:srgbClr val="FF0000"/>
                          </a:solidFill>
                          <a:latin typeface="SimSun"/>
                          <a:cs typeface="SimSun"/>
                        </a:rPr>
                        <a:t>命令格式：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5503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 marL="261620">
                        <a:lnSpc>
                          <a:spcPct val="100000"/>
                        </a:lnSpc>
                      </a:pPr>
                      <a:r>
                        <a:rPr sz="3000" b="1" spc="-2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ps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34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 marL="221615">
                        <a:lnSpc>
                          <a:spcPct val="100000"/>
                        </a:lnSpc>
                      </a:pPr>
                      <a:r>
                        <a:rPr sz="3000" spc="60" dirty="0">
                          <a:solidFill>
                            <a:srgbClr val="FF0000"/>
                          </a:solidFill>
                          <a:latin typeface="SimSun"/>
                          <a:cs typeface="SimSun"/>
                        </a:rPr>
                        <a:t>参</a:t>
                      </a:r>
                      <a:r>
                        <a:rPr sz="3000" spc="50" dirty="0">
                          <a:solidFill>
                            <a:srgbClr val="FF0000"/>
                          </a:solidFill>
                          <a:latin typeface="SimSun"/>
                          <a:cs typeface="SimSun"/>
                        </a:rPr>
                        <a:t>数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5503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194">
                <a:tc gridSpan="2"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000" spc="10" dirty="0">
                          <a:solidFill>
                            <a:srgbClr val="FF0000"/>
                          </a:solidFill>
                          <a:latin typeface="SimSun"/>
                          <a:cs typeface="SimSun"/>
                        </a:rPr>
                        <a:t>如：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22701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000" b="1" spc="-2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ps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20638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0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-eZ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2063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190793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7" y="206524"/>
            <a:ext cx="9894993" cy="6806980"/>
          </a:xfrm>
          <a:prstGeom prst="rect">
            <a:avLst/>
          </a:prstGeom>
        </p:spPr>
        <p:txBody>
          <a:bodyPr vert="horz" wrap="square" lIns="0" tIns="46089" rIns="0" bIns="0" rtlCol="0">
            <a:spAutoFit/>
          </a:bodyPr>
          <a:lstStyle/>
          <a:p>
            <a:pPr marL="813775" lvl="1" indent="-740859">
              <a:spcBef>
                <a:spcPts val="362"/>
              </a:spcBef>
              <a:buAutoNum type="arabicPeriod" startAt="6"/>
              <a:tabLst>
                <a:tab pos="814463" algn="l"/>
              </a:tabLst>
            </a:pP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Solaris</a:t>
            </a:r>
            <a:endParaRPr sz="3900">
              <a:latin typeface="Calibri"/>
              <a:cs typeface="Calibri"/>
            </a:endParaRPr>
          </a:p>
          <a:p>
            <a:pPr marL="1067607" lvl="2" indent="-994691">
              <a:spcBef>
                <a:spcPts val="221"/>
              </a:spcBef>
              <a:buFont typeface="Calibri"/>
              <a:buAutoNum type="arabicPeriod"/>
              <a:tabLst>
                <a:tab pos="1068296" algn="l"/>
              </a:tabLst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发展历程</a:t>
            </a:r>
            <a:endParaRPr sz="3467">
              <a:latin typeface="SimSun"/>
              <a:cs typeface="SimSun"/>
            </a:endParaRPr>
          </a:p>
          <a:p>
            <a:pPr marL="87363">
              <a:lnSpc>
                <a:spcPts val="3613"/>
              </a:lnSpc>
              <a:spcBef>
                <a:spcPts val="253"/>
              </a:spcBef>
            </a:pP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SUN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公司基于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System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Release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开发的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Unix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操作系统被名</a:t>
            </a:r>
            <a:endParaRPr sz="3033">
              <a:latin typeface="SimSun"/>
              <a:cs typeface="SimSun"/>
            </a:endParaRPr>
          </a:p>
          <a:p>
            <a:pPr marL="87363">
              <a:lnSpc>
                <a:spcPts val="3613"/>
              </a:lnSpc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为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Solaris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2.0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3033">
              <a:latin typeface="SimSun"/>
              <a:cs typeface="SimSun"/>
            </a:endParaRPr>
          </a:p>
          <a:p>
            <a:pPr marL="49527" marR="231820">
              <a:lnSpc>
                <a:spcPts val="3586"/>
              </a:lnSpc>
              <a:spcBef>
                <a:spcPts val="1538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2009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年，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SU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公司被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spc="-6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le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收购，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olari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和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nS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olari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一并 归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Oracle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所有。</a:t>
            </a:r>
            <a:endParaRPr sz="3033">
              <a:latin typeface="SimSun"/>
              <a:cs typeface="SimSun"/>
            </a:endParaRPr>
          </a:p>
          <a:p>
            <a:pPr marL="13758" marR="241449">
              <a:spcBef>
                <a:spcPts val="1273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2014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年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月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日，甲骨文公司发布了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Oracle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Solaris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11.2</a:t>
            </a:r>
            <a:r>
              <a:rPr sz="3033" spc="5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一 款基于云的操作系统，从操作系统产品上升到全面成熟的 云平台。其中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Solaris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与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OpenStack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的集成，将改善虚拟化 </a:t>
            </a:r>
            <a:r>
              <a:rPr sz="3033" spc="5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以及管理其他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Hypervisor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的能力。另外</a:t>
            </a:r>
            <a:r>
              <a:rPr sz="3033" spc="-5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Solaris 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11.2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还将 与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Oracle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数据库完全集成</a:t>
            </a:r>
            <a:r>
              <a:rPr sz="3033" spc="-5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Solaris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11.2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还为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OpenStack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提供 了构建基于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Solaris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的云基础架构的方法。</a:t>
            </a:r>
            <a:endParaRPr sz="3033">
              <a:latin typeface="SimSun"/>
              <a:cs typeface="SimSun"/>
            </a:endParaRPr>
          </a:p>
          <a:p>
            <a:pPr marL="627357">
              <a:spcBef>
                <a:spcPts val="699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在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Solaris</a:t>
            </a:r>
            <a:r>
              <a:rPr sz="3033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11.2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基础包中，包含完整的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OpenStack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发行版。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2357" y="-57062"/>
            <a:ext cx="521784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5" dirty="0">
                <a:latin typeface="Calibri"/>
                <a:cs typeface="Calibri"/>
              </a:rPr>
              <a:t>4.2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542" y="707602"/>
            <a:ext cx="3618442" cy="1593748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59846">
              <a:spcBef>
                <a:spcPts val="108"/>
              </a:spcBef>
              <a:tabLst>
                <a:tab pos="1622736" algn="l"/>
              </a:tabLst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39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9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3	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角色信息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4008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id</a:t>
            </a:r>
            <a:endParaRPr sz="303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89822" y="1811571"/>
            <a:ext cx="6519386" cy="48062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确认自己的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Security</a:t>
            </a:r>
            <a:r>
              <a:rPr sz="3033" b="1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Context</a:t>
            </a:r>
            <a:r>
              <a:rPr sz="4469" spc="-16" baseline="1010" dirty="0">
                <a:solidFill>
                  <a:srgbClr val="FF0000"/>
                </a:solidFill>
                <a:latin typeface="SimSun"/>
                <a:cs typeface="SimSun"/>
              </a:rPr>
              <a:t>（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角色）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9825" y="2768324"/>
          <a:ext cx="5969053" cy="1018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1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9194">
                <a:tc>
                  <a:txBody>
                    <a:bodyPr/>
                    <a:lstStyle/>
                    <a:p>
                      <a:pPr marL="31750">
                        <a:lnSpc>
                          <a:spcPts val="3185"/>
                        </a:lnSpc>
                      </a:pPr>
                      <a:r>
                        <a:rPr sz="3000" spc="10" dirty="0">
                          <a:solidFill>
                            <a:srgbClr val="FF0000"/>
                          </a:solidFill>
                          <a:latin typeface="SimSun"/>
                          <a:cs typeface="SimSun"/>
                        </a:rPr>
                        <a:t>命令格式：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5260" algn="r">
                        <a:lnSpc>
                          <a:spcPts val="3225"/>
                        </a:lnSpc>
                      </a:pPr>
                      <a:r>
                        <a:rPr sz="3000" b="1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id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ts val="3225"/>
                        </a:lnSpc>
                      </a:pPr>
                      <a:r>
                        <a:rPr sz="30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sz="4600" spc="89" baseline="1010" dirty="0">
                          <a:solidFill>
                            <a:srgbClr val="FF0000"/>
                          </a:solidFill>
                          <a:latin typeface="SimSun"/>
                          <a:cs typeface="SimSun"/>
                        </a:rPr>
                        <a:t>参数</a:t>
                      </a:r>
                      <a:r>
                        <a:rPr sz="30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ts val="3225"/>
                        </a:lnSpc>
                      </a:pPr>
                      <a:r>
                        <a:rPr sz="30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sz="4600" spc="89" baseline="1010" dirty="0">
                          <a:solidFill>
                            <a:srgbClr val="FF0000"/>
                          </a:solidFill>
                          <a:latin typeface="SimSun"/>
                          <a:cs typeface="SimSun"/>
                        </a:rPr>
                        <a:t>用户名</a:t>
                      </a:r>
                      <a:r>
                        <a:rPr sz="30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19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000" spc="10" dirty="0">
                          <a:solidFill>
                            <a:srgbClr val="FF0000"/>
                          </a:solidFill>
                          <a:latin typeface="SimSun"/>
                          <a:cs typeface="SimSun"/>
                        </a:rPr>
                        <a:t>如：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22701" marB="0"/>
                </a:tc>
                <a:tc>
                  <a:txBody>
                    <a:bodyPr/>
                    <a:lstStyle/>
                    <a:p>
                      <a:pPr marR="13271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000" b="1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id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2063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24079" y="4027489"/>
            <a:ext cx="9881923" cy="3094249"/>
            <a:chOff x="22225" y="3981450"/>
            <a:chExt cx="9121775" cy="28562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25" y="3981450"/>
              <a:ext cx="9121775" cy="12477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225" y="6253163"/>
              <a:ext cx="3456304" cy="584200"/>
            </a:xfrm>
            <a:custGeom>
              <a:avLst/>
              <a:gdLst/>
              <a:ahLst/>
              <a:cxnLst/>
              <a:rect l="l" t="t" r="r" b="b"/>
              <a:pathLst>
                <a:path w="3456304" h="584200">
                  <a:moveTo>
                    <a:pt x="3455987" y="0"/>
                  </a:moveTo>
                  <a:lnTo>
                    <a:pt x="0" y="0"/>
                  </a:lnTo>
                  <a:lnTo>
                    <a:pt x="0" y="584199"/>
                  </a:lnTo>
                  <a:lnTo>
                    <a:pt x="3455987" y="584199"/>
                  </a:lnTo>
                  <a:lnTo>
                    <a:pt x="345598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9379" y="6524626"/>
            <a:ext cx="3577167" cy="54743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此时用</a:t>
            </a:r>
            <a:r>
              <a:rPr sz="3467" spc="357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467" spc="-5" dirty="0">
                <a:solidFill>
                  <a:srgbClr val="FF0000"/>
                </a:solidFill>
                <a:latin typeface="Tahoma"/>
                <a:cs typeface="Tahoma"/>
              </a:rPr>
              <a:t>whoami</a:t>
            </a:r>
            <a:r>
              <a:rPr sz="3467" spc="-5" dirty="0">
                <a:solidFill>
                  <a:srgbClr val="FF0000"/>
                </a:solidFill>
                <a:latin typeface="SimSun"/>
                <a:cs typeface="SimSun"/>
              </a:rPr>
              <a:t>？</a:t>
            </a:r>
            <a:endParaRPr sz="3467">
              <a:latin typeface="SimSun"/>
              <a:cs typeface="SimSu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832497" y="4978644"/>
            <a:ext cx="1977760" cy="1523735"/>
            <a:chOff x="2614612" y="4859439"/>
            <a:chExt cx="1825625" cy="1406525"/>
          </a:xfrm>
        </p:grpSpPr>
        <p:sp>
          <p:nvSpPr>
            <p:cNvPr id="11" name="object 11"/>
            <p:cNvSpPr/>
            <p:nvPr/>
          </p:nvSpPr>
          <p:spPr>
            <a:xfrm>
              <a:off x="2627312" y="4872140"/>
              <a:ext cx="1800225" cy="1381125"/>
            </a:xfrm>
            <a:custGeom>
              <a:avLst/>
              <a:gdLst/>
              <a:ahLst/>
              <a:cxnLst/>
              <a:rect l="l" t="t" r="r" b="b"/>
              <a:pathLst>
                <a:path w="1800225" h="1381125">
                  <a:moveTo>
                    <a:pt x="1653644" y="501547"/>
                  </a:moveTo>
                  <a:lnTo>
                    <a:pt x="146582" y="501547"/>
                  </a:lnTo>
                  <a:lnTo>
                    <a:pt x="100250" y="509020"/>
                  </a:lnTo>
                  <a:lnTo>
                    <a:pt x="60012" y="529829"/>
                  </a:lnTo>
                  <a:lnTo>
                    <a:pt x="28281" y="561559"/>
                  </a:lnTo>
                  <a:lnTo>
                    <a:pt x="7472" y="601798"/>
                  </a:lnTo>
                  <a:lnTo>
                    <a:pt x="0" y="648126"/>
                  </a:lnTo>
                  <a:lnTo>
                    <a:pt x="0" y="1234441"/>
                  </a:lnTo>
                  <a:lnTo>
                    <a:pt x="7472" y="1280772"/>
                  </a:lnTo>
                  <a:lnTo>
                    <a:pt x="28281" y="1321010"/>
                  </a:lnTo>
                  <a:lnTo>
                    <a:pt x="60012" y="1352740"/>
                  </a:lnTo>
                  <a:lnTo>
                    <a:pt x="100250" y="1373549"/>
                  </a:lnTo>
                  <a:lnTo>
                    <a:pt x="146582" y="1381022"/>
                  </a:lnTo>
                  <a:lnTo>
                    <a:pt x="1653644" y="1381022"/>
                  </a:lnTo>
                  <a:lnTo>
                    <a:pt x="1699975" y="1373549"/>
                  </a:lnTo>
                  <a:lnTo>
                    <a:pt x="1740213" y="1352740"/>
                  </a:lnTo>
                  <a:lnTo>
                    <a:pt x="1771943" y="1321010"/>
                  </a:lnTo>
                  <a:lnTo>
                    <a:pt x="1792752" y="1280772"/>
                  </a:lnTo>
                  <a:lnTo>
                    <a:pt x="1800225" y="1234441"/>
                  </a:lnTo>
                  <a:lnTo>
                    <a:pt x="1800224" y="648126"/>
                  </a:lnTo>
                  <a:lnTo>
                    <a:pt x="1792752" y="601798"/>
                  </a:lnTo>
                  <a:lnTo>
                    <a:pt x="1771943" y="561559"/>
                  </a:lnTo>
                  <a:lnTo>
                    <a:pt x="1740213" y="529829"/>
                  </a:lnTo>
                  <a:lnTo>
                    <a:pt x="1699975" y="509020"/>
                  </a:lnTo>
                  <a:lnTo>
                    <a:pt x="1653644" y="501547"/>
                  </a:lnTo>
                  <a:close/>
                </a:path>
                <a:path w="1800225" h="1381125">
                  <a:moveTo>
                    <a:pt x="655048" y="0"/>
                  </a:moveTo>
                  <a:lnTo>
                    <a:pt x="300037" y="501547"/>
                  </a:lnTo>
                  <a:lnTo>
                    <a:pt x="750093" y="501547"/>
                  </a:lnTo>
                  <a:lnTo>
                    <a:pt x="655048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627312" y="4872139"/>
              <a:ext cx="1800225" cy="1381125"/>
            </a:xfrm>
            <a:custGeom>
              <a:avLst/>
              <a:gdLst/>
              <a:ahLst/>
              <a:cxnLst/>
              <a:rect l="l" t="t" r="r" b="b"/>
              <a:pathLst>
                <a:path w="1800225" h="1381125">
                  <a:moveTo>
                    <a:pt x="0" y="648129"/>
                  </a:moveTo>
                  <a:lnTo>
                    <a:pt x="7472" y="601797"/>
                  </a:lnTo>
                  <a:lnTo>
                    <a:pt x="28281" y="561559"/>
                  </a:lnTo>
                  <a:lnTo>
                    <a:pt x="60012" y="529829"/>
                  </a:lnTo>
                  <a:lnTo>
                    <a:pt x="100250" y="509020"/>
                  </a:lnTo>
                  <a:lnTo>
                    <a:pt x="146581" y="501547"/>
                  </a:lnTo>
                  <a:lnTo>
                    <a:pt x="300037" y="501547"/>
                  </a:lnTo>
                  <a:lnTo>
                    <a:pt x="655048" y="0"/>
                  </a:lnTo>
                  <a:lnTo>
                    <a:pt x="750093" y="501547"/>
                  </a:lnTo>
                  <a:lnTo>
                    <a:pt x="1653644" y="501547"/>
                  </a:lnTo>
                  <a:lnTo>
                    <a:pt x="1699974" y="509020"/>
                  </a:lnTo>
                  <a:lnTo>
                    <a:pt x="1740212" y="529829"/>
                  </a:lnTo>
                  <a:lnTo>
                    <a:pt x="1771943" y="561559"/>
                  </a:lnTo>
                  <a:lnTo>
                    <a:pt x="1792752" y="601797"/>
                  </a:lnTo>
                  <a:lnTo>
                    <a:pt x="1800225" y="648129"/>
                  </a:lnTo>
                  <a:lnTo>
                    <a:pt x="1800225" y="867995"/>
                  </a:lnTo>
                  <a:lnTo>
                    <a:pt x="1800225" y="1234441"/>
                  </a:lnTo>
                  <a:lnTo>
                    <a:pt x="1792752" y="1280772"/>
                  </a:lnTo>
                  <a:lnTo>
                    <a:pt x="1771943" y="1321010"/>
                  </a:lnTo>
                  <a:lnTo>
                    <a:pt x="1740212" y="1352740"/>
                  </a:lnTo>
                  <a:lnTo>
                    <a:pt x="1699974" y="1373549"/>
                  </a:lnTo>
                  <a:lnTo>
                    <a:pt x="1653644" y="1381022"/>
                  </a:lnTo>
                  <a:lnTo>
                    <a:pt x="750093" y="1381022"/>
                  </a:lnTo>
                  <a:lnTo>
                    <a:pt x="300037" y="1381022"/>
                  </a:lnTo>
                  <a:lnTo>
                    <a:pt x="146581" y="1381022"/>
                  </a:lnTo>
                  <a:lnTo>
                    <a:pt x="100250" y="1373549"/>
                  </a:lnTo>
                  <a:lnTo>
                    <a:pt x="60012" y="1352740"/>
                  </a:lnTo>
                  <a:lnTo>
                    <a:pt x="28281" y="1321010"/>
                  </a:lnTo>
                  <a:lnTo>
                    <a:pt x="7472" y="1280772"/>
                  </a:lnTo>
                  <a:lnTo>
                    <a:pt x="0" y="1234441"/>
                  </a:lnTo>
                  <a:lnTo>
                    <a:pt x="0" y="867995"/>
                  </a:lnTo>
                  <a:lnTo>
                    <a:pt x="0" y="648127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037152" y="5549435"/>
            <a:ext cx="1568450" cy="930383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06368" marR="5503" indent="-192610">
              <a:lnSpc>
                <a:spcPts val="3358"/>
              </a:lnSpc>
              <a:spcBef>
                <a:spcPts val="455"/>
              </a:spcBef>
            </a:pPr>
            <a:r>
              <a:rPr sz="3033" dirty="0">
                <a:solidFill>
                  <a:srgbClr val="FFFFFF"/>
                </a:solidFill>
                <a:latin typeface="SimSun"/>
                <a:cs typeface="SimSun"/>
              </a:rPr>
              <a:t>没有约束 的用户</a:t>
            </a:r>
            <a:endParaRPr sz="3033">
              <a:latin typeface="SimSun"/>
              <a:cs typeface="SimSu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95744" y="4978644"/>
            <a:ext cx="1977760" cy="1523735"/>
            <a:chOff x="4703762" y="4859439"/>
            <a:chExt cx="1825625" cy="1406525"/>
          </a:xfrm>
        </p:grpSpPr>
        <p:sp>
          <p:nvSpPr>
            <p:cNvPr id="15" name="object 15"/>
            <p:cNvSpPr/>
            <p:nvPr/>
          </p:nvSpPr>
          <p:spPr>
            <a:xfrm>
              <a:off x="4716462" y="4872140"/>
              <a:ext cx="1800225" cy="1381125"/>
            </a:xfrm>
            <a:custGeom>
              <a:avLst/>
              <a:gdLst/>
              <a:ahLst/>
              <a:cxnLst/>
              <a:rect l="l" t="t" r="r" b="b"/>
              <a:pathLst>
                <a:path w="1800225" h="1381125">
                  <a:moveTo>
                    <a:pt x="1653644" y="501547"/>
                  </a:moveTo>
                  <a:lnTo>
                    <a:pt x="146582" y="501547"/>
                  </a:lnTo>
                  <a:lnTo>
                    <a:pt x="100250" y="509020"/>
                  </a:lnTo>
                  <a:lnTo>
                    <a:pt x="60012" y="529829"/>
                  </a:lnTo>
                  <a:lnTo>
                    <a:pt x="28281" y="561559"/>
                  </a:lnTo>
                  <a:lnTo>
                    <a:pt x="7472" y="601798"/>
                  </a:lnTo>
                  <a:lnTo>
                    <a:pt x="0" y="648126"/>
                  </a:lnTo>
                  <a:lnTo>
                    <a:pt x="0" y="1234441"/>
                  </a:lnTo>
                  <a:lnTo>
                    <a:pt x="7472" y="1280772"/>
                  </a:lnTo>
                  <a:lnTo>
                    <a:pt x="28281" y="1321010"/>
                  </a:lnTo>
                  <a:lnTo>
                    <a:pt x="60012" y="1352740"/>
                  </a:lnTo>
                  <a:lnTo>
                    <a:pt x="100250" y="1373549"/>
                  </a:lnTo>
                  <a:lnTo>
                    <a:pt x="146582" y="1381022"/>
                  </a:lnTo>
                  <a:lnTo>
                    <a:pt x="1653644" y="1381022"/>
                  </a:lnTo>
                  <a:lnTo>
                    <a:pt x="1699975" y="1373549"/>
                  </a:lnTo>
                  <a:lnTo>
                    <a:pt x="1740213" y="1352740"/>
                  </a:lnTo>
                  <a:lnTo>
                    <a:pt x="1771943" y="1321010"/>
                  </a:lnTo>
                  <a:lnTo>
                    <a:pt x="1792752" y="1280772"/>
                  </a:lnTo>
                  <a:lnTo>
                    <a:pt x="1800225" y="1234441"/>
                  </a:lnTo>
                  <a:lnTo>
                    <a:pt x="1800224" y="648126"/>
                  </a:lnTo>
                  <a:lnTo>
                    <a:pt x="1792752" y="601798"/>
                  </a:lnTo>
                  <a:lnTo>
                    <a:pt x="1771943" y="561559"/>
                  </a:lnTo>
                  <a:lnTo>
                    <a:pt x="1740213" y="529829"/>
                  </a:lnTo>
                  <a:lnTo>
                    <a:pt x="1699975" y="509020"/>
                  </a:lnTo>
                  <a:lnTo>
                    <a:pt x="1653644" y="501547"/>
                  </a:lnTo>
                  <a:close/>
                </a:path>
                <a:path w="1800225" h="1381125">
                  <a:moveTo>
                    <a:pt x="655048" y="0"/>
                  </a:moveTo>
                  <a:lnTo>
                    <a:pt x="300037" y="501547"/>
                  </a:lnTo>
                  <a:lnTo>
                    <a:pt x="750093" y="501547"/>
                  </a:lnTo>
                  <a:lnTo>
                    <a:pt x="655048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716462" y="4872139"/>
              <a:ext cx="1800225" cy="1381125"/>
            </a:xfrm>
            <a:custGeom>
              <a:avLst/>
              <a:gdLst/>
              <a:ahLst/>
              <a:cxnLst/>
              <a:rect l="l" t="t" r="r" b="b"/>
              <a:pathLst>
                <a:path w="1800225" h="1381125">
                  <a:moveTo>
                    <a:pt x="0" y="648129"/>
                  </a:moveTo>
                  <a:lnTo>
                    <a:pt x="7472" y="601797"/>
                  </a:lnTo>
                  <a:lnTo>
                    <a:pt x="28281" y="561559"/>
                  </a:lnTo>
                  <a:lnTo>
                    <a:pt x="60012" y="529829"/>
                  </a:lnTo>
                  <a:lnTo>
                    <a:pt x="100250" y="509020"/>
                  </a:lnTo>
                  <a:lnTo>
                    <a:pt x="146581" y="501547"/>
                  </a:lnTo>
                  <a:lnTo>
                    <a:pt x="300037" y="501547"/>
                  </a:lnTo>
                  <a:lnTo>
                    <a:pt x="655048" y="0"/>
                  </a:lnTo>
                  <a:lnTo>
                    <a:pt x="750093" y="501547"/>
                  </a:lnTo>
                  <a:lnTo>
                    <a:pt x="1653644" y="501547"/>
                  </a:lnTo>
                  <a:lnTo>
                    <a:pt x="1699974" y="509020"/>
                  </a:lnTo>
                  <a:lnTo>
                    <a:pt x="1740212" y="529829"/>
                  </a:lnTo>
                  <a:lnTo>
                    <a:pt x="1771943" y="561559"/>
                  </a:lnTo>
                  <a:lnTo>
                    <a:pt x="1792752" y="601797"/>
                  </a:lnTo>
                  <a:lnTo>
                    <a:pt x="1800225" y="648129"/>
                  </a:lnTo>
                  <a:lnTo>
                    <a:pt x="1800225" y="867995"/>
                  </a:lnTo>
                  <a:lnTo>
                    <a:pt x="1800225" y="1234441"/>
                  </a:lnTo>
                  <a:lnTo>
                    <a:pt x="1792752" y="1280772"/>
                  </a:lnTo>
                  <a:lnTo>
                    <a:pt x="1771943" y="1321010"/>
                  </a:lnTo>
                  <a:lnTo>
                    <a:pt x="1740212" y="1352740"/>
                  </a:lnTo>
                  <a:lnTo>
                    <a:pt x="1699974" y="1373549"/>
                  </a:lnTo>
                  <a:lnTo>
                    <a:pt x="1653644" y="1381022"/>
                  </a:lnTo>
                  <a:lnTo>
                    <a:pt x="750093" y="1381022"/>
                  </a:lnTo>
                  <a:lnTo>
                    <a:pt x="300037" y="1381022"/>
                  </a:lnTo>
                  <a:lnTo>
                    <a:pt x="146581" y="1381022"/>
                  </a:lnTo>
                  <a:lnTo>
                    <a:pt x="100250" y="1373549"/>
                  </a:lnTo>
                  <a:lnTo>
                    <a:pt x="60012" y="1352740"/>
                  </a:lnTo>
                  <a:lnTo>
                    <a:pt x="28281" y="1321010"/>
                  </a:lnTo>
                  <a:lnTo>
                    <a:pt x="7472" y="1280772"/>
                  </a:lnTo>
                  <a:lnTo>
                    <a:pt x="0" y="1234441"/>
                  </a:lnTo>
                  <a:lnTo>
                    <a:pt x="0" y="867995"/>
                  </a:lnTo>
                  <a:lnTo>
                    <a:pt x="0" y="648127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300398" y="5549435"/>
            <a:ext cx="1568450" cy="930383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06368" marR="5503" indent="-192610">
              <a:lnSpc>
                <a:spcPts val="3358"/>
              </a:lnSpc>
              <a:spcBef>
                <a:spcPts val="455"/>
              </a:spcBef>
            </a:pPr>
            <a:r>
              <a:rPr sz="3033" dirty="0">
                <a:solidFill>
                  <a:srgbClr val="FFFFFF"/>
                </a:solidFill>
                <a:latin typeface="SimSun"/>
                <a:cs typeface="SimSun"/>
              </a:rPr>
              <a:t>没有约束 的角色</a:t>
            </a:r>
            <a:endParaRPr sz="3033">
              <a:latin typeface="SimSun"/>
              <a:cs typeface="SimSu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513771" y="4978644"/>
            <a:ext cx="1977760" cy="1523735"/>
            <a:chOff x="6935787" y="4859439"/>
            <a:chExt cx="1825625" cy="1406525"/>
          </a:xfrm>
        </p:grpSpPr>
        <p:sp>
          <p:nvSpPr>
            <p:cNvPr id="19" name="object 19"/>
            <p:cNvSpPr/>
            <p:nvPr/>
          </p:nvSpPr>
          <p:spPr>
            <a:xfrm>
              <a:off x="6948487" y="4872140"/>
              <a:ext cx="1800225" cy="1381125"/>
            </a:xfrm>
            <a:custGeom>
              <a:avLst/>
              <a:gdLst/>
              <a:ahLst/>
              <a:cxnLst/>
              <a:rect l="l" t="t" r="r" b="b"/>
              <a:pathLst>
                <a:path w="1800225" h="1381125">
                  <a:moveTo>
                    <a:pt x="1653644" y="501547"/>
                  </a:moveTo>
                  <a:lnTo>
                    <a:pt x="146582" y="501547"/>
                  </a:lnTo>
                  <a:lnTo>
                    <a:pt x="100250" y="509020"/>
                  </a:lnTo>
                  <a:lnTo>
                    <a:pt x="60012" y="529829"/>
                  </a:lnTo>
                  <a:lnTo>
                    <a:pt x="28281" y="561559"/>
                  </a:lnTo>
                  <a:lnTo>
                    <a:pt x="7472" y="601798"/>
                  </a:lnTo>
                  <a:lnTo>
                    <a:pt x="0" y="648126"/>
                  </a:lnTo>
                  <a:lnTo>
                    <a:pt x="0" y="1234441"/>
                  </a:lnTo>
                  <a:lnTo>
                    <a:pt x="7472" y="1280772"/>
                  </a:lnTo>
                  <a:lnTo>
                    <a:pt x="28281" y="1321010"/>
                  </a:lnTo>
                  <a:lnTo>
                    <a:pt x="60012" y="1352740"/>
                  </a:lnTo>
                  <a:lnTo>
                    <a:pt x="100250" y="1373549"/>
                  </a:lnTo>
                  <a:lnTo>
                    <a:pt x="146582" y="1381022"/>
                  </a:lnTo>
                  <a:lnTo>
                    <a:pt x="1653644" y="1381022"/>
                  </a:lnTo>
                  <a:lnTo>
                    <a:pt x="1699975" y="1373549"/>
                  </a:lnTo>
                  <a:lnTo>
                    <a:pt x="1740213" y="1352740"/>
                  </a:lnTo>
                  <a:lnTo>
                    <a:pt x="1771943" y="1321010"/>
                  </a:lnTo>
                  <a:lnTo>
                    <a:pt x="1792752" y="1280772"/>
                  </a:lnTo>
                  <a:lnTo>
                    <a:pt x="1800225" y="1234441"/>
                  </a:lnTo>
                  <a:lnTo>
                    <a:pt x="1800224" y="648126"/>
                  </a:lnTo>
                  <a:lnTo>
                    <a:pt x="1792752" y="601798"/>
                  </a:lnTo>
                  <a:lnTo>
                    <a:pt x="1771943" y="561559"/>
                  </a:lnTo>
                  <a:lnTo>
                    <a:pt x="1740213" y="529829"/>
                  </a:lnTo>
                  <a:lnTo>
                    <a:pt x="1699975" y="509020"/>
                  </a:lnTo>
                  <a:lnTo>
                    <a:pt x="1653644" y="501547"/>
                  </a:lnTo>
                  <a:close/>
                </a:path>
                <a:path w="1800225" h="1381125">
                  <a:moveTo>
                    <a:pt x="655049" y="0"/>
                  </a:moveTo>
                  <a:lnTo>
                    <a:pt x="300037" y="501547"/>
                  </a:lnTo>
                  <a:lnTo>
                    <a:pt x="750093" y="501547"/>
                  </a:lnTo>
                  <a:lnTo>
                    <a:pt x="65504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948487" y="4872139"/>
              <a:ext cx="1800225" cy="1381125"/>
            </a:xfrm>
            <a:custGeom>
              <a:avLst/>
              <a:gdLst/>
              <a:ahLst/>
              <a:cxnLst/>
              <a:rect l="l" t="t" r="r" b="b"/>
              <a:pathLst>
                <a:path w="1800225" h="1381125">
                  <a:moveTo>
                    <a:pt x="0" y="648129"/>
                  </a:moveTo>
                  <a:lnTo>
                    <a:pt x="7472" y="601797"/>
                  </a:lnTo>
                  <a:lnTo>
                    <a:pt x="28281" y="561559"/>
                  </a:lnTo>
                  <a:lnTo>
                    <a:pt x="60012" y="529829"/>
                  </a:lnTo>
                  <a:lnTo>
                    <a:pt x="100250" y="509020"/>
                  </a:lnTo>
                  <a:lnTo>
                    <a:pt x="146581" y="501547"/>
                  </a:lnTo>
                  <a:lnTo>
                    <a:pt x="300037" y="501547"/>
                  </a:lnTo>
                  <a:lnTo>
                    <a:pt x="655048" y="0"/>
                  </a:lnTo>
                  <a:lnTo>
                    <a:pt x="750093" y="501547"/>
                  </a:lnTo>
                  <a:lnTo>
                    <a:pt x="1653644" y="501547"/>
                  </a:lnTo>
                  <a:lnTo>
                    <a:pt x="1699974" y="509020"/>
                  </a:lnTo>
                  <a:lnTo>
                    <a:pt x="1740212" y="529829"/>
                  </a:lnTo>
                  <a:lnTo>
                    <a:pt x="1771943" y="561559"/>
                  </a:lnTo>
                  <a:lnTo>
                    <a:pt x="1792752" y="601797"/>
                  </a:lnTo>
                  <a:lnTo>
                    <a:pt x="1800225" y="648129"/>
                  </a:lnTo>
                  <a:lnTo>
                    <a:pt x="1800225" y="867995"/>
                  </a:lnTo>
                  <a:lnTo>
                    <a:pt x="1800225" y="1234441"/>
                  </a:lnTo>
                  <a:lnTo>
                    <a:pt x="1792752" y="1280772"/>
                  </a:lnTo>
                  <a:lnTo>
                    <a:pt x="1771943" y="1321010"/>
                  </a:lnTo>
                  <a:lnTo>
                    <a:pt x="1740212" y="1352740"/>
                  </a:lnTo>
                  <a:lnTo>
                    <a:pt x="1699974" y="1373549"/>
                  </a:lnTo>
                  <a:lnTo>
                    <a:pt x="1653644" y="1381022"/>
                  </a:lnTo>
                  <a:lnTo>
                    <a:pt x="750093" y="1381022"/>
                  </a:lnTo>
                  <a:lnTo>
                    <a:pt x="300037" y="1381022"/>
                  </a:lnTo>
                  <a:lnTo>
                    <a:pt x="146581" y="1381022"/>
                  </a:lnTo>
                  <a:lnTo>
                    <a:pt x="100250" y="1373549"/>
                  </a:lnTo>
                  <a:lnTo>
                    <a:pt x="60012" y="1352740"/>
                  </a:lnTo>
                  <a:lnTo>
                    <a:pt x="28281" y="1321010"/>
                  </a:lnTo>
                  <a:lnTo>
                    <a:pt x="7472" y="1280772"/>
                  </a:lnTo>
                  <a:lnTo>
                    <a:pt x="0" y="1234441"/>
                  </a:lnTo>
                  <a:lnTo>
                    <a:pt x="0" y="867995"/>
                  </a:lnTo>
                  <a:lnTo>
                    <a:pt x="0" y="648127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718425" y="5549435"/>
            <a:ext cx="1568450" cy="930383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06368" marR="5503" indent="-192610">
              <a:lnSpc>
                <a:spcPts val="3358"/>
              </a:lnSpc>
              <a:spcBef>
                <a:spcPts val="455"/>
              </a:spcBef>
            </a:pPr>
            <a:r>
              <a:rPr sz="3033" dirty="0">
                <a:solidFill>
                  <a:srgbClr val="FFFFFF"/>
                </a:solidFill>
                <a:latin typeface="SimSun"/>
                <a:cs typeface="SimSun"/>
              </a:rPr>
              <a:t>没有约束 的级别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2357" y="-57062"/>
            <a:ext cx="521784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5" dirty="0">
                <a:latin typeface="Calibri"/>
                <a:cs typeface="Calibri"/>
              </a:rPr>
              <a:t>4.2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544" y="553353"/>
            <a:ext cx="9692058" cy="2751993"/>
          </a:xfrm>
          <a:prstGeom prst="rect">
            <a:avLst/>
          </a:prstGeom>
        </p:spPr>
        <p:txBody>
          <a:bodyPr vert="horz" wrap="square" lIns="0" tIns="167852" rIns="0" bIns="0" rtlCol="0">
            <a:spAutoFit/>
          </a:bodyPr>
          <a:lstStyle/>
          <a:p>
            <a:pPr marL="59846">
              <a:spcBef>
                <a:spcPts val="1322"/>
              </a:spcBef>
              <a:tabLst>
                <a:tab pos="1846300" algn="l"/>
              </a:tabLst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4.2.4	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策略与规则管理</a:t>
            </a:r>
            <a:endParaRPr sz="3900">
              <a:latin typeface="SimSun"/>
              <a:cs typeface="SimSun"/>
            </a:endParaRPr>
          </a:p>
          <a:p>
            <a:pPr marL="13758" marR="5503">
              <a:lnSpc>
                <a:spcPct val="100200"/>
              </a:lnSpc>
              <a:spcBef>
                <a:spcPts val="937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的工作模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式</a:t>
            </a:r>
            <a:r>
              <a:rPr sz="4469" spc="446" baseline="1010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:Enforcing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600" dirty="0">
                <a:latin typeface="SimSun"/>
                <a:cs typeface="SimSun"/>
              </a:rPr>
              <a:t>强制</a:t>
            </a:r>
            <a:r>
              <a:rPr sz="2600" dirty="0">
                <a:latin typeface="Calibri"/>
                <a:cs typeface="Calibri"/>
              </a:rPr>
              <a:t>:</a:t>
            </a:r>
            <a:r>
              <a:rPr sz="2600" spc="-16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SELinux</a:t>
            </a:r>
            <a:r>
              <a:rPr sz="2600" spc="-11" dirty="0">
                <a:latin typeface="Calibri"/>
                <a:cs typeface="Calibri"/>
              </a:rPr>
              <a:t> </a:t>
            </a:r>
            <a:r>
              <a:rPr sz="2600" dirty="0">
                <a:latin typeface="SimSun"/>
                <a:cs typeface="SimSun"/>
              </a:rPr>
              <a:t>运行中，且已 经正确的开始限制</a:t>
            </a:r>
            <a:r>
              <a:rPr sz="2600" spc="-720" dirty="0">
                <a:latin typeface="SimSun"/>
                <a:cs typeface="SimSun"/>
              </a:rPr>
              <a:t> </a:t>
            </a:r>
            <a:r>
              <a:rPr sz="2600" dirty="0">
                <a:latin typeface="Calibri"/>
                <a:cs typeface="Calibri"/>
              </a:rPr>
              <a:t>d</a:t>
            </a:r>
            <a:r>
              <a:rPr sz="2600" spc="-5" dirty="0">
                <a:latin typeface="Calibri"/>
                <a:cs typeface="Calibri"/>
              </a:rPr>
              <a:t>om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5" dirty="0">
                <a:latin typeface="Calibri"/>
                <a:cs typeface="Calibri"/>
              </a:rPr>
              <a:t>i</a:t>
            </a:r>
            <a:r>
              <a:rPr sz="2600" dirty="0">
                <a:latin typeface="Calibri"/>
                <a:cs typeface="Calibri"/>
              </a:rPr>
              <a:t>n</a:t>
            </a:r>
            <a:r>
              <a:rPr sz="2600" spc="-5" dirty="0">
                <a:latin typeface="Calibri"/>
                <a:cs typeface="Calibri"/>
              </a:rPr>
              <a:t>/t</a:t>
            </a:r>
            <a:r>
              <a:rPr sz="2600" dirty="0">
                <a:latin typeface="Calibri"/>
                <a:cs typeface="Calibri"/>
              </a:rPr>
              <a:t>yp</a:t>
            </a:r>
            <a:r>
              <a:rPr sz="2600" spc="5" dirty="0">
                <a:latin typeface="Calibri"/>
                <a:cs typeface="Calibri"/>
              </a:rPr>
              <a:t>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r>
              <a:rPr sz="4469" spc="-1178" baseline="1010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b="1" spc="-54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er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missi</a:t>
            </a:r>
            <a:r>
              <a:rPr sz="3033" b="1" spc="-27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3033" dirty="0">
                <a:latin typeface="SimSun"/>
                <a:cs typeface="SimSun"/>
              </a:rPr>
              <a:t>宽容</a:t>
            </a:r>
            <a:r>
              <a:rPr sz="2600" dirty="0">
                <a:latin typeface="Calibri"/>
                <a:cs typeface="Calibri"/>
              </a:rPr>
              <a:t>:</a:t>
            </a:r>
            <a:r>
              <a:rPr sz="2600" spc="-11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</a:t>
            </a:r>
            <a:r>
              <a:rPr sz="2600" dirty="0">
                <a:latin typeface="Calibri"/>
                <a:cs typeface="Calibri"/>
              </a:rPr>
              <a:t>ELinux</a:t>
            </a:r>
            <a:r>
              <a:rPr sz="2600" spc="-11" dirty="0">
                <a:latin typeface="Calibri"/>
                <a:cs typeface="Calibri"/>
              </a:rPr>
              <a:t> </a:t>
            </a:r>
            <a:r>
              <a:rPr sz="2600" dirty="0">
                <a:latin typeface="SimSun"/>
                <a:cs typeface="SimSun"/>
              </a:rPr>
              <a:t>运行 中，不过仅会有警告讯息并不会实际限制</a:t>
            </a:r>
            <a:r>
              <a:rPr sz="2600" spc="-720" dirty="0">
                <a:latin typeface="SimSun"/>
                <a:cs typeface="SimSun"/>
              </a:rPr>
              <a:t> </a:t>
            </a:r>
            <a:r>
              <a:rPr sz="2600" dirty="0">
                <a:latin typeface="Calibri"/>
                <a:cs typeface="Calibri"/>
              </a:rPr>
              <a:t>d</a:t>
            </a:r>
            <a:r>
              <a:rPr sz="2600" spc="-5" dirty="0">
                <a:latin typeface="Calibri"/>
                <a:cs typeface="Calibri"/>
              </a:rPr>
              <a:t>om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5" dirty="0">
                <a:latin typeface="Calibri"/>
                <a:cs typeface="Calibri"/>
              </a:rPr>
              <a:t>i</a:t>
            </a:r>
            <a:r>
              <a:rPr sz="2600" dirty="0">
                <a:latin typeface="Calibri"/>
                <a:cs typeface="Calibri"/>
              </a:rPr>
              <a:t>n</a:t>
            </a:r>
            <a:r>
              <a:rPr sz="2600" spc="-5" dirty="0">
                <a:latin typeface="Calibri"/>
                <a:cs typeface="Calibri"/>
              </a:rPr>
              <a:t>/t</a:t>
            </a:r>
            <a:r>
              <a:rPr sz="2600" dirty="0">
                <a:latin typeface="Calibri"/>
                <a:cs typeface="Calibri"/>
              </a:rPr>
              <a:t>ype </a:t>
            </a:r>
            <a:r>
              <a:rPr sz="2600" dirty="0">
                <a:latin typeface="SimSun"/>
                <a:cs typeface="SimSun"/>
              </a:rPr>
              <a:t>的存取。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)  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r>
              <a:rPr sz="4469" spc="-1178" baseline="1010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Di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bl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endParaRPr sz="303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136" y="3607860"/>
            <a:ext cx="2293514" cy="48062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(1)</a:t>
            </a:r>
            <a:r>
              <a:rPr sz="3033" b="1" spc="17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getenforce</a:t>
            </a:r>
            <a:endParaRPr sz="303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136" y="4621573"/>
            <a:ext cx="2235729" cy="48062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(2)</a:t>
            </a:r>
            <a:r>
              <a:rPr sz="3033" b="1" spc="-5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setenforce</a:t>
            </a:r>
            <a:endParaRPr sz="3033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137" y="5711233"/>
            <a:ext cx="1860815" cy="48062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(3)</a:t>
            </a:r>
            <a:r>
              <a:rPr sz="3033" b="1" spc="-5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sestatus</a:t>
            </a:r>
            <a:endParaRPr sz="3033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29358" y="3607860"/>
            <a:ext cx="6262105" cy="2609411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lnSpc>
                <a:spcPts val="3602"/>
              </a:lnSpc>
              <a:spcBef>
                <a:spcPts val="108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得到当前的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模式</a:t>
            </a: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Enforcing</a:t>
            </a:r>
            <a:r>
              <a:rPr sz="3033" b="1" spc="-7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endParaRPr sz="4469" baseline="1010">
              <a:latin typeface="SimSun"/>
              <a:cs typeface="SimSun"/>
            </a:endParaRPr>
          </a:p>
          <a:p>
            <a:pPr marL="17885">
              <a:lnSpc>
                <a:spcPts val="3602"/>
              </a:lnSpc>
            </a:pPr>
            <a:r>
              <a:rPr sz="3033" b="1" spc="-54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er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missi</a:t>
            </a:r>
            <a:r>
              <a:rPr sz="3033" b="1" spc="-27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spc="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r>
              <a:rPr sz="4469" spc="-1178" baseline="1010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Di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bl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endParaRPr sz="3033">
              <a:latin typeface="Calibri"/>
              <a:cs typeface="Calibri"/>
            </a:endParaRPr>
          </a:p>
          <a:p>
            <a:pPr marL="43336">
              <a:lnSpc>
                <a:spcPts val="3602"/>
              </a:lnSpc>
              <a:spcBef>
                <a:spcPts val="780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更改当前的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inu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4469" spc="1137" baseline="1010" dirty="0">
                <a:solidFill>
                  <a:srgbClr val="FF0000"/>
                </a:solidFill>
                <a:latin typeface="SimSun"/>
                <a:cs typeface="SimSun"/>
              </a:rPr>
              <a:t>值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，后面可以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跟</a:t>
            </a:r>
            <a:endParaRPr sz="4469" baseline="1010">
              <a:latin typeface="SimSun"/>
              <a:cs typeface="SimSun"/>
            </a:endParaRPr>
          </a:p>
          <a:p>
            <a:pPr marL="105247">
              <a:lnSpc>
                <a:spcPts val="3602"/>
              </a:lnSpc>
            </a:pP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b="1" spc="-49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b="1" spc="-43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ssi</a:t>
            </a:r>
            <a:r>
              <a:rPr sz="3033" b="1" spc="-32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e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者</a:t>
            </a:r>
            <a:r>
              <a:rPr sz="4469" spc="-1186" baseline="1010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  <a:p>
            <a:pPr marL="105936">
              <a:spcBef>
                <a:spcPts val="1376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显示当前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的运行状态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(-v</a:t>
            </a:r>
            <a:r>
              <a:rPr sz="3033" b="1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16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b="1" spc="11" dirty="0">
                <a:solidFill>
                  <a:srgbClr val="FF0000"/>
                </a:solidFill>
                <a:latin typeface="Calibri"/>
                <a:cs typeface="Calibri"/>
              </a:rPr>
              <a:t>-b).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2357" y="-148754"/>
            <a:ext cx="5217848" cy="747426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5" dirty="0">
                <a:latin typeface="Calibri"/>
                <a:cs typeface="Calibri"/>
              </a:rPr>
              <a:t>4.2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77" y="923295"/>
            <a:ext cx="3563408" cy="1296295"/>
          </a:xfrm>
          <a:prstGeom prst="rect">
            <a:avLst/>
          </a:prstGeom>
        </p:spPr>
        <p:txBody>
          <a:bodyPr vert="horz" wrap="square" lIns="0" tIns="129328" rIns="0" bIns="0" rtlCol="0">
            <a:spAutoFit/>
          </a:bodyPr>
          <a:lstStyle/>
          <a:p>
            <a:pPr marL="13758">
              <a:spcBef>
                <a:spcPts val="1018"/>
              </a:spcBef>
            </a:pP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布尔值查询与修改</a:t>
            </a:r>
            <a:endParaRPr sz="3358">
              <a:latin typeface="SimSun"/>
              <a:cs typeface="SimSun"/>
            </a:endParaRPr>
          </a:p>
          <a:p>
            <a:pPr marL="13758">
              <a:spcBef>
                <a:spcPts val="894"/>
              </a:spcBef>
            </a:pPr>
            <a:r>
              <a:rPr sz="3467" b="1" spc="-11" dirty="0">
                <a:solidFill>
                  <a:srgbClr val="FF0000"/>
                </a:solidFill>
                <a:latin typeface="Calibri"/>
                <a:cs typeface="Calibri"/>
              </a:rPr>
              <a:t>getsebool</a:t>
            </a:r>
            <a:endParaRPr sz="3467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979" y="3562732"/>
            <a:ext cx="1792023" cy="54743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setsebool</a:t>
            </a:r>
            <a:endParaRPr sz="3467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5885" y="1558418"/>
            <a:ext cx="5582444" cy="3668131"/>
          </a:xfrm>
          <a:prstGeom prst="rect">
            <a:avLst/>
          </a:prstGeom>
        </p:spPr>
        <p:txBody>
          <a:bodyPr vert="horz" wrap="square" lIns="0" tIns="119010" rIns="0" bIns="0" rtlCol="0">
            <a:spAutoFit/>
          </a:bodyPr>
          <a:lstStyle/>
          <a:p>
            <a:pPr marL="117629">
              <a:spcBef>
                <a:spcPts val="937"/>
              </a:spcBef>
            </a:pP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查询</a:t>
            </a:r>
            <a:r>
              <a:rPr sz="3467" b="1" dirty="0">
                <a:solidFill>
                  <a:srgbClr val="FF0000"/>
                </a:solidFill>
                <a:latin typeface="Calibri"/>
                <a:cs typeface="Calibri"/>
              </a:rPr>
              <a:t>SE</a:t>
            </a: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467" b="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467" b="1" spc="-11" dirty="0">
                <a:solidFill>
                  <a:srgbClr val="FF0000"/>
                </a:solidFill>
                <a:latin typeface="Calibri"/>
                <a:cs typeface="Calibri"/>
              </a:rPr>
              <a:t>nu</a:t>
            </a:r>
            <a:r>
              <a:rPr sz="3467" b="1" spc="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的布尔值</a:t>
            </a:r>
            <a:endParaRPr sz="3358">
              <a:latin typeface="SimSun"/>
              <a:cs typeface="SimSun"/>
            </a:endParaRPr>
          </a:p>
          <a:p>
            <a:pPr marL="117629">
              <a:spcBef>
                <a:spcPts val="834"/>
              </a:spcBef>
            </a:pP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-a:</a:t>
            </a: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查询所有布尔变量的</a:t>
            </a:r>
            <a:r>
              <a:rPr sz="3358" spc="108" dirty="0">
                <a:solidFill>
                  <a:srgbClr val="FF0000"/>
                </a:solidFill>
                <a:latin typeface="SimSun"/>
                <a:cs typeface="SimSun"/>
              </a:rPr>
              <a:t>值</a:t>
            </a:r>
            <a:endParaRPr sz="3358">
              <a:latin typeface="SimSun"/>
              <a:cs typeface="SimSun"/>
            </a:endParaRPr>
          </a:p>
          <a:p>
            <a:pPr>
              <a:spcBef>
                <a:spcPts val="38"/>
              </a:spcBef>
            </a:pPr>
            <a:endParaRPr sz="4496">
              <a:latin typeface="SimSun"/>
              <a:cs typeface="SimSun"/>
            </a:endParaRPr>
          </a:p>
          <a:p>
            <a:pPr marL="13758"/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修改</a:t>
            </a:r>
            <a:r>
              <a:rPr sz="3467" b="1" dirty="0">
                <a:solidFill>
                  <a:srgbClr val="FF0000"/>
                </a:solidFill>
                <a:latin typeface="Calibri"/>
                <a:cs typeface="Calibri"/>
              </a:rPr>
              <a:t>SE</a:t>
            </a: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467" b="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467" b="1" spc="-11" dirty="0">
                <a:solidFill>
                  <a:srgbClr val="FF0000"/>
                </a:solidFill>
                <a:latin typeface="Calibri"/>
                <a:cs typeface="Calibri"/>
              </a:rPr>
              <a:t>nu</a:t>
            </a:r>
            <a:r>
              <a:rPr sz="3467" b="1" spc="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的布尔值</a:t>
            </a:r>
            <a:endParaRPr sz="3358">
              <a:latin typeface="SimSun"/>
              <a:cs typeface="SimSun"/>
            </a:endParaRPr>
          </a:p>
          <a:p>
            <a:pPr marL="117629" marR="5503" indent="99745">
              <a:lnSpc>
                <a:spcPct val="100400"/>
              </a:lnSpc>
              <a:spcBef>
                <a:spcPts val="812"/>
              </a:spcBef>
            </a:pP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-P</a:t>
            </a:r>
            <a:r>
              <a:rPr sz="3467" b="1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直接将设置值写入策略</a:t>
            </a:r>
            <a:r>
              <a:rPr sz="3358" spc="81" dirty="0">
                <a:solidFill>
                  <a:srgbClr val="FF0000"/>
                </a:solidFill>
                <a:latin typeface="SimSun"/>
                <a:cs typeface="SimSun"/>
              </a:rPr>
              <a:t>文 </a:t>
            </a: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件，重启后仍会生效</a:t>
            </a:r>
            <a:r>
              <a:rPr sz="3358" spc="108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3358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2357" y="-57062"/>
            <a:ext cx="521784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spc="-5" dirty="0">
                <a:latin typeface="Calibri"/>
                <a:cs typeface="Calibri"/>
              </a:rPr>
              <a:t>4.2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SELinux</a:t>
            </a:r>
            <a:r>
              <a:rPr dirty="0"/>
              <a:t>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9640" y="768103"/>
            <a:ext cx="1876637" cy="1296295"/>
          </a:xfrm>
          <a:prstGeom prst="rect">
            <a:avLst/>
          </a:prstGeom>
        </p:spPr>
        <p:txBody>
          <a:bodyPr vert="horz" wrap="square" lIns="0" tIns="129328" rIns="0" bIns="0" rtlCol="0">
            <a:spAutoFit/>
          </a:bodyPr>
          <a:lstStyle/>
          <a:p>
            <a:pPr marL="13758">
              <a:spcBef>
                <a:spcPts val="1018"/>
              </a:spcBef>
            </a:pP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策略管</a:t>
            </a:r>
            <a:r>
              <a:rPr sz="3358" spc="108" dirty="0">
                <a:solidFill>
                  <a:srgbClr val="FF0000"/>
                </a:solidFill>
                <a:latin typeface="SimSun"/>
                <a:cs typeface="SimSun"/>
              </a:rPr>
              <a:t>理</a:t>
            </a:r>
            <a:endParaRPr sz="3358">
              <a:latin typeface="SimSun"/>
              <a:cs typeface="SimSun"/>
            </a:endParaRPr>
          </a:p>
          <a:p>
            <a:pPr marL="13758">
              <a:spcBef>
                <a:spcPts val="894"/>
              </a:spcBef>
            </a:pP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467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467" b="1" spc="-1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na</a:t>
            </a:r>
            <a:r>
              <a:rPr sz="3467" b="1" spc="-49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467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3467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4039" y="1508888"/>
            <a:ext cx="4844997" cy="54743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467" b="1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3467" b="1" spc="-5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b="1" spc="-5" dirty="0">
                <a:solidFill>
                  <a:srgbClr val="FF0000"/>
                </a:solidFill>
                <a:latin typeface="Calibri"/>
                <a:cs typeface="Calibri"/>
              </a:rPr>
              <a:t>SELinux</a:t>
            </a:r>
            <a:r>
              <a:rPr sz="3467" b="1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358" spc="119" dirty="0">
                <a:solidFill>
                  <a:srgbClr val="FF0000"/>
                </a:solidFill>
                <a:latin typeface="SimSun"/>
                <a:cs typeface="SimSun"/>
              </a:rPr>
              <a:t>的策略管理工</a:t>
            </a:r>
            <a:r>
              <a:rPr sz="3358" spc="108" dirty="0">
                <a:solidFill>
                  <a:srgbClr val="FF0000"/>
                </a:solidFill>
                <a:latin typeface="SimSun"/>
                <a:cs typeface="SimSun"/>
              </a:rPr>
              <a:t>具</a:t>
            </a:r>
            <a:endParaRPr sz="3358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7849" y="-190793"/>
            <a:ext cx="646848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5</a:t>
            </a:r>
            <a:r>
              <a:rPr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网络服务配置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317966"/>
            <a:ext cx="5290079" cy="614057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5.1</a:t>
            </a:r>
            <a:r>
              <a:rPr sz="3900" spc="-7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实验室基本原理</a:t>
            </a:r>
            <a:endParaRPr sz="3900">
              <a:latin typeface="SimSun"/>
              <a:cs typeface="SimSu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8028" y="529431"/>
            <a:ext cx="9770480" cy="6286183"/>
            <a:chOff x="90487" y="752475"/>
            <a:chExt cx="9018905" cy="58026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87" y="1341437"/>
              <a:ext cx="9018586" cy="52133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738582" y="765175"/>
              <a:ext cx="3289935" cy="1861820"/>
            </a:xfrm>
            <a:custGeom>
              <a:avLst/>
              <a:gdLst/>
              <a:ahLst/>
              <a:cxnLst/>
              <a:rect l="l" t="t" r="r" b="b"/>
              <a:pathLst>
                <a:path w="3289934" h="1861820">
                  <a:moveTo>
                    <a:pt x="3044131" y="0"/>
                  </a:moveTo>
                  <a:lnTo>
                    <a:pt x="1015316" y="0"/>
                  </a:lnTo>
                  <a:lnTo>
                    <a:pt x="965885" y="4983"/>
                  </a:lnTo>
                  <a:lnTo>
                    <a:pt x="919845" y="19274"/>
                  </a:lnTo>
                  <a:lnTo>
                    <a:pt x="878181" y="41888"/>
                  </a:lnTo>
                  <a:lnTo>
                    <a:pt x="841882" y="71839"/>
                  </a:lnTo>
                  <a:lnTo>
                    <a:pt x="811931" y="108139"/>
                  </a:lnTo>
                  <a:lnTo>
                    <a:pt x="789317" y="149802"/>
                  </a:lnTo>
                  <a:lnTo>
                    <a:pt x="775026" y="195842"/>
                  </a:lnTo>
                  <a:lnTo>
                    <a:pt x="770042" y="245273"/>
                  </a:lnTo>
                  <a:lnTo>
                    <a:pt x="770042" y="858441"/>
                  </a:lnTo>
                  <a:lnTo>
                    <a:pt x="0" y="1861618"/>
                  </a:lnTo>
                  <a:lnTo>
                    <a:pt x="770042" y="1226338"/>
                  </a:lnTo>
                  <a:lnTo>
                    <a:pt x="3289405" y="1226338"/>
                  </a:lnTo>
                  <a:lnTo>
                    <a:pt x="3289405" y="245273"/>
                  </a:lnTo>
                  <a:lnTo>
                    <a:pt x="3284422" y="195842"/>
                  </a:lnTo>
                  <a:lnTo>
                    <a:pt x="3270130" y="149802"/>
                  </a:lnTo>
                  <a:lnTo>
                    <a:pt x="3247516" y="108139"/>
                  </a:lnTo>
                  <a:lnTo>
                    <a:pt x="3217566" y="71839"/>
                  </a:lnTo>
                  <a:lnTo>
                    <a:pt x="3181266" y="41888"/>
                  </a:lnTo>
                  <a:lnTo>
                    <a:pt x="3139603" y="19274"/>
                  </a:lnTo>
                  <a:lnTo>
                    <a:pt x="3093562" y="4983"/>
                  </a:lnTo>
                  <a:lnTo>
                    <a:pt x="3044131" y="0"/>
                  </a:lnTo>
                  <a:close/>
                </a:path>
                <a:path w="3289934" h="1861820">
                  <a:moveTo>
                    <a:pt x="3289405" y="1226338"/>
                  </a:moveTo>
                  <a:lnTo>
                    <a:pt x="770042" y="1226338"/>
                  </a:lnTo>
                  <a:lnTo>
                    <a:pt x="775026" y="1275769"/>
                  </a:lnTo>
                  <a:lnTo>
                    <a:pt x="789317" y="1321810"/>
                  </a:lnTo>
                  <a:lnTo>
                    <a:pt x="811931" y="1363473"/>
                  </a:lnTo>
                  <a:lnTo>
                    <a:pt x="841882" y="1399773"/>
                  </a:lnTo>
                  <a:lnTo>
                    <a:pt x="878181" y="1429723"/>
                  </a:lnTo>
                  <a:lnTo>
                    <a:pt x="919845" y="1452337"/>
                  </a:lnTo>
                  <a:lnTo>
                    <a:pt x="965885" y="1466629"/>
                  </a:lnTo>
                  <a:lnTo>
                    <a:pt x="1015316" y="1471612"/>
                  </a:lnTo>
                  <a:lnTo>
                    <a:pt x="3044131" y="1471612"/>
                  </a:lnTo>
                  <a:lnTo>
                    <a:pt x="3093562" y="1466629"/>
                  </a:lnTo>
                  <a:lnTo>
                    <a:pt x="3139603" y="1452337"/>
                  </a:lnTo>
                  <a:lnTo>
                    <a:pt x="3181266" y="1429723"/>
                  </a:lnTo>
                  <a:lnTo>
                    <a:pt x="3217566" y="1399773"/>
                  </a:lnTo>
                  <a:lnTo>
                    <a:pt x="3247516" y="1363473"/>
                  </a:lnTo>
                  <a:lnTo>
                    <a:pt x="3270130" y="1321810"/>
                  </a:lnTo>
                  <a:lnTo>
                    <a:pt x="3284422" y="1275769"/>
                  </a:lnTo>
                  <a:lnTo>
                    <a:pt x="3289405" y="1226338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7" name="object 7"/>
            <p:cNvSpPr/>
            <p:nvPr/>
          </p:nvSpPr>
          <p:spPr>
            <a:xfrm>
              <a:off x="4738582" y="765175"/>
              <a:ext cx="3289935" cy="1861820"/>
            </a:xfrm>
            <a:custGeom>
              <a:avLst/>
              <a:gdLst/>
              <a:ahLst/>
              <a:cxnLst/>
              <a:rect l="l" t="t" r="r" b="b"/>
              <a:pathLst>
                <a:path w="3289934" h="1861820">
                  <a:moveTo>
                    <a:pt x="770042" y="245274"/>
                  </a:moveTo>
                  <a:lnTo>
                    <a:pt x="775025" y="195842"/>
                  </a:lnTo>
                  <a:lnTo>
                    <a:pt x="789317" y="149802"/>
                  </a:lnTo>
                  <a:lnTo>
                    <a:pt x="811931" y="108139"/>
                  </a:lnTo>
                  <a:lnTo>
                    <a:pt x="841881" y="71839"/>
                  </a:lnTo>
                  <a:lnTo>
                    <a:pt x="878181" y="41889"/>
                  </a:lnTo>
                  <a:lnTo>
                    <a:pt x="919844" y="19274"/>
                  </a:lnTo>
                  <a:lnTo>
                    <a:pt x="965885" y="4983"/>
                  </a:lnTo>
                  <a:lnTo>
                    <a:pt x="1015316" y="0"/>
                  </a:lnTo>
                  <a:lnTo>
                    <a:pt x="1189936" y="0"/>
                  </a:lnTo>
                  <a:lnTo>
                    <a:pt x="1819777" y="0"/>
                  </a:lnTo>
                  <a:lnTo>
                    <a:pt x="3044131" y="0"/>
                  </a:lnTo>
                  <a:lnTo>
                    <a:pt x="3093562" y="4983"/>
                  </a:lnTo>
                  <a:lnTo>
                    <a:pt x="3139603" y="19274"/>
                  </a:lnTo>
                  <a:lnTo>
                    <a:pt x="3181266" y="41889"/>
                  </a:lnTo>
                  <a:lnTo>
                    <a:pt x="3217566" y="71839"/>
                  </a:lnTo>
                  <a:lnTo>
                    <a:pt x="3247516" y="108139"/>
                  </a:lnTo>
                  <a:lnTo>
                    <a:pt x="3270130" y="149802"/>
                  </a:lnTo>
                  <a:lnTo>
                    <a:pt x="3284422" y="195842"/>
                  </a:lnTo>
                  <a:lnTo>
                    <a:pt x="3289405" y="245274"/>
                  </a:lnTo>
                  <a:lnTo>
                    <a:pt x="3289405" y="858440"/>
                  </a:lnTo>
                  <a:lnTo>
                    <a:pt x="3289405" y="1226344"/>
                  </a:lnTo>
                  <a:lnTo>
                    <a:pt x="3284422" y="1275770"/>
                  </a:lnTo>
                  <a:lnTo>
                    <a:pt x="3270130" y="1321810"/>
                  </a:lnTo>
                  <a:lnTo>
                    <a:pt x="3247516" y="1363474"/>
                  </a:lnTo>
                  <a:lnTo>
                    <a:pt x="3217566" y="1399773"/>
                  </a:lnTo>
                  <a:lnTo>
                    <a:pt x="3181266" y="1429724"/>
                  </a:lnTo>
                  <a:lnTo>
                    <a:pt x="3139603" y="1452338"/>
                  </a:lnTo>
                  <a:lnTo>
                    <a:pt x="3093562" y="1466629"/>
                  </a:lnTo>
                  <a:lnTo>
                    <a:pt x="3044131" y="1471613"/>
                  </a:lnTo>
                  <a:lnTo>
                    <a:pt x="1819777" y="1471613"/>
                  </a:lnTo>
                  <a:lnTo>
                    <a:pt x="1189936" y="1471613"/>
                  </a:lnTo>
                  <a:lnTo>
                    <a:pt x="1015316" y="1471613"/>
                  </a:lnTo>
                  <a:lnTo>
                    <a:pt x="965885" y="1466629"/>
                  </a:lnTo>
                  <a:lnTo>
                    <a:pt x="919844" y="1452338"/>
                  </a:lnTo>
                  <a:lnTo>
                    <a:pt x="878181" y="1429724"/>
                  </a:lnTo>
                  <a:lnTo>
                    <a:pt x="841881" y="1399773"/>
                  </a:lnTo>
                  <a:lnTo>
                    <a:pt x="811931" y="1363474"/>
                  </a:lnTo>
                  <a:lnTo>
                    <a:pt x="789317" y="1321810"/>
                  </a:lnTo>
                  <a:lnTo>
                    <a:pt x="775025" y="1275770"/>
                  </a:lnTo>
                  <a:lnTo>
                    <a:pt x="770042" y="1226339"/>
                  </a:lnTo>
                  <a:lnTo>
                    <a:pt x="0" y="1861619"/>
                  </a:lnTo>
                  <a:lnTo>
                    <a:pt x="770042" y="858440"/>
                  </a:lnTo>
                  <a:lnTo>
                    <a:pt x="770042" y="245274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217907" y="548004"/>
            <a:ext cx="2228850" cy="1569917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3758" marR="5503" algn="ctr">
              <a:lnSpc>
                <a:spcPct val="96300"/>
              </a:lnSpc>
              <a:spcBef>
                <a:spcPts val="260"/>
              </a:spcBef>
            </a:pPr>
            <a:r>
              <a:rPr sz="3467" dirty="0">
                <a:solidFill>
                  <a:srgbClr val="FFFFFF"/>
                </a:solidFill>
                <a:latin typeface="SimSun"/>
                <a:cs typeface="SimSun"/>
              </a:rPr>
              <a:t>云服务器在 师大信息学 院机房</a:t>
            </a:r>
            <a:endParaRPr sz="3467">
              <a:latin typeface="SimSun"/>
              <a:cs typeface="SimSu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0972" y="1490796"/>
            <a:ext cx="3162353" cy="2961481"/>
            <a:chOff x="527050" y="1639887"/>
            <a:chExt cx="2919095" cy="2733675"/>
          </a:xfrm>
        </p:grpSpPr>
        <p:sp>
          <p:nvSpPr>
            <p:cNvPr id="10" name="object 10"/>
            <p:cNvSpPr/>
            <p:nvPr/>
          </p:nvSpPr>
          <p:spPr>
            <a:xfrm>
              <a:off x="539750" y="1652587"/>
              <a:ext cx="2893695" cy="2708275"/>
            </a:xfrm>
            <a:custGeom>
              <a:avLst/>
              <a:gdLst/>
              <a:ahLst/>
              <a:cxnLst/>
              <a:rect l="l" t="t" r="r" b="b"/>
              <a:pathLst>
                <a:path w="2893695" h="2708275">
                  <a:moveTo>
                    <a:pt x="1500187" y="1168400"/>
                  </a:moveTo>
                  <a:lnTo>
                    <a:pt x="1050131" y="1168400"/>
                  </a:lnTo>
                  <a:lnTo>
                    <a:pt x="2893663" y="2707732"/>
                  </a:lnTo>
                  <a:lnTo>
                    <a:pt x="1500187" y="1168400"/>
                  </a:lnTo>
                  <a:close/>
                </a:path>
                <a:path w="2893695" h="2708275">
                  <a:moveTo>
                    <a:pt x="1605488" y="0"/>
                  </a:moveTo>
                  <a:lnTo>
                    <a:pt x="194736" y="0"/>
                  </a:lnTo>
                  <a:lnTo>
                    <a:pt x="150085" y="5143"/>
                  </a:lnTo>
                  <a:lnTo>
                    <a:pt x="109096" y="19793"/>
                  </a:lnTo>
                  <a:lnTo>
                    <a:pt x="72938" y="42781"/>
                  </a:lnTo>
                  <a:lnTo>
                    <a:pt x="42781" y="72939"/>
                  </a:lnTo>
                  <a:lnTo>
                    <a:pt x="19793" y="109096"/>
                  </a:lnTo>
                  <a:lnTo>
                    <a:pt x="5143" y="150086"/>
                  </a:lnTo>
                  <a:lnTo>
                    <a:pt x="0" y="194737"/>
                  </a:lnTo>
                  <a:lnTo>
                    <a:pt x="0" y="973667"/>
                  </a:lnTo>
                  <a:lnTo>
                    <a:pt x="5143" y="1018314"/>
                  </a:lnTo>
                  <a:lnTo>
                    <a:pt x="19793" y="1059303"/>
                  </a:lnTo>
                  <a:lnTo>
                    <a:pt x="42781" y="1095461"/>
                  </a:lnTo>
                  <a:lnTo>
                    <a:pt x="72938" y="1125618"/>
                  </a:lnTo>
                  <a:lnTo>
                    <a:pt x="109096" y="1148606"/>
                  </a:lnTo>
                  <a:lnTo>
                    <a:pt x="150085" y="1163256"/>
                  </a:lnTo>
                  <a:lnTo>
                    <a:pt x="194736" y="1168400"/>
                  </a:lnTo>
                  <a:lnTo>
                    <a:pt x="1605488" y="1168400"/>
                  </a:lnTo>
                  <a:lnTo>
                    <a:pt x="1650139" y="1163256"/>
                  </a:lnTo>
                  <a:lnTo>
                    <a:pt x="1691128" y="1148606"/>
                  </a:lnTo>
                  <a:lnTo>
                    <a:pt x="1727286" y="1125618"/>
                  </a:lnTo>
                  <a:lnTo>
                    <a:pt x="1757443" y="1095461"/>
                  </a:lnTo>
                  <a:lnTo>
                    <a:pt x="1780431" y="1059303"/>
                  </a:lnTo>
                  <a:lnTo>
                    <a:pt x="1795081" y="1018314"/>
                  </a:lnTo>
                  <a:lnTo>
                    <a:pt x="1800224" y="973667"/>
                  </a:lnTo>
                  <a:lnTo>
                    <a:pt x="1800225" y="194737"/>
                  </a:lnTo>
                  <a:lnTo>
                    <a:pt x="1795081" y="150086"/>
                  </a:lnTo>
                  <a:lnTo>
                    <a:pt x="1780431" y="109096"/>
                  </a:lnTo>
                  <a:lnTo>
                    <a:pt x="1757443" y="72939"/>
                  </a:lnTo>
                  <a:lnTo>
                    <a:pt x="1727286" y="42781"/>
                  </a:lnTo>
                  <a:lnTo>
                    <a:pt x="1691128" y="19793"/>
                  </a:lnTo>
                  <a:lnTo>
                    <a:pt x="1650139" y="5143"/>
                  </a:lnTo>
                  <a:lnTo>
                    <a:pt x="1605488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39750" y="1652587"/>
              <a:ext cx="2893695" cy="2708275"/>
            </a:xfrm>
            <a:custGeom>
              <a:avLst/>
              <a:gdLst/>
              <a:ahLst/>
              <a:cxnLst/>
              <a:rect l="l" t="t" r="r" b="b"/>
              <a:pathLst>
                <a:path w="2893695" h="2708275">
                  <a:moveTo>
                    <a:pt x="0" y="194736"/>
                  </a:moveTo>
                  <a:lnTo>
                    <a:pt x="5143" y="150085"/>
                  </a:lnTo>
                  <a:lnTo>
                    <a:pt x="19793" y="109096"/>
                  </a:lnTo>
                  <a:lnTo>
                    <a:pt x="42781" y="72938"/>
                  </a:lnTo>
                  <a:lnTo>
                    <a:pt x="72938" y="42781"/>
                  </a:lnTo>
                  <a:lnTo>
                    <a:pt x="109096" y="19793"/>
                  </a:lnTo>
                  <a:lnTo>
                    <a:pt x="150085" y="5143"/>
                  </a:lnTo>
                  <a:lnTo>
                    <a:pt x="194736" y="0"/>
                  </a:lnTo>
                  <a:lnTo>
                    <a:pt x="1050131" y="0"/>
                  </a:lnTo>
                  <a:lnTo>
                    <a:pt x="1500188" y="0"/>
                  </a:lnTo>
                  <a:lnTo>
                    <a:pt x="1605488" y="0"/>
                  </a:lnTo>
                  <a:lnTo>
                    <a:pt x="1650139" y="5143"/>
                  </a:lnTo>
                  <a:lnTo>
                    <a:pt x="1691128" y="19793"/>
                  </a:lnTo>
                  <a:lnTo>
                    <a:pt x="1727285" y="42781"/>
                  </a:lnTo>
                  <a:lnTo>
                    <a:pt x="1757443" y="72938"/>
                  </a:lnTo>
                  <a:lnTo>
                    <a:pt x="1780431" y="109096"/>
                  </a:lnTo>
                  <a:lnTo>
                    <a:pt x="1795081" y="150085"/>
                  </a:lnTo>
                  <a:lnTo>
                    <a:pt x="1800225" y="194736"/>
                  </a:lnTo>
                  <a:lnTo>
                    <a:pt x="1800225" y="681567"/>
                  </a:lnTo>
                  <a:lnTo>
                    <a:pt x="1800225" y="973667"/>
                  </a:lnTo>
                  <a:lnTo>
                    <a:pt x="1795081" y="1018314"/>
                  </a:lnTo>
                  <a:lnTo>
                    <a:pt x="1780431" y="1059303"/>
                  </a:lnTo>
                  <a:lnTo>
                    <a:pt x="1757443" y="1095460"/>
                  </a:lnTo>
                  <a:lnTo>
                    <a:pt x="1727285" y="1125618"/>
                  </a:lnTo>
                  <a:lnTo>
                    <a:pt x="1691128" y="1148606"/>
                  </a:lnTo>
                  <a:lnTo>
                    <a:pt x="1650139" y="1163256"/>
                  </a:lnTo>
                  <a:lnTo>
                    <a:pt x="1605488" y="1168400"/>
                  </a:lnTo>
                  <a:lnTo>
                    <a:pt x="1500188" y="1168400"/>
                  </a:lnTo>
                  <a:lnTo>
                    <a:pt x="2893663" y="2707732"/>
                  </a:lnTo>
                  <a:lnTo>
                    <a:pt x="1050131" y="1168400"/>
                  </a:lnTo>
                  <a:lnTo>
                    <a:pt x="194736" y="1168400"/>
                  </a:lnTo>
                  <a:lnTo>
                    <a:pt x="150085" y="1163256"/>
                  </a:lnTo>
                  <a:lnTo>
                    <a:pt x="109096" y="1148606"/>
                  </a:lnTo>
                  <a:lnTo>
                    <a:pt x="72938" y="1125618"/>
                  </a:lnTo>
                  <a:lnTo>
                    <a:pt x="42781" y="1095460"/>
                  </a:lnTo>
                  <a:lnTo>
                    <a:pt x="19793" y="1059303"/>
                  </a:lnTo>
                  <a:lnTo>
                    <a:pt x="5143" y="1018314"/>
                  </a:lnTo>
                  <a:lnTo>
                    <a:pt x="0" y="973663"/>
                  </a:lnTo>
                  <a:lnTo>
                    <a:pt x="0" y="681567"/>
                  </a:lnTo>
                  <a:lnTo>
                    <a:pt x="0" y="194736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85692" y="1607948"/>
            <a:ext cx="1348317" cy="1058623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33882" marR="5503" indent="-220125">
              <a:lnSpc>
                <a:spcPts val="3900"/>
              </a:lnSpc>
              <a:spcBef>
                <a:spcPts val="455"/>
              </a:spcBef>
            </a:pPr>
            <a:r>
              <a:rPr sz="3467" dirty="0">
                <a:solidFill>
                  <a:srgbClr val="FFFFFF"/>
                </a:solidFill>
                <a:latin typeface="SimSun"/>
                <a:cs typeface="SimSun"/>
              </a:rPr>
              <a:t>师大校 园网</a:t>
            </a:r>
            <a:endParaRPr sz="3467">
              <a:latin typeface="SimSun"/>
              <a:cs typeface="SimSu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4269" y="6129075"/>
            <a:ext cx="2937404" cy="980281"/>
            <a:chOff x="77787" y="5921375"/>
            <a:chExt cx="2711450" cy="904875"/>
          </a:xfrm>
        </p:grpSpPr>
        <p:sp>
          <p:nvSpPr>
            <p:cNvPr id="14" name="object 14"/>
            <p:cNvSpPr/>
            <p:nvPr/>
          </p:nvSpPr>
          <p:spPr>
            <a:xfrm>
              <a:off x="90487" y="5934075"/>
              <a:ext cx="2686050" cy="879475"/>
            </a:xfrm>
            <a:custGeom>
              <a:avLst/>
              <a:gdLst/>
              <a:ahLst/>
              <a:cxnLst/>
              <a:rect l="l" t="t" r="r" b="b"/>
              <a:pathLst>
                <a:path w="2686050" h="879475">
                  <a:moveTo>
                    <a:pt x="1202792" y="0"/>
                  </a:moveTo>
                  <a:lnTo>
                    <a:pt x="146582" y="0"/>
                  </a:lnTo>
                  <a:lnTo>
                    <a:pt x="100250" y="7472"/>
                  </a:lnTo>
                  <a:lnTo>
                    <a:pt x="60012" y="28281"/>
                  </a:lnTo>
                  <a:lnTo>
                    <a:pt x="28281" y="60012"/>
                  </a:lnTo>
                  <a:lnTo>
                    <a:pt x="7472" y="100250"/>
                  </a:lnTo>
                  <a:lnTo>
                    <a:pt x="0" y="146579"/>
                  </a:lnTo>
                  <a:lnTo>
                    <a:pt x="0" y="732892"/>
                  </a:lnTo>
                  <a:lnTo>
                    <a:pt x="7472" y="779223"/>
                  </a:lnTo>
                  <a:lnTo>
                    <a:pt x="28281" y="819462"/>
                  </a:lnTo>
                  <a:lnTo>
                    <a:pt x="60012" y="851193"/>
                  </a:lnTo>
                  <a:lnTo>
                    <a:pt x="100250" y="872002"/>
                  </a:lnTo>
                  <a:lnTo>
                    <a:pt x="146582" y="879474"/>
                  </a:lnTo>
                  <a:lnTo>
                    <a:pt x="1202792" y="879474"/>
                  </a:lnTo>
                  <a:lnTo>
                    <a:pt x="1249123" y="872002"/>
                  </a:lnTo>
                  <a:lnTo>
                    <a:pt x="1289361" y="851193"/>
                  </a:lnTo>
                  <a:lnTo>
                    <a:pt x="1321092" y="819462"/>
                  </a:lnTo>
                  <a:lnTo>
                    <a:pt x="1341901" y="779223"/>
                  </a:lnTo>
                  <a:lnTo>
                    <a:pt x="1349374" y="732892"/>
                  </a:lnTo>
                  <a:lnTo>
                    <a:pt x="1349374" y="366447"/>
                  </a:lnTo>
                  <a:lnTo>
                    <a:pt x="2239114" y="146582"/>
                  </a:lnTo>
                  <a:lnTo>
                    <a:pt x="1349374" y="146579"/>
                  </a:lnTo>
                  <a:lnTo>
                    <a:pt x="1341901" y="100250"/>
                  </a:lnTo>
                  <a:lnTo>
                    <a:pt x="1321092" y="60012"/>
                  </a:lnTo>
                  <a:lnTo>
                    <a:pt x="1289361" y="28281"/>
                  </a:lnTo>
                  <a:lnTo>
                    <a:pt x="1249123" y="7472"/>
                  </a:lnTo>
                  <a:lnTo>
                    <a:pt x="1202792" y="0"/>
                  </a:lnTo>
                  <a:close/>
                </a:path>
                <a:path w="2686050" h="879475">
                  <a:moveTo>
                    <a:pt x="2685809" y="36198"/>
                  </a:moveTo>
                  <a:lnTo>
                    <a:pt x="1349374" y="146582"/>
                  </a:lnTo>
                  <a:lnTo>
                    <a:pt x="2239126" y="146579"/>
                  </a:lnTo>
                  <a:lnTo>
                    <a:pt x="2685809" y="36198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90487" y="5934075"/>
              <a:ext cx="2686050" cy="879475"/>
            </a:xfrm>
            <a:custGeom>
              <a:avLst/>
              <a:gdLst/>
              <a:ahLst/>
              <a:cxnLst/>
              <a:rect l="l" t="t" r="r" b="b"/>
              <a:pathLst>
                <a:path w="2686050" h="879475">
                  <a:moveTo>
                    <a:pt x="0" y="146582"/>
                  </a:moveTo>
                  <a:lnTo>
                    <a:pt x="7472" y="100251"/>
                  </a:lnTo>
                  <a:lnTo>
                    <a:pt x="28281" y="60012"/>
                  </a:lnTo>
                  <a:lnTo>
                    <a:pt x="60012" y="28281"/>
                  </a:lnTo>
                  <a:lnTo>
                    <a:pt x="100250" y="7472"/>
                  </a:lnTo>
                  <a:lnTo>
                    <a:pt x="146582" y="0"/>
                  </a:lnTo>
                  <a:lnTo>
                    <a:pt x="787135" y="0"/>
                  </a:lnTo>
                  <a:lnTo>
                    <a:pt x="1124479" y="0"/>
                  </a:lnTo>
                  <a:lnTo>
                    <a:pt x="1202793" y="0"/>
                  </a:lnTo>
                  <a:lnTo>
                    <a:pt x="1249124" y="7472"/>
                  </a:lnTo>
                  <a:lnTo>
                    <a:pt x="1289362" y="28281"/>
                  </a:lnTo>
                  <a:lnTo>
                    <a:pt x="1321093" y="60012"/>
                  </a:lnTo>
                  <a:lnTo>
                    <a:pt x="1341902" y="100251"/>
                  </a:lnTo>
                  <a:lnTo>
                    <a:pt x="1349375" y="146582"/>
                  </a:lnTo>
                  <a:lnTo>
                    <a:pt x="2685810" y="36198"/>
                  </a:lnTo>
                  <a:lnTo>
                    <a:pt x="1349375" y="366447"/>
                  </a:lnTo>
                  <a:lnTo>
                    <a:pt x="1349375" y="732892"/>
                  </a:lnTo>
                  <a:lnTo>
                    <a:pt x="1341902" y="779224"/>
                  </a:lnTo>
                  <a:lnTo>
                    <a:pt x="1321093" y="819462"/>
                  </a:lnTo>
                  <a:lnTo>
                    <a:pt x="1289362" y="851193"/>
                  </a:lnTo>
                  <a:lnTo>
                    <a:pt x="1249124" y="872002"/>
                  </a:lnTo>
                  <a:lnTo>
                    <a:pt x="1202793" y="879475"/>
                  </a:lnTo>
                  <a:lnTo>
                    <a:pt x="1124479" y="879475"/>
                  </a:lnTo>
                  <a:lnTo>
                    <a:pt x="787135" y="879475"/>
                  </a:lnTo>
                  <a:lnTo>
                    <a:pt x="146582" y="879475"/>
                  </a:lnTo>
                  <a:lnTo>
                    <a:pt x="100250" y="872002"/>
                  </a:lnTo>
                  <a:lnTo>
                    <a:pt x="60012" y="851193"/>
                  </a:lnTo>
                  <a:lnTo>
                    <a:pt x="28281" y="819462"/>
                  </a:lnTo>
                  <a:lnTo>
                    <a:pt x="7472" y="779224"/>
                  </a:lnTo>
                  <a:lnTo>
                    <a:pt x="0" y="732892"/>
                  </a:lnTo>
                  <a:lnTo>
                    <a:pt x="0" y="366447"/>
                  </a:lnTo>
                  <a:lnTo>
                    <a:pt x="0" y="146579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54781" y="6092063"/>
            <a:ext cx="1348317" cy="1058623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33882" marR="5503" indent="-220125">
              <a:lnSpc>
                <a:spcPts val="3900"/>
              </a:lnSpc>
              <a:spcBef>
                <a:spcPts val="455"/>
              </a:spcBef>
            </a:pPr>
            <a:r>
              <a:rPr sz="3467" dirty="0">
                <a:solidFill>
                  <a:srgbClr val="FFFFFF"/>
                </a:solidFill>
                <a:latin typeface="SimSun"/>
                <a:cs typeface="SimSun"/>
              </a:rPr>
              <a:t>学宝客 户端</a:t>
            </a:r>
            <a:endParaRPr sz="3467">
              <a:latin typeface="SimSun"/>
              <a:cs typeface="SimSu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61484" y="5613021"/>
            <a:ext cx="415502" cy="548270"/>
          </a:xfrm>
          <a:custGeom>
            <a:avLst/>
            <a:gdLst/>
            <a:ahLst/>
            <a:cxnLst/>
            <a:rect l="l" t="t" r="r" b="b"/>
            <a:pathLst>
              <a:path w="383540" h="506095">
                <a:moveTo>
                  <a:pt x="316152" y="91303"/>
                </a:moveTo>
                <a:lnTo>
                  <a:pt x="264081" y="113789"/>
                </a:lnTo>
                <a:lnTo>
                  <a:pt x="0" y="472103"/>
                </a:lnTo>
                <a:lnTo>
                  <a:pt x="46005" y="506009"/>
                </a:lnTo>
                <a:lnTo>
                  <a:pt x="310092" y="147688"/>
                </a:lnTo>
                <a:lnTo>
                  <a:pt x="316152" y="91303"/>
                </a:lnTo>
                <a:close/>
              </a:path>
              <a:path w="383540" h="506095">
                <a:moveTo>
                  <a:pt x="380359" y="28698"/>
                </a:moveTo>
                <a:lnTo>
                  <a:pt x="326795" y="28698"/>
                </a:lnTo>
                <a:lnTo>
                  <a:pt x="372799" y="62604"/>
                </a:lnTo>
                <a:lnTo>
                  <a:pt x="310092" y="147688"/>
                </a:lnTo>
                <a:lnTo>
                  <a:pt x="300176" y="239949"/>
                </a:lnTo>
                <a:lnTo>
                  <a:pt x="301220" y="251248"/>
                </a:lnTo>
                <a:lnTo>
                  <a:pt x="306338" y="260934"/>
                </a:lnTo>
                <a:lnTo>
                  <a:pt x="314715" y="267993"/>
                </a:lnTo>
                <a:lnTo>
                  <a:pt x="325534" y="271414"/>
                </a:lnTo>
                <a:lnTo>
                  <a:pt x="336833" y="270370"/>
                </a:lnTo>
                <a:lnTo>
                  <a:pt x="346518" y="265252"/>
                </a:lnTo>
                <a:lnTo>
                  <a:pt x="353578" y="256875"/>
                </a:lnTo>
                <a:lnTo>
                  <a:pt x="356999" y="246056"/>
                </a:lnTo>
                <a:lnTo>
                  <a:pt x="380359" y="28698"/>
                </a:lnTo>
                <a:close/>
              </a:path>
              <a:path w="383540" h="506095">
                <a:moveTo>
                  <a:pt x="383443" y="0"/>
                </a:moveTo>
                <a:lnTo>
                  <a:pt x="156243" y="98097"/>
                </a:lnTo>
                <a:lnTo>
                  <a:pt x="146921" y="104567"/>
                </a:lnTo>
                <a:lnTo>
                  <a:pt x="141010" y="113789"/>
                </a:lnTo>
                <a:lnTo>
                  <a:pt x="138988" y="124556"/>
                </a:lnTo>
                <a:lnTo>
                  <a:pt x="141336" y="135657"/>
                </a:lnTo>
                <a:lnTo>
                  <a:pt x="147806" y="144979"/>
                </a:lnTo>
                <a:lnTo>
                  <a:pt x="157028" y="150890"/>
                </a:lnTo>
                <a:lnTo>
                  <a:pt x="167794" y="152912"/>
                </a:lnTo>
                <a:lnTo>
                  <a:pt x="178896" y="150565"/>
                </a:lnTo>
                <a:lnTo>
                  <a:pt x="264086" y="113783"/>
                </a:lnTo>
                <a:lnTo>
                  <a:pt x="326795" y="28698"/>
                </a:lnTo>
                <a:lnTo>
                  <a:pt x="380359" y="28698"/>
                </a:lnTo>
                <a:lnTo>
                  <a:pt x="383443" y="0"/>
                </a:lnTo>
                <a:close/>
              </a:path>
              <a:path w="383540" h="506095">
                <a:moveTo>
                  <a:pt x="345655" y="42598"/>
                </a:moveTo>
                <a:lnTo>
                  <a:pt x="321386" y="42598"/>
                </a:lnTo>
                <a:lnTo>
                  <a:pt x="361124" y="71885"/>
                </a:lnTo>
                <a:lnTo>
                  <a:pt x="316152" y="91303"/>
                </a:lnTo>
                <a:lnTo>
                  <a:pt x="310092" y="147688"/>
                </a:lnTo>
                <a:lnTo>
                  <a:pt x="372799" y="62604"/>
                </a:lnTo>
                <a:lnTo>
                  <a:pt x="345655" y="42598"/>
                </a:lnTo>
                <a:close/>
              </a:path>
              <a:path w="383540" h="506095">
                <a:moveTo>
                  <a:pt x="326795" y="28698"/>
                </a:moveTo>
                <a:lnTo>
                  <a:pt x="264086" y="113783"/>
                </a:lnTo>
                <a:lnTo>
                  <a:pt x="316152" y="91303"/>
                </a:lnTo>
                <a:lnTo>
                  <a:pt x="321386" y="42598"/>
                </a:lnTo>
                <a:lnTo>
                  <a:pt x="345655" y="42598"/>
                </a:lnTo>
                <a:lnTo>
                  <a:pt x="326795" y="28698"/>
                </a:lnTo>
                <a:close/>
              </a:path>
              <a:path w="383540" h="506095">
                <a:moveTo>
                  <a:pt x="321386" y="42598"/>
                </a:moveTo>
                <a:lnTo>
                  <a:pt x="316152" y="91303"/>
                </a:lnTo>
                <a:lnTo>
                  <a:pt x="361124" y="71885"/>
                </a:lnTo>
                <a:lnTo>
                  <a:pt x="321386" y="425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950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00" y="313976"/>
            <a:ext cx="8670502" cy="1516301"/>
          </a:xfrm>
          <a:prstGeom prst="rect">
            <a:avLst/>
          </a:prstGeom>
        </p:spPr>
        <p:txBody>
          <a:bodyPr vert="horz" wrap="square" lIns="0" tIns="145150" rIns="0" bIns="0" rtlCol="0">
            <a:spAutoFit/>
          </a:bodyPr>
          <a:lstStyle/>
          <a:p>
            <a:pPr marL="1102690">
              <a:spcBef>
                <a:spcPts val="1143"/>
              </a:spcBef>
              <a:tabLst>
                <a:tab pos="2602294" algn="l"/>
              </a:tabLst>
            </a:pPr>
            <a:r>
              <a:rPr sz="4767" spc="-5" dirty="0">
                <a:latin typeface="Calibri"/>
                <a:cs typeface="Calibri"/>
              </a:rPr>
              <a:t>5</a:t>
            </a:r>
            <a:r>
              <a:rPr sz="4767" dirty="0">
                <a:latin typeface="Calibri"/>
                <a:cs typeface="Calibri"/>
              </a:rPr>
              <a:t>.</a:t>
            </a:r>
            <a:r>
              <a:rPr sz="4767" spc="-5" dirty="0">
                <a:latin typeface="Calibri"/>
                <a:cs typeface="Calibri"/>
              </a:rPr>
              <a:t>2</a:t>
            </a:r>
            <a:r>
              <a:rPr sz="4767" dirty="0">
                <a:latin typeface="Calibri"/>
                <a:cs typeface="Calibri"/>
              </a:rPr>
              <a:t>.1	</a:t>
            </a:r>
            <a:r>
              <a:rPr sz="4767" dirty="0">
                <a:latin typeface="SimSun"/>
                <a:cs typeface="SimSun"/>
              </a:rPr>
              <a:t>与网络有关的配置文件</a:t>
            </a:r>
            <a:endParaRPr sz="4767">
              <a:latin typeface="SimSun"/>
              <a:cs typeface="SimSun"/>
            </a:endParaRPr>
          </a:p>
          <a:p>
            <a:pPr marL="385219" indent="-371461">
              <a:spcBef>
                <a:spcPts val="753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1</a:t>
            </a:r>
            <a:r>
              <a:rPr sz="3467" dirty="0">
                <a:latin typeface="SimSun"/>
                <a:cs typeface="SimSun"/>
              </a:rPr>
              <a:t>．通用的</a:t>
            </a:r>
            <a:r>
              <a:rPr sz="3467" spc="-43" dirty="0">
                <a:latin typeface="Calibri"/>
                <a:cs typeface="Calibri"/>
              </a:rPr>
              <a:t>TCP/IP</a:t>
            </a:r>
            <a:r>
              <a:rPr sz="3467" dirty="0">
                <a:latin typeface="SimSun"/>
                <a:cs typeface="SimSun"/>
              </a:rPr>
              <a:t>文件</a:t>
            </a:r>
            <a:endParaRPr sz="3467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00" y="1796163"/>
            <a:ext cx="2984183" cy="1187099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 marR="5503">
              <a:lnSpc>
                <a:spcPct val="114399"/>
              </a:lnSpc>
              <a:spcBef>
                <a:spcPts val="108"/>
              </a:spcBef>
            </a:pPr>
            <a:r>
              <a:rPr sz="3467" spc="-16" dirty="0">
                <a:latin typeface="Calibri"/>
                <a:cs typeface="Calibri"/>
              </a:rPr>
              <a:t>1</a:t>
            </a:r>
            <a:r>
              <a:rPr sz="3467" spc="-16" dirty="0">
                <a:latin typeface="SimSun"/>
                <a:cs typeface="SimSun"/>
              </a:rPr>
              <a:t>）</a:t>
            </a:r>
            <a:r>
              <a:rPr sz="3467" spc="-16" dirty="0">
                <a:latin typeface="Calibri"/>
                <a:cs typeface="Calibri"/>
              </a:rPr>
              <a:t>/etc/hosts </a:t>
            </a:r>
            <a:r>
              <a:rPr sz="3467" spc="-11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2</a:t>
            </a:r>
            <a:r>
              <a:rPr sz="3467" dirty="0">
                <a:latin typeface="SimSun"/>
                <a:cs typeface="SimSun"/>
              </a:rPr>
              <a:t>）</a:t>
            </a:r>
            <a:r>
              <a:rPr sz="3467" spc="-65" dirty="0">
                <a:latin typeface="Calibri"/>
                <a:cs typeface="Calibri"/>
              </a:rPr>
              <a:t>/</a:t>
            </a:r>
            <a:r>
              <a:rPr sz="3467" spc="-27" dirty="0">
                <a:latin typeface="Calibri"/>
                <a:cs typeface="Calibri"/>
              </a:rPr>
              <a:t>e</a:t>
            </a:r>
            <a:r>
              <a:rPr sz="3467" spc="-38" dirty="0">
                <a:latin typeface="Calibri"/>
                <a:cs typeface="Calibri"/>
              </a:rPr>
              <a:t>t</a:t>
            </a:r>
            <a:r>
              <a:rPr sz="3467" spc="-5" dirty="0">
                <a:latin typeface="Calibri"/>
                <a:cs typeface="Calibri"/>
              </a:rPr>
              <a:t>c</a:t>
            </a:r>
            <a:r>
              <a:rPr sz="3467" spc="-65" dirty="0">
                <a:latin typeface="Calibri"/>
                <a:cs typeface="Calibri"/>
              </a:rPr>
              <a:t>/</a:t>
            </a:r>
            <a:r>
              <a:rPr sz="3467" spc="-5" dirty="0">
                <a:latin typeface="Calibri"/>
                <a:cs typeface="Calibri"/>
              </a:rPr>
              <a:t>s</a:t>
            </a:r>
            <a:r>
              <a:rPr sz="3467" spc="-11" dirty="0">
                <a:latin typeface="Calibri"/>
                <a:cs typeface="Calibri"/>
              </a:rPr>
              <a:t>e</a:t>
            </a:r>
            <a:r>
              <a:rPr sz="3467" spc="27" dirty="0">
                <a:latin typeface="Calibri"/>
                <a:cs typeface="Calibri"/>
              </a:rPr>
              <a:t>r</a:t>
            </a:r>
            <a:r>
              <a:rPr sz="3467" dirty="0">
                <a:latin typeface="Calibri"/>
                <a:cs typeface="Calibri"/>
              </a:rPr>
              <a:t>vi</a:t>
            </a:r>
            <a:r>
              <a:rPr sz="3467" spc="-5" dirty="0">
                <a:latin typeface="Calibri"/>
                <a:cs typeface="Calibri"/>
              </a:rPr>
              <a:t>c</a:t>
            </a:r>
            <a:r>
              <a:rPr sz="3467" spc="-11" dirty="0">
                <a:latin typeface="Calibri"/>
                <a:cs typeface="Calibri"/>
              </a:rPr>
              <a:t>e</a:t>
            </a:r>
            <a:r>
              <a:rPr sz="3467" dirty="0">
                <a:latin typeface="Calibri"/>
                <a:cs typeface="Calibri"/>
              </a:rPr>
              <a:t>s</a:t>
            </a:r>
            <a:endParaRPr sz="3467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74506" y="1785155"/>
            <a:ext cx="6101821" cy="1149524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67414" marR="5503" indent="-54344">
              <a:lnSpc>
                <a:spcPct val="130700"/>
              </a:lnSpc>
              <a:spcBef>
                <a:spcPts val="108"/>
              </a:spcBef>
            </a:pPr>
            <a:r>
              <a:rPr sz="3033" dirty="0">
                <a:latin typeface="SimSun"/>
                <a:cs typeface="SimSun"/>
              </a:rPr>
              <a:t>将</a:t>
            </a:r>
            <a:r>
              <a:rPr sz="3033" spc="-11" dirty="0">
                <a:latin typeface="Calibri"/>
                <a:cs typeface="Calibri"/>
              </a:rPr>
              <a:t>I</a:t>
            </a:r>
            <a:r>
              <a:rPr sz="3033" dirty="0">
                <a:latin typeface="Calibri"/>
                <a:cs typeface="Calibri"/>
              </a:rPr>
              <a:t>P</a:t>
            </a:r>
            <a:r>
              <a:rPr sz="3033" dirty="0">
                <a:latin typeface="SimSun"/>
                <a:cs typeface="SimSun"/>
              </a:rPr>
              <a:t>地址和主机名联系起来的文件。 服务和端口与协议对应的文件。</a:t>
            </a:r>
            <a:endParaRPr sz="3033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301" y="3097150"/>
            <a:ext cx="7545070" cy="54743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  <a:tabLst>
                <a:tab pos="3678156" algn="l"/>
              </a:tabLst>
            </a:pPr>
            <a:r>
              <a:rPr sz="3467" dirty="0">
                <a:latin typeface="Calibri"/>
                <a:cs typeface="Calibri"/>
              </a:rPr>
              <a:t>3</a:t>
            </a:r>
            <a:r>
              <a:rPr sz="3467" dirty="0">
                <a:latin typeface="SimSun"/>
                <a:cs typeface="SimSun"/>
              </a:rPr>
              <a:t>）</a:t>
            </a:r>
            <a:r>
              <a:rPr sz="3467" spc="-65" dirty="0">
                <a:latin typeface="Calibri"/>
                <a:cs typeface="Calibri"/>
              </a:rPr>
              <a:t>/</a:t>
            </a:r>
            <a:r>
              <a:rPr sz="3467" spc="-27" dirty="0">
                <a:latin typeface="Calibri"/>
                <a:cs typeface="Calibri"/>
              </a:rPr>
              <a:t>e</a:t>
            </a:r>
            <a:r>
              <a:rPr sz="3467" spc="-38" dirty="0">
                <a:latin typeface="Calibri"/>
                <a:cs typeface="Calibri"/>
              </a:rPr>
              <a:t>t</a:t>
            </a:r>
            <a:r>
              <a:rPr sz="3467" spc="-5" dirty="0">
                <a:latin typeface="Calibri"/>
                <a:cs typeface="Calibri"/>
              </a:rPr>
              <a:t>c</a:t>
            </a:r>
            <a:r>
              <a:rPr sz="3467" dirty="0">
                <a:latin typeface="Calibri"/>
                <a:cs typeface="Calibri"/>
              </a:rPr>
              <a:t>/</a:t>
            </a:r>
            <a:r>
              <a:rPr sz="3467" spc="-54" dirty="0">
                <a:latin typeface="Calibri"/>
                <a:cs typeface="Calibri"/>
              </a:rPr>
              <a:t>r</a:t>
            </a:r>
            <a:r>
              <a:rPr sz="3467" spc="-5" dirty="0">
                <a:latin typeface="Calibri"/>
                <a:cs typeface="Calibri"/>
              </a:rPr>
              <a:t>es</a:t>
            </a:r>
            <a:r>
              <a:rPr sz="3467" dirty="0">
                <a:latin typeface="Calibri"/>
                <a:cs typeface="Calibri"/>
              </a:rPr>
              <a:t>ol</a:t>
            </a:r>
            <a:r>
              <a:rPr sz="3467" spc="-282" dirty="0">
                <a:latin typeface="Calibri"/>
                <a:cs typeface="Calibri"/>
              </a:rPr>
              <a:t>v</a:t>
            </a:r>
            <a:r>
              <a:rPr sz="3467" dirty="0">
                <a:latin typeface="Calibri"/>
                <a:cs typeface="Calibri"/>
              </a:rPr>
              <a:t>.</a:t>
            </a:r>
            <a:r>
              <a:rPr sz="3467" spc="-32" dirty="0">
                <a:latin typeface="Calibri"/>
                <a:cs typeface="Calibri"/>
              </a:rPr>
              <a:t>c</a:t>
            </a:r>
            <a:r>
              <a:rPr sz="3467" dirty="0">
                <a:latin typeface="Calibri"/>
                <a:cs typeface="Calibri"/>
              </a:rPr>
              <a:t>o</a:t>
            </a:r>
            <a:r>
              <a:rPr sz="3467" spc="-16" dirty="0">
                <a:latin typeface="Calibri"/>
                <a:cs typeface="Calibri"/>
              </a:rPr>
              <a:t>n</a:t>
            </a:r>
            <a:r>
              <a:rPr sz="3467" dirty="0">
                <a:latin typeface="Calibri"/>
                <a:cs typeface="Calibri"/>
              </a:rPr>
              <a:t>f	</a:t>
            </a:r>
            <a:r>
              <a:rPr sz="3033" dirty="0">
                <a:latin typeface="SimSun"/>
                <a:cs typeface="SimSun"/>
              </a:rPr>
              <a:t>域名服务器定义文件。</a:t>
            </a:r>
            <a:endParaRPr sz="3033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300" y="3608961"/>
            <a:ext cx="3363913" cy="1832916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3758" marR="5503" algn="just">
              <a:lnSpc>
                <a:spcPct val="115900"/>
              </a:lnSpc>
              <a:spcBef>
                <a:spcPts val="173"/>
              </a:spcBef>
            </a:pPr>
            <a:r>
              <a:rPr sz="3467" spc="-16" dirty="0">
                <a:latin typeface="Calibri"/>
                <a:cs typeface="Calibri"/>
              </a:rPr>
              <a:t>4</a:t>
            </a:r>
            <a:r>
              <a:rPr sz="3467" spc="-16" dirty="0">
                <a:latin typeface="SimSun"/>
                <a:cs typeface="SimSun"/>
              </a:rPr>
              <a:t>）</a:t>
            </a:r>
            <a:r>
              <a:rPr sz="3467" spc="-16" dirty="0">
                <a:latin typeface="Calibri"/>
                <a:cs typeface="Calibri"/>
              </a:rPr>
              <a:t>/etc/host.conf </a:t>
            </a:r>
            <a:r>
              <a:rPr sz="3467" spc="-11" dirty="0">
                <a:latin typeface="Calibri"/>
                <a:cs typeface="Calibri"/>
              </a:rPr>
              <a:t> </a:t>
            </a:r>
            <a:r>
              <a:rPr sz="3467" spc="-16" dirty="0">
                <a:latin typeface="Calibri"/>
                <a:cs typeface="Calibri"/>
              </a:rPr>
              <a:t>5</a:t>
            </a:r>
            <a:r>
              <a:rPr sz="3467" spc="-16" dirty="0">
                <a:latin typeface="SimSun"/>
                <a:cs typeface="SimSun"/>
              </a:rPr>
              <a:t>）</a:t>
            </a:r>
            <a:r>
              <a:rPr sz="3467" spc="-16" dirty="0">
                <a:latin typeface="Calibri"/>
                <a:cs typeface="Calibri"/>
              </a:rPr>
              <a:t>/etc/networks </a:t>
            </a:r>
            <a:r>
              <a:rPr sz="3467" spc="-11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6</a:t>
            </a:r>
            <a:r>
              <a:rPr sz="3467" dirty="0">
                <a:latin typeface="SimSun"/>
                <a:cs typeface="SimSun"/>
              </a:rPr>
              <a:t>）</a:t>
            </a:r>
            <a:r>
              <a:rPr sz="3467" spc="-65" dirty="0">
                <a:latin typeface="Calibri"/>
                <a:cs typeface="Calibri"/>
              </a:rPr>
              <a:t>/</a:t>
            </a:r>
            <a:r>
              <a:rPr sz="3467" spc="-27" dirty="0">
                <a:latin typeface="Calibri"/>
                <a:cs typeface="Calibri"/>
              </a:rPr>
              <a:t>e</a:t>
            </a:r>
            <a:r>
              <a:rPr sz="3467" spc="-38" dirty="0">
                <a:latin typeface="Calibri"/>
                <a:cs typeface="Calibri"/>
              </a:rPr>
              <a:t>t</a:t>
            </a:r>
            <a:r>
              <a:rPr sz="3467" spc="-5" dirty="0">
                <a:latin typeface="Calibri"/>
                <a:cs typeface="Calibri"/>
              </a:rPr>
              <a:t>c</a:t>
            </a:r>
            <a:r>
              <a:rPr sz="3467" dirty="0">
                <a:latin typeface="Calibri"/>
                <a:cs typeface="Calibri"/>
              </a:rPr>
              <a:t>/</a:t>
            </a:r>
            <a:r>
              <a:rPr sz="3467" spc="5" dirty="0">
                <a:latin typeface="Calibri"/>
                <a:cs typeface="Calibri"/>
              </a:rPr>
              <a:t>h</a:t>
            </a:r>
            <a:r>
              <a:rPr sz="3467" dirty="0">
                <a:latin typeface="Calibri"/>
                <a:cs typeface="Calibri"/>
              </a:rPr>
              <a:t>o</a:t>
            </a:r>
            <a:r>
              <a:rPr sz="3467" spc="-43" dirty="0">
                <a:latin typeface="Calibri"/>
                <a:cs typeface="Calibri"/>
              </a:rPr>
              <a:t>s</a:t>
            </a:r>
            <a:r>
              <a:rPr sz="3467" dirty="0">
                <a:latin typeface="Calibri"/>
                <a:cs typeface="Calibri"/>
              </a:rPr>
              <a:t>t</a:t>
            </a:r>
            <a:r>
              <a:rPr sz="3467" spc="5" dirty="0">
                <a:latin typeface="Calibri"/>
                <a:cs typeface="Calibri"/>
              </a:rPr>
              <a:t>nam</a:t>
            </a:r>
            <a:r>
              <a:rPr sz="3467" dirty="0">
                <a:latin typeface="Calibri"/>
                <a:cs typeface="Calibri"/>
              </a:rPr>
              <a:t>e</a:t>
            </a:r>
            <a:endParaRPr sz="3467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3792" y="3597951"/>
            <a:ext cx="4650317" cy="187254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03871" marR="5503" indent="-90801">
              <a:lnSpc>
                <a:spcPct val="134300"/>
              </a:lnSpc>
              <a:spcBef>
                <a:spcPts val="108"/>
              </a:spcBef>
            </a:pPr>
            <a:r>
              <a:rPr sz="3033" dirty="0">
                <a:latin typeface="SimSun"/>
                <a:cs typeface="SimSun"/>
              </a:rPr>
              <a:t>规定如何解析主机的文件。 定义子网的文件。</a:t>
            </a:r>
            <a:endParaRPr sz="3033">
              <a:latin typeface="SimSun"/>
              <a:cs typeface="SimSun"/>
            </a:endParaRPr>
          </a:p>
          <a:p>
            <a:pPr marL="38522">
              <a:spcBef>
                <a:spcPts val="1116"/>
              </a:spcBef>
            </a:pPr>
            <a:r>
              <a:rPr sz="3033" dirty="0">
                <a:latin typeface="SimSun"/>
                <a:cs typeface="SimSun"/>
              </a:rPr>
              <a:t>系统静态主机名文件。</a:t>
            </a:r>
            <a:endParaRPr sz="3033">
              <a:latin typeface="SimSun"/>
              <a:cs typeface="SimSu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19748" y="-159424"/>
            <a:ext cx="386678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054538" algn="l"/>
              </a:tabLst>
            </a:pPr>
            <a:r>
              <a:rPr spc="-5" dirty="0">
                <a:latin typeface="Calibri"/>
                <a:cs typeface="Calibri"/>
              </a:rPr>
              <a:t>5</a:t>
            </a:r>
            <a:r>
              <a:rPr dirty="0">
                <a:latin typeface="Calibri"/>
                <a:cs typeface="Calibri"/>
              </a:rPr>
              <a:t>.2	</a:t>
            </a:r>
            <a:r>
              <a:rPr spc="-97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C</a:t>
            </a:r>
            <a:r>
              <a:rPr spc="-248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/I</a:t>
            </a:r>
            <a:r>
              <a:rPr spc="-5" dirty="0">
                <a:latin typeface="Calibri"/>
                <a:cs typeface="Calibri"/>
              </a:rPr>
              <a:t>P</a:t>
            </a:r>
            <a:r>
              <a:rPr dirty="0"/>
              <a:t>配置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9059" y="5562641"/>
            <a:ext cx="7792720" cy="1097235"/>
          </a:xfrm>
          <a:prstGeom prst="rect">
            <a:avLst/>
          </a:prstGeom>
        </p:spPr>
        <p:txBody>
          <a:bodyPr vert="horz" wrap="square" lIns="0" tIns="85990" rIns="0" bIns="0" rtlCol="0">
            <a:spAutoFit/>
          </a:bodyPr>
          <a:lstStyle/>
          <a:p>
            <a:pPr marL="13758">
              <a:spcBef>
                <a:spcPts val="677"/>
              </a:spcBef>
            </a:pPr>
            <a:r>
              <a:rPr sz="3033" dirty="0">
                <a:latin typeface="SimSun"/>
                <a:cs typeface="SimSun"/>
              </a:rPr>
              <a:t>可以用“</a:t>
            </a:r>
            <a:r>
              <a:rPr sz="3033" dirty="0">
                <a:latin typeface="Calibri"/>
                <a:cs typeface="Calibri"/>
              </a:rPr>
              <a:t>mo</a:t>
            </a:r>
            <a:r>
              <a:rPr sz="3033" spc="-43" dirty="0">
                <a:latin typeface="Calibri"/>
                <a:cs typeface="Calibri"/>
              </a:rPr>
              <a:t>r</a:t>
            </a:r>
            <a:r>
              <a:rPr sz="3033" spc="-11" dirty="0">
                <a:latin typeface="Calibri"/>
                <a:cs typeface="Calibri"/>
              </a:rPr>
              <a:t>e</a:t>
            </a:r>
            <a:r>
              <a:rPr sz="3033" dirty="0">
                <a:latin typeface="SimSun"/>
                <a:cs typeface="SimSun"/>
              </a:rPr>
              <a:t>”命令查看以上文件内容，如：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574"/>
              </a:spcBef>
              <a:tabLst>
                <a:tab pos="1020144" algn="l"/>
              </a:tabLst>
            </a:pPr>
            <a:r>
              <a:rPr sz="3033" spc="-11" dirty="0">
                <a:latin typeface="Calibri"/>
                <a:cs typeface="Calibri"/>
              </a:rPr>
              <a:t>more	</a:t>
            </a:r>
            <a:r>
              <a:rPr sz="3033" spc="-16" dirty="0">
                <a:latin typeface="Calibri"/>
                <a:cs typeface="Calibri"/>
              </a:rPr>
              <a:t>/etc/networks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2579" y="-83479"/>
            <a:ext cx="7580842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512674" algn="l"/>
              </a:tabLst>
            </a:pPr>
            <a:r>
              <a:rPr spc="-5" dirty="0">
                <a:latin typeface="Calibri"/>
                <a:cs typeface="Calibri"/>
              </a:rPr>
              <a:t>5</a:t>
            </a:r>
            <a:r>
              <a:rPr dirty="0">
                <a:latin typeface="Calibri"/>
                <a:cs typeface="Calibri"/>
              </a:rPr>
              <a:t>.</a:t>
            </a:r>
            <a:r>
              <a:rPr spc="-5" dirty="0">
                <a:latin typeface="Calibri"/>
                <a:cs typeface="Calibri"/>
              </a:rPr>
              <a:t>2</a:t>
            </a:r>
            <a:r>
              <a:rPr dirty="0">
                <a:latin typeface="Calibri"/>
                <a:cs typeface="Calibri"/>
              </a:rPr>
              <a:t>.1	</a:t>
            </a:r>
            <a:r>
              <a:rPr dirty="0"/>
              <a:t>与网络有关的配置文件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769238"/>
            <a:ext cx="9557914" cy="5489655"/>
          </a:xfrm>
          <a:prstGeom prst="rect">
            <a:avLst/>
          </a:prstGeom>
        </p:spPr>
        <p:txBody>
          <a:bodyPr vert="horz" wrap="square" lIns="0" tIns="284110" rIns="0" bIns="0" rtlCol="0">
            <a:spAutoFit/>
          </a:bodyPr>
          <a:lstStyle/>
          <a:p>
            <a:pPr marL="13758">
              <a:spcBef>
                <a:spcPts val="2237"/>
              </a:spcBef>
            </a:pPr>
            <a:r>
              <a:rPr sz="3467" dirty="0">
                <a:latin typeface="SimSun"/>
                <a:cs typeface="SimSun"/>
              </a:rPr>
              <a:t>红帽系列系统使用的配置目录主要是</a:t>
            </a:r>
            <a:r>
              <a:rPr sz="3467" spc="-65" dirty="0">
                <a:solidFill>
                  <a:srgbClr val="00B050"/>
                </a:solidFill>
                <a:latin typeface="Calibri"/>
                <a:cs typeface="Calibri"/>
              </a:rPr>
              <a:t>/</a:t>
            </a:r>
            <a:r>
              <a:rPr sz="3467" spc="-27" dirty="0">
                <a:solidFill>
                  <a:srgbClr val="00B050"/>
                </a:solidFill>
                <a:latin typeface="Calibri"/>
                <a:cs typeface="Calibri"/>
              </a:rPr>
              <a:t>e</a:t>
            </a:r>
            <a:r>
              <a:rPr sz="3467" spc="-43" dirty="0">
                <a:solidFill>
                  <a:srgbClr val="00B050"/>
                </a:solidFill>
                <a:latin typeface="Calibri"/>
                <a:cs typeface="Calibri"/>
              </a:rPr>
              <a:t>t</a:t>
            </a:r>
            <a:r>
              <a:rPr sz="3467" spc="-5" dirty="0">
                <a:solidFill>
                  <a:srgbClr val="00B050"/>
                </a:solidFill>
                <a:latin typeface="Calibri"/>
                <a:cs typeface="Calibri"/>
              </a:rPr>
              <a:t>c</a:t>
            </a:r>
            <a:r>
              <a:rPr sz="3467" spc="-65" dirty="0">
                <a:solidFill>
                  <a:srgbClr val="00B050"/>
                </a:solidFill>
                <a:latin typeface="Calibri"/>
                <a:cs typeface="Calibri"/>
              </a:rPr>
              <a:t>/s</a:t>
            </a:r>
            <a:r>
              <a:rPr sz="3467" spc="-32" dirty="0">
                <a:solidFill>
                  <a:srgbClr val="00B050"/>
                </a:solidFill>
                <a:latin typeface="Calibri"/>
                <a:cs typeface="Calibri"/>
              </a:rPr>
              <a:t>y</a:t>
            </a:r>
            <a:r>
              <a:rPr sz="3467" spc="-5" dirty="0">
                <a:solidFill>
                  <a:srgbClr val="00B050"/>
                </a:solidFill>
                <a:latin typeface="Calibri"/>
                <a:cs typeface="Calibri"/>
              </a:rPr>
              <a:t>s</a:t>
            </a:r>
            <a:r>
              <a:rPr sz="3467" spc="-32" dirty="0">
                <a:solidFill>
                  <a:srgbClr val="00B050"/>
                </a:solidFill>
                <a:latin typeface="Calibri"/>
                <a:cs typeface="Calibri"/>
              </a:rPr>
              <a:t>c</a:t>
            </a:r>
            <a:r>
              <a:rPr sz="3467" dirty="0">
                <a:solidFill>
                  <a:srgbClr val="00B050"/>
                </a:solidFill>
                <a:latin typeface="Calibri"/>
                <a:cs typeface="Calibri"/>
              </a:rPr>
              <a:t>o</a:t>
            </a:r>
            <a:r>
              <a:rPr sz="3467" spc="-16" dirty="0">
                <a:solidFill>
                  <a:srgbClr val="00B050"/>
                </a:solidFill>
                <a:latin typeface="Calibri"/>
                <a:cs typeface="Calibri"/>
              </a:rPr>
              <a:t>n</a:t>
            </a:r>
            <a:r>
              <a:rPr sz="3467" spc="-5" dirty="0">
                <a:solidFill>
                  <a:srgbClr val="00B050"/>
                </a:solidFill>
                <a:latin typeface="Calibri"/>
                <a:cs typeface="Calibri"/>
              </a:rPr>
              <a:t>f</a:t>
            </a:r>
            <a:r>
              <a:rPr sz="3467" dirty="0">
                <a:solidFill>
                  <a:srgbClr val="00B050"/>
                </a:solidFill>
                <a:latin typeface="Calibri"/>
                <a:cs typeface="Calibri"/>
              </a:rPr>
              <a:t>ig</a:t>
            </a:r>
            <a:endParaRPr sz="3467">
              <a:latin typeface="Calibri"/>
              <a:cs typeface="Calibri"/>
            </a:endParaRPr>
          </a:p>
          <a:p>
            <a:pPr marL="13758">
              <a:spcBef>
                <a:spcPts val="2134"/>
              </a:spcBef>
            </a:pPr>
            <a:r>
              <a:rPr sz="3467" dirty="0">
                <a:latin typeface="SimSun"/>
                <a:cs typeface="SimSun"/>
              </a:rPr>
              <a:t>目录，与网络接口配置相关的文件是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2026"/>
              </a:spcBef>
            </a:pPr>
            <a:r>
              <a:rPr sz="3467" spc="-16" dirty="0">
                <a:solidFill>
                  <a:srgbClr val="00B050"/>
                </a:solidFill>
                <a:latin typeface="Calibri"/>
                <a:cs typeface="Calibri"/>
              </a:rPr>
              <a:t>/etc/sysconfig/network-scripts</a:t>
            </a:r>
            <a:r>
              <a:rPr sz="3467" dirty="0">
                <a:latin typeface="SimSun"/>
                <a:cs typeface="SimSun"/>
              </a:rPr>
              <a:t>目录中的</a:t>
            </a:r>
            <a:r>
              <a:rPr sz="3467" spc="-32" dirty="0">
                <a:latin typeface="Calibri"/>
                <a:cs typeface="Calibri"/>
              </a:rPr>
              <a:t>ifcfg-</a:t>
            </a:r>
            <a:endParaRPr sz="3467">
              <a:latin typeface="Calibri"/>
              <a:cs typeface="Calibri"/>
            </a:endParaRPr>
          </a:p>
          <a:p>
            <a:pPr marL="13758" marR="28203">
              <a:lnSpc>
                <a:spcPct val="150200"/>
              </a:lnSpc>
              <a:spcBef>
                <a:spcPts val="22"/>
              </a:spcBef>
            </a:pPr>
            <a:r>
              <a:rPr sz="3467" spc="-16" dirty="0">
                <a:latin typeface="Calibri"/>
                <a:cs typeface="Calibri"/>
              </a:rPr>
              <a:t>&lt;</a:t>
            </a:r>
            <a:r>
              <a:rPr sz="3467" spc="-16" dirty="0">
                <a:solidFill>
                  <a:srgbClr val="FF0000"/>
                </a:solidFill>
                <a:latin typeface="Calibri"/>
                <a:cs typeface="Calibri"/>
              </a:rPr>
              <a:t>interface</a:t>
            </a:r>
            <a:r>
              <a:rPr sz="3467" spc="-16" dirty="0">
                <a:latin typeface="Calibri"/>
                <a:cs typeface="Calibri"/>
              </a:rPr>
              <a:t>&gt;</a:t>
            </a:r>
            <a:r>
              <a:rPr sz="3467" dirty="0">
                <a:latin typeface="SimSun"/>
                <a:cs typeface="SimSun"/>
              </a:rPr>
              <a:t>文件</a:t>
            </a:r>
            <a:r>
              <a:rPr sz="3467" spc="-16" dirty="0">
                <a:latin typeface="SimSun"/>
                <a:cs typeface="SimSun"/>
              </a:rPr>
              <a:t>，</a:t>
            </a:r>
            <a:r>
              <a:rPr sz="3467" spc="-16" dirty="0">
                <a:solidFill>
                  <a:srgbClr val="FF0000"/>
                </a:solidFill>
                <a:latin typeface="Calibri"/>
                <a:cs typeface="Calibri"/>
              </a:rPr>
              <a:t>interface</a:t>
            </a:r>
            <a:r>
              <a:rPr sz="3467" dirty="0">
                <a:latin typeface="SimSun"/>
                <a:cs typeface="SimSun"/>
              </a:rPr>
              <a:t>表示具体的网卡，其中 的</a:t>
            </a:r>
            <a:r>
              <a:rPr sz="3467" dirty="0">
                <a:latin typeface="Calibri"/>
                <a:cs typeface="Calibri"/>
              </a:rPr>
              <a:t>i</a:t>
            </a:r>
            <a:r>
              <a:rPr sz="3467" spc="-81" dirty="0">
                <a:latin typeface="Calibri"/>
                <a:cs typeface="Calibri"/>
              </a:rPr>
              <a:t>f</a:t>
            </a:r>
            <a:r>
              <a:rPr sz="3467" spc="-5" dirty="0">
                <a:latin typeface="Calibri"/>
                <a:cs typeface="Calibri"/>
              </a:rPr>
              <a:t>c</a:t>
            </a:r>
            <a:r>
              <a:rPr sz="3467" spc="-103" dirty="0">
                <a:latin typeface="Calibri"/>
                <a:cs typeface="Calibri"/>
              </a:rPr>
              <a:t>f</a:t>
            </a:r>
            <a:r>
              <a:rPr sz="3467" spc="5" dirty="0">
                <a:latin typeface="Calibri"/>
                <a:cs typeface="Calibri"/>
              </a:rPr>
              <a:t>g</a:t>
            </a:r>
            <a:r>
              <a:rPr sz="3467" spc="-5" dirty="0">
                <a:latin typeface="Calibri"/>
                <a:cs typeface="Calibri"/>
              </a:rPr>
              <a:t>-</a:t>
            </a:r>
            <a:r>
              <a:rPr sz="3467" dirty="0">
                <a:latin typeface="Calibri"/>
                <a:cs typeface="Calibri"/>
              </a:rPr>
              <a:t>l</a:t>
            </a:r>
            <a:r>
              <a:rPr sz="3467" spc="-5" dirty="0">
                <a:latin typeface="Calibri"/>
                <a:cs typeface="Calibri"/>
              </a:rPr>
              <a:t>o</a:t>
            </a:r>
            <a:r>
              <a:rPr sz="3467" dirty="0">
                <a:latin typeface="SimSun"/>
                <a:cs typeface="SimSun"/>
              </a:rPr>
              <a:t>为内部回送网络接口，其他的如</a:t>
            </a:r>
            <a:r>
              <a:rPr sz="3467" dirty="0">
                <a:latin typeface="Calibri"/>
                <a:cs typeface="Calibri"/>
              </a:rPr>
              <a:t>i</a:t>
            </a:r>
            <a:r>
              <a:rPr sz="3467" spc="-81" dirty="0">
                <a:latin typeface="Calibri"/>
                <a:cs typeface="Calibri"/>
              </a:rPr>
              <a:t>f</a:t>
            </a:r>
            <a:r>
              <a:rPr sz="3467" spc="-5" dirty="0">
                <a:latin typeface="Calibri"/>
                <a:cs typeface="Calibri"/>
              </a:rPr>
              <a:t>c</a:t>
            </a:r>
            <a:r>
              <a:rPr sz="3467" spc="-103" dirty="0">
                <a:latin typeface="Calibri"/>
                <a:cs typeface="Calibri"/>
              </a:rPr>
              <a:t>f</a:t>
            </a:r>
            <a:r>
              <a:rPr sz="3467" spc="5" dirty="0">
                <a:latin typeface="Calibri"/>
                <a:cs typeface="Calibri"/>
              </a:rPr>
              <a:t>g</a:t>
            </a:r>
            <a:r>
              <a:rPr sz="3467" spc="-5" dirty="0">
                <a:latin typeface="Calibri"/>
                <a:cs typeface="Calibri"/>
              </a:rPr>
              <a:t>-</a:t>
            </a:r>
            <a:r>
              <a:rPr sz="3467" spc="-27" dirty="0">
                <a:latin typeface="Calibri"/>
                <a:cs typeface="Calibri"/>
              </a:rPr>
              <a:t>e</a:t>
            </a:r>
            <a:r>
              <a:rPr sz="3467" dirty="0">
                <a:latin typeface="Calibri"/>
                <a:cs typeface="Calibri"/>
              </a:rPr>
              <a:t>t</a:t>
            </a:r>
            <a:r>
              <a:rPr sz="3467" spc="5" dirty="0">
                <a:latin typeface="Calibri"/>
                <a:cs typeface="Calibri"/>
              </a:rPr>
              <a:t>h</a:t>
            </a:r>
            <a:r>
              <a:rPr sz="3467" dirty="0">
                <a:latin typeface="Calibri"/>
                <a:cs typeface="Calibri"/>
              </a:rPr>
              <a:t>0 </a:t>
            </a:r>
            <a:r>
              <a:rPr sz="3467" dirty="0">
                <a:latin typeface="SimSun"/>
                <a:cs typeface="SimSun"/>
              </a:rPr>
              <a:t>等为具体的网卡配置文件，具体取决于是什么网 卡及其安装位置。</a:t>
            </a:r>
            <a:endParaRPr sz="3467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629" y="322666"/>
            <a:ext cx="5764742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512674" algn="l"/>
              </a:tabLst>
            </a:pPr>
            <a:r>
              <a:rPr spc="-5" dirty="0">
                <a:latin typeface="Calibri"/>
                <a:cs typeface="Calibri"/>
              </a:rPr>
              <a:t>5</a:t>
            </a:r>
            <a:r>
              <a:rPr dirty="0">
                <a:latin typeface="Calibri"/>
                <a:cs typeface="Calibri"/>
              </a:rPr>
              <a:t>.</a:t>
            </a:r>
            <a:r>
              <a:rPr spc="-5" dirty="0">
                <a:latin typeface="Calibri"/>
                <a:cs typeface="Calibri"/>
              </a:rPr>
              <a:t>2</a:t>
            </a:r>
            <a:r>
              <a:rPr dirty="0">
                <a:latin typeface="Calibri"/>
                <a:cs typeface="Calibri"/>
              </a:rPr>
              <a:t>.2	</a:t>
            </a:r>
            <a:r>
              <a:rPr dirty="0"/>
              <a:t>网络服务及管理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1743329"/>
            <a:ext cx="9713383" cy="4594377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85219" indent="-371461">
              <a:spcBef>
                <a:spcPts val="108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1</a:t>
            </a:r>
            <a:r>
              <a:rPr sz="3467" dirty="0">
                <a:latin typeface="SimSun"/>
                <a:cs typeface="SimSun"/>
              </a:rPr>
              <a:t>．网络服务管理工具</a:t>
            </a:r>
            <a:endParaRPr sz="3467">
              <a:latin typeface="SimSun"/>
              <a:cs typeface="SimSun"/>
            </a:endParaRPr>
          </a:p>
          <a:p>
            <a:pPr marL="13758" marR="5503">
              <a:lnSpc>
                <a:spcPct val="150900"/>
              </a:lnSpc>
              <a:spcBef>
                <a:spcPts val="769"/>
              </a:spcBef>
            </a:pPr>
            <a:r>
              <a:rPr sz="3467" spc="-11" dirty="0">
                <a:latin typeface="Calibri"/>
                <a:cs typeface="Calibri"/>
              </a:rPr>
              <a:t>NetworkManager</a:t>
            </a:r>
            <a:r>
              <a:rPr sz="3467" dirty="0">
                <a:latin typeface="SimSun"/>
                <a:cs typeface="SimSun"/>
              </a:rPr>
              <a:t>由后台服务进程和前台用于不同 界面的小程序组成。前者用来管理连接并汇报连接 变化，主要实现在启动与关闭时对网络设备的探测</a:t>
            </a:r>
            <a:endParaRPr sz="3467">
              <a:latin typeface="SimSun"/>
              <a:cs typeface="SimSun"/>
            </a:endParaRPr>
          </a:p>
          <a:p>
            <a:pPr marL="13758" marR="5503">
              <a:lnSpc>
                <a:spcPts val="6261"/>
              </a:lnSpc>
              <a:spcBef>
                <a:spcPts val="265"/>
              </a:spcBef>
            </a:pPr>
            <a:r>
              <a:rPr sz="3467" dirty="0">
                <a:latin typeface="SimSun"/>
                <a:cs typeface="SimSun"/>
              </a:rPr>
              <a:t>、启动、关闭、对各种网络设备底层接口的封装等 工作；后者允许用户管理网络连接。</a:t>
            </a:r>
            <a:endParaRPr sz="3467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629" y="322666"/>
            <a:ext cx="5764742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512674" algn="l"/>
              </a:tabLst>
            </a:pPr>
            <a:r>
              <a:rPr spc="-5" dirty="0">
                <a:latin typeface="Calibri"/>
                <a:cs typeface="Calibri"/>
              </a:rPr>
              <a:t>5</a:t>
            </a:r>
            <a:r>
              <a:rPr dirty="0">
                <a:latin typeface="Calibri"/>
                <a:cs typeface="Calibri"/>
              </a:rPr>
              <a:t>.</a:t>
            </a:r>
            <a:r>
              <a:rPr spc="-5" dirty="0">
                <a:latin typeface="Calibri"/>
                <a:cs typeface="Calibri"/>
              </a:rPr>
              <a:t>2</a:t>
            </a:r>
            <a:r>
              <a:rPr dirty="0">
                <a:latin typeface="Calibri"/>
                <a:cs typeface="Calibri"/>
              </a:rPr>
              <a:t>.2	</a:t>
            </a:r>
            <a:r>
              <a:rPr dirty="0"/>
              <a:t>网络服务及管理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1317373"/>
            <a:ext cx="6641835" cy="1289851"/>
          </a:xfrm>
          <a:prstGeom prst="rect">
            <a:avLst/>
          </a:prstGeom>
        </p:spPr>
        <p:txBody>
          <a:bodyPr vert="horz" wrap="square" lIns="0" tIns="119010" rIns="0" bIns="0" rtlCol="0">
            <a:spAutoFit/>
          </a:bodyPr>
          <a:lstStyle/>
          <a:p>
            <a:pPr marL="385219" indent="-371461">
              <a:spcBef>
                <a:spcPts val="93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1</a:t>
            </a:r>
            <a:r>
              <a:rPr sz="3467" dirty="0">
                <a:latin typeface="SimSun"/>
                <a:cs typeface="SimSun"/>
              </a:rPr>
              <a:t>．网络服务管理工具</a:t>
            </a:r>
            <a:endParaRPr sz="3467">
              <a:latin typeface="SimSun"/>
              <a:cs typeface="SimSun"/>
            </a:endParaRPr>
          </a:p>
          <a:p>
            <a:pPr marL="3105830">
              <a:spcBef>
                <a:spcPts val="834"/>
              </a:spcBef>
            </a:pPr>
            <a:r>
              <a:rPr sz="3467" dirty="0">
                <a:latin typeface="SimSun"/>
                <a:cs typeface="SimSun"/>
              </a:rPr>
              <a:t>网络服务管理工具</a:t>
            </a:r>
            <a:endParaRPr sz="3467">
              <a:latin typeface="SimSun"/>
              <a:cs typeface="SimSu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0958" y="2641336"/>
          <a:ext cx="9791118" cy="33673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98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2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700" dirty="0">
                          <a:latin typeface="SimSun"/>
                          <a:cs typeface="SimSun"/>
                        </a:rPr>
                        <a:t>工具及应用程序</a:t>
                      </a:r>
                      <a:endParaRPr sz="1700">
                        <a:latin typeface="SimSun"/>
                        <a:cs typeface="SimSun"/>
                      </a:endParaRPr>
                    </a:p>
                  </a:txBody>
                  <a:tcPr marL="0" marR="0" marT="12451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  <a:tabLst>
                          <a:tab pos="386715" algn="l"/>
                        </a:tabLst>
                      </a:pPr>
                      <a:r>
                        <a:rPr sz="1700" dirty="0">
                          <a:latin typeface="SimSun"/>
                          <a:cs typeface="SimSun"/>
                        </a:rPr>
                        <a:t>描	述</a:t>
                      </a:r>
                      <a:endParaRPr sz="1700">
                        <a:latin typeface="SimSun"/>
                        <a:cs typeface="SimSun"/>
                      </a:endParaRPr>
                    </a:p>
                  </a:txBody>
                  <a:tcPr marL="0" marR="0" marT="12107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365">
                <a:tc>
                  <a:txBody>
                    <a:bodyPr/>
                    <a:lstStyle/>
                    <a:p>
                      <a:pPr algn="ctr">
                        <a:lnSpc>
                          <a:spcPts val="2880"/>
                        </a:lnSpc>
                      </a:pPr>
                      <a:r>
                        <a:rPr sz="3000" spc="-5" dirty="0">
                          <a:latin typeface="Calibri"/>
                          <a:cs typeface="Calibri"/>
                        </a:rPr>
                        <a:t>nmcli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命令行工具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206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365">
                <a:tc>
                  <a:txBody>
                    <a:bodyPr/>
                    <a:lstStyle/>
                    <a:p>
                      <a:pPr marL="635" algn="ctr">
                        <a:lnSpc>
                          <a:spcPts val="2880"/>
                        </a:lnSpc>
                      </a:pPr>
                      <a:r>
                        <a:rPr sz="3000" spc="-10" dirty="0">
                          <a:latin typeface="Calibri"/>
                          <a:cs typeface="Calibri"/>
                        </a:rPr>
                        <a:t>nmtui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2850"/>
                        </a:lnSpc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一个简单的基于文本用户的</a:t>
                      </a:r>
                      <a:r>
                        <a:rPr sz="2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600" spc="-5" dirty="0">
                          <a:latin typeface="Calibri"/>
                          <a:cs typeface="Calibri"/>
                        </a:rPr>
                        <a:t>UI</a:t>
                      </a:r>
                      <a:r>
                        <a:rPr sz="2600" dirty="0">
                          <a:latin typeface="SimSun"/>
                          <a:cs typeface="SimSun"/>
                        </a:rPr>
                        <a:t>界面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6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2600" spc="-5" dirty="0">
                          <a:latin typeface="Calibri"/>
                          <a:cs typeface="Calibri"/>
                        </a:rPr>
                        <a:t>nm-connection-editor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27952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图形界面管理工具，可在</a:t>
                      </a:r>
                      <a:r>
                        <a:rPr sz="2600" spc="-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260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26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2600" dirty="0">
                          <a:latin typeface="SimSun"/>
                          <a:cs typeface="SimSun"/>
                        </a:rPr>
                        <a:t>或按</a:t>
                      </a:r>
                      <a:r>
                        <a:rPr sz="26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600" spc="-17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2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600" dirty="0">
                          <a:latin typeface="Calibri"/>
                          <a:cs typeface="Calibri"/>
                        </a:rPr>
                        <a:t>+</a:t>
                      </a:r>
                      <a:r>
                        <a:rPr sz="2600" spc="-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2600" spc="-1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600" dirty="0">
                          <a:latin typeface="SimSun"/>
                          <a:cs typeface="SimSun"/>
                        </a:rPr>
                        <a:t>键执</a:t>
                      </a:r>
                      <a:endParaRPr sz="2600">
                        <a:latin typeface="SimSun"/>
                        <a:cs typeface="SimSu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行该命令，进入网络编辑界面。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1238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6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600" spc="-15" dirty="0">
                          <a:latin typeface="Calibri"/>
                          <a:cs typeface="Calibri"/>
                        </a:rPr>
                        <a:t>control-center</a:t>
                      </a:r>
                      <a:r>
                        <a:rPr sz="2600" dirty="0">
                          <a:latin typeface="SimSun"/>
                          <a:cs typeface="SimSun"/>
                        </a:rPr>
                        <a:t>界面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10456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2775"/>
                        </a:lnSpc>
                      </a:pPr>
                      <a:r>
                        <a:rPr sz="2600" spc="-5" dirty="0">
                          <a:latin typeface="Calibri"/>
                          <a:cs typeface="Calibri"/>
                        </a:rPr>
                        <a:t>GNOME</a:t>
                      </a:r>
                      <a:r>
                        <a:rPr sz="2600" dirty="0">
                          <a:latin typeface="SimSun"/>
                          <a:cs typeface="SimSun"/>
                        </a:rPr>
                        <a:t>环境下用户界面工具，从设置中心选</a:t>
                      </a:r>
                      <a:endParaRPr sz="2600">
                        <a:latin typeface="SimSun"/>
                        <a:cs typeface="SimSun"/>
                      </a:endParaRPr>
                    </a:p>
                    <a:p>
                      <a:pPr marL="68580">
                        <a:lnSpc>
                          <a:spcPts val="2860"/>
                        </a:lnSpc>
                        <a:spcBef>
                          <a:spcPts val="25"/>
                        </a:spcBef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择“</a:t>
                      </a:r>
                      <a:r>
                        <a:rPr sz="26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26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2600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600" spc="-3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2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2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2600" spc="-5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2600" dirty="0">
                          <a:latin typeface="SimSun"/>
                          <a:cs typeface="SimSun"/>
                        </a:rPr>
                        <a:t>”进入。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2667" y="-190793"/>
            <a:ext cx="5764742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512674" algn="l"/>
              </a:tabLst>
            </a:pPr>
            <a:r>
              <a:rPr spc="-5" dirty="0">
                <a:latin typeface="Calibri"/>
                <a:cs typeface="Calibri"/>
              </a:rPr>
              <a:t>5</a:t>
            </a:r>
            <a:r>
              <a:rPr dirty="0">
                <a:latin typeface="Calibri"/>
                <a:cs typeface="Calibri"/>
              </a:rPr>
              <a:t>.</a:t>
            </a:r>
            <a:r>
              <a:rPr spc="-5" dirty="0">
                <a:latin typeface="Calibri"/>
                <a:cs typeface="Calibri"/>
              </a:rPr>
              <a:t>2</a:t>
            </a:r>
            <a:r>
              <a:rPr dirty="0">
                <a:latin typeface="Calibri"/>
                <a:cs typeface="Calibri"/>
              </a:rPr>
              <a:t>.2	</a:t>
            </a:r>
            <a:r>
              <a:rPr dirty="0"/>
              <a:t>网络服务及管理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259" y="650367"/>
            <a:ext cx="8096091" cy="6008290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85219" indent="-371461">
              <a:spcBef>
                <a:spcPts val="108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2</a:t>
            </a:r>
            <a:r>
              <a:rPr sz="3467" dirty="0">
                <a:latin typeface="SimSun"/>
                <a:cs typeface="SimSun"/>
              </a:rPr>
              <a:t>．网络及网络服务管理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2882"/>
              </a:spcBef>
            </a:pPr>
            <a:r>
              <a:rPr sz="3467" dirty="0">
                <a:latin typeface="Calibri"/>
                <a:cs typeface="Calibri"/>
              </a:rPr>
              <a:t>1</a:t>
            </a:r>
            <a:r>
              <a:rPr sz="3467" dirty="0">
                <a:latin typeface="SimSun"/>
                <a:cs typeface="SimSun"/>
              </a:rPr>
              <a:t>）查看网络服务状态</a:t>
            </a:r>
            <a:endParaRPr sz="3467">
              <a:latin typeface="SimSun"/>
              <a:cs typeface="SimSun"/>
            </a:endParaRPr>
          </a:p>
          <a:p>
            <a:pPr marL="13758" marR="77731" indent="1679831">
              <a:lnSpc>
                <a:spcPct val="169400"/>
              </a:lnSpc>
              <a:spcBef>
                <a:spcPts val="108"/>
              </a:spcBef>
            </a:pPr>
            <a:r>
              <a:rPr sz="3467" spc="-22" dirty="0">
                <a:latin typeface="Calibri"/>
                <a:cs typeface="Calibri"/>
              </a:rPr>
              <a:t>#systemctl</a:t>
            </a:r>
            <a:r>
              <a:rPr sz="3467" dirty="0">
                <a:latin typeface="Calibri"/>
                <a:cs typeface="Calibri"/>
              </a:rPr>
              <a:t> </a:t>
            </a:r>
            <a:r>
              <a:rPr sz="3467" spc="-22" dirty="0">
                <a:latin typeface="Calibri"/>
                <a:cs typeface="Calibri"/>
              </a:rPr>
              <a:t>status</a:t>
            </a:r>
            <a:r>
              <a:rPr sz="3467" spc="-5" dirty="0">
                <a:latin typeface="Calibri"/>
                <a:cs typeface="Calibri"/>
              </a:rPr>
              <a:t> </a:t>
            </a:r>
            <a:r>
              <a:rPr sz="3467" spc="-11" dirty="0">
                <a:latin typeface="Calibri"/>
                <a:cs typeface="Calibri"/>
              </a:rPr>
              <a:t>NetworkManager </a:t>
            </a:r>
            <a:r>
              <a:rPr sz="3467" spc="-769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2</a:t>
            </a:r>
            <a:r>
              <a:rPr sz="3467" dirty="0">
                <a:latin typeface="SimSun"/>
                <a:cs typeface="SimSun"/>
              </a:rPr>
              <a:t>）启动网络服务</a:t>
            </a:r>
            <a:endParaRPr sz="3467">
              <a:latin typeface="SimSun"/>
              <a:cs typeface="SimSun"/>
            </a:endParaRPr>
          </a:p>
          <a:p>
            <a:pPr marL="13758" marR="201552" indent="1802963">
              <a:lnSpc>
                <a:spcPts val="7150"/>
              </a:lnSpc>
              <a:spcBef>
                <a:spcPts val="628"/>
              </a:spcBef>
            </a:pPr>
            <a:r>
              <a:rPr sz="3467" spc="-22" dirty="0">
                <a:latin typeface="Calibri"/>
                <a:cs typeface="Calibri"/>
              </a:rPr>
              <a:t>#systemctl</a:t>
            </a:r>
            <a:r>
              <a:rPr sz="3467" dirty="0">
                <a:latin typeface="Calibri"/>
                <a:cs typeface="Calibri"/>
              </a:rPr>
              <a:t> </a:t>
            </a:r>
            <a:r>
              <a:rPr sz="3467" spc="-22" dirty="0">
                <a:latin typeface="Calibri"/>
                <a:cs typeface="Calibri"/>
              </a:rPr>
              <a:t>start</a:t>
            </a:r>
            <a:r>
              <a:rPr sz="3467" dirty="0">
                <a:latin typeface="Calibri"/>
                <a:cs typeface="Calibri"/>
              </a:rPr>
              <a:t> </a:t>
            </a:r>
            <a:r>
              <a:rPr sz="3467" spc="-11" dirty="0">
                <a:latin typeface="Calibri"/>
                <a:cs typeface="Calibri"/>
              </a:rPr>
              <a:t>NetworkManager </a:t>
            </a:r>
            <a:r>
              <a:rPr sz="3467" spc="-769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3</a:t>
            </a:r>
            <a:r>
              <a:rPr sz="3467" dirty="0">
                <a:latin typeface="SimSun"/>
                <a:cs typeface="SimSun"/>
              </a:rPr>
              <a:t>）启用服务</a:t>
            </a:r>
            <a:endParaRPr sz="3467">
              <a:latin typeface="SimSun"/>
              <a:cs typeface="SimSun"/>
            </a:endParaRPr>
          </a:p>
          <a:p>
            <a:pPr marL="1620673">
              <a:spcBef>
                <a:spcPts val="2150"/>
              </a:spcBef>
            </a:pPr>
            <a:r>
              <a:rPr sz="3467" spc="-22" dirty="0">
                <a:latin typeface="Calibri"/>
                <a:cs typeface="Calibri"/>
              </a:rPr>
              <a:t>#systemctl</a:t>
            </a:r>
            <a:r>
              <a:rPr sz="3467" spc="-5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enable</a:t>
            </a:r>
            <a:r>
              <a:rPr sz="3467" spc="-16" dirty="0">
                <a:latin typeface="Calibri"/>
                <a:cs typeface="Calibri"/>
              </a:rPr>
              <a:t> </a:t>
            </a:r>
            <a:r>
              <a:rPr sz="3467" spc="-11" dirty="0">
                <a:latin typeface="Calibri"/>
                <a:cs typeface="Calibri"/>
              </a:rPr>
              <a:t>NetworkManager</a:t>
            </a:r>
            <a:endParaRPr sz="346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3565" y="-249214"/>
            <a:ext cx="1576017" cy="471656"/>
          </a:xfrm>
          <a:prstGeom prst="rect">
            <a:avLst/>
          </a:prstGeom>
        </p:spPr>
        <p:txBody>
          <a:bodyPr vert="horz" wrap="square" lIns="0" tIns="13070" rIns="0" bIns="0" rtlCol="0">
            <a:spAutoFit/>
          </a:bodyPr>
          <a:lstStyle/>
          <a:p>
            <a:pPr marL="13758">
              <a:spcBef>
                <a:spcPts val="103"/>
              </a:spcBef>
            </a:pP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课程介绍</a:t>
            </a:r>
            <a:endParaRPr sz="2979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221" y="318778"/>
            <a:ext cx="2679435" cy="535500"/>
          </a:xfrm>
          <a:prstGeom prst="rect">
            <a:avLst/>
          </a:prstGeom>
        </p:spPr>
        <p:txBody>
          <a:bodyPr vert="horz" wrap="square" lIns="0" tIns="18574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46"/>
              </a:spcBef>
            </a:pPr>
            <a:r>
              <a:rPr sz="3358" spc="119" dirty="0">
                <a:solidFill>
                  <a:srgbClr val="002060"/>
                </a:solidFill>
              </a:rPr>
              <a:t>一、学习内容</a:t>
            </a:r>
            <a:endParaRPr sz="3358"/>
          </a:p>
        </p:txBody>
      </p:sp>
      <p:sp>
        <p:nvSpPr>
          <p:cNvPr id="4" name="object 4"/>
          <p:cNvSpPr txBox="1"/>
          <p:nvPr/>
        </p:nvSpPr>
        <p:spPr>
          <a:xfrm>
            <a:off x="104221" y="931037"/>
            <a:ext cx="9730581" cy="3313160"/>
          </a:xfrm>
          <a:prstGeom prst="rect">
            <a:avLst/>
          </a:prstGeom>
        </p:spPr>
        <p:txBody>
          <a:bodyPr vert="horz" wrap="square" lIns="0" tIns="15821" rIns="0" bIns="0" rtlCol="0">
            <a:spAutoFit/>
          </a:bodyPr>
          <a:lstStyle/>
          <a:p>
            <a:pPr marL="13758" marR="5503" indent="646619">
              <a:lnSpc>
                <a:spcPct val="99500"/>
              </a:lnSpc>
              <a:spcBef>
                <a:spcPts val="123"/>
              </a:spcBef>
            </a:pP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学习《操作系统》理论在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nu</a:t>
            </a:r>
            <a:r>
              <a:rPr sz="2817" b="1" spc="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4144" spc="89" baseline="1089" dirty="0">
                <a:solidFill>
                  <a:srgbClr val="FF0000"/>
                </a:solidFill>
                <a:latin typeface="SimSun"/>
                <a:cs typeface="SimSun"/>
              </a:rPr>
              <a:t>中的具体实现：界面操作、 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文件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设备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作业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进程管理、多种脚本编写、</a:t>
            </a:r>
            <a:r>
              <a:rPr sz="2817" b="1" spc="-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语言和</a:t>
            </a:r>
            <a:r>
              <a:rPr sz="2817" b="1" spc="-22" dirty="0">
                <a:solidFill>
                  <a:srgbClr val="FF0000"/>
                </a:solidFill>
                <a:latin typeface="Calibri"/>
                <a:cs typeface="Calibri"/>
              </a:rPr>
              <a:t>Java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语言 </a:t>
            </a:r>
            <a:r>
              <a:rPr sz="2762" spc="65" dirty="0">
                <a:solidFill>
                  <a:srgbClr val="FF0000"/>
                </a:solidFill>
                <a:latin typeface="SimSun"/>
                <a:cs typeface="SimSun"/>
              </a:rPr>
              <a:t>程序设计环境等。</a:t>
            </a:r>
            <a:endParaRPr sz="2762">
              <a:latin typeface="SimSun"/>
              <a:cs typeface="SimSun"/>
            </a:endParaRPr>
          </a:p>
          <a:p>
            <a:pPr marL="13758">
              <a:spcBef>
                <a:spcPts val="941"/>
              </a:spcBef>
            </a:pPr>
            <a:r>
              <a:rPr sz="3358" spc="119" dirty="0">
                <a:solidFill>
                  <a:srgbClr val="002060"/>
                </a:solidFill>
                <a:latin typeface="SimSun"/>
                <a:cs typeface="SimSun"/>
              </a:rPr>
              <a:t>二、在专业课程中的位置</a:t>
            </a:r>
            <a:endParaRPr sz="3358">
              <a:latin typeface="SimSun"/>
              <a:cs typeface="SimSun"/>
            </a:endParaRPr>
          </a:p>
          <a:p>
            <a:pPr marL="13758" marR="90801" indent="789012" algn="just">
              <a:lnSpc>
                <a:spcPct val="101499"/>
              </a:lnSpc>
              <a:spcBef>
                <a:spcPts val="948"/>
              </a:spcBef>
            </a:pP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是《计算机组成原理》、《操作系统》、《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C/C++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程序设 计》、《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J</a:t>
            </a:r>
            <a:r>
              <a:rPr sz="2817" b="1" spc="-38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17" b="1" spc="-49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817" b="1" spc="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4144" spc="89" baseline="1089" dirty="0">
                <a:solidFill>
                  <a:srgbClr val="FF0000"/>
                </a:solidFill>
                <a:latin typeface="SimSun"/>
                <a:cs typeface="SimSun"/>
              </a:rPr>
              <a:t>语言程序设计》、《计算机网络》等课程的后继 </a:t>
            </a:r>
            <a:r>
              <a:rPr sz="2762" spc="65" dirty="0">
                <a:solidFill>
                  <a:srgbClr val="FF0000"/>
                </a:solidFill>
                <a:latin typeface="SimSun"/>
                <a:cs typeface="SimSun"/>
              </a:rPr>
              <a:t>课程，暨综合课程。</a:t>
            </a:r>
            <a:endParaRPr sz="2762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220" y="4255905"/>
            <a:ext cx="1795463" cy="1206485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13758" marR="5503">
              <a:lnSpc>
                <a:spcPct val="123900"/>
              </a:lnSpc>
              <a:spcBef>
                <a:spcPts val="97"/>
              </a:spcBef>
            </a:pPr>
            <a:r>
              <a:rPr sz="3358" spc="108" dirty="0">
                <a:solidFill>
                  <a:srgbClr val="002060"/>
                </a:solidFill>
                <a:latin typeface="SimSun"/>
                <a:cs typeface="SimSun"/>
              </a:rPr>
              <a:t>三、理论 四、实践</a:t>
            </a:r>
            <a:endParaRPr sz="3358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70906" y="4262757"/>
            <a:ext cx="1358635" cy="1289851"/>
          </a:xfrm>
          <a:prstGeom prst="rect">
            <a:avLst/>
          </a:prstGeom>
        </p:spPr>
        <p:txBody>
          <a:bodyPr vert="horz" wrap="square" lIns="0" tIns="119010" rIns="0" bIns="0" rtlCol="0">
            <a:spAutoFit/>
          </a:bodyPr>
          <a:lstStyle/>
          <a:p>
            <a:pPr marL="13758">
              <a:spcBef>
                <a:spcPts val="937"/>
              </a:spcBef>
            </a:pPr>
            <a:r>
              <a:rPr sz="3467" b="1" dirty="0">
                <a:solidFill>
                  <a:srgbClr val="002060"/>
                </a:solidFill>
                <a:latin typeface="Calibri"/>
                <a:cs typeface="Calibri"/>
              </a:rPr>
              <a:t>32</a:t>
            </a:r>
            <a:r>
              <a:rPr sz="3358" spc="119" dirty="0">
                <a:solidFill>
                  <a:srgbClr val="002060"/>
                </a:solidFill>
                <a:latin typeface="SimSun"/>
                <a:cs typeface="SimSun"/>
              </a:rPr>
              <a:t>课时</a:t>
            </a:r>
            <a:endParaRPr sz="3358">
              <a:latin typeface="SimSun"/>
              <a:cs typeface="SimSun"/>
            </a:endParaRPr>
          </a:p>
          <a:p>
            <a:pPr marL="13758">
              <a:spcBef>
                <a:spcPts val="834"/>
              </a:spcBef>
            </a:pPr>
            <a:r>
              <a:rPr sz="3467" b="1" dirty="0">
                <a:solidFill>
                  <a:srgbClr val="002060"/>
                </a:solidFill>
                <a:latin typeface="Calibri"/>
                <a:cs typeface="Calibri"/>
              </a:rPr>
              <a:t>32</a:t>
            </a:r>
            <a:r>
              <a:rPr sz="3358" spc="119" dirty="0">
                <a:solidFill>
                  <a:srgbClr val="002060"/>
                </a:solidFill>
                <a:latin typeface="SimSun"/>
                <a:cs typeface="SimSun"/>
              </a:rPr>
              <a:t>课时</a:t>
            </a:r>
            <a:endParaRPr sz="3358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221" y="5551485"/>
            <a:ext cx="9498065" cy="159486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3758" marR="5503" algn="just">
              <a:lnSpc>
                <a:spcPct val="110000"/>
              </a:lnSpc>
              <a:spcBef>
                <a:spcPts val="585"/>
              </a:spcBef>
            </a:pPr>
            <a:r>
              <a:rPr sz="3358" spc="119" dirty="0">
                <a:solidFill>
                  <a:srgbClr val="002060"/>
                </a:solidFill>
                <a:latin typeface="SimSun"/>
                <a:cs typeface="SimSun"/>
              </a:rPr>
              <a:t>五、成绩构成：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平时不超过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40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%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，期末考试不低于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60% </a:t>
            </a:r>
            <a:r>
              <a:rPr sz="3196" spc="65" dirty="0">
                <a:solidFill>
                  <a:srgbClr val="002060"/>
                </a:solidFill>
                <a:latin typeface="SimSun"/>
                <a:cs typeface="SimSun"/>
              </a:rPr>
              <a:t>六、参考教材</a:t>
            </a:r>
            <a:r>
              <a:rPr sz="3196" spc="27" dirty="0">
                <a:solidFill>
                  <a:srgbClr val="002060"/>
                </a:solidFill>
                <a:latin typeface="SimSun"/>
                <a:cs typeface="SimSun"/>
              </a:rPr>
              <a:t>：</a:t>
            </a:r>
            <a:r>
              <a:rPr sz="2817" b="1" spc="27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、本课件</a:t>
            </a:r>
            <a:r>
              <a:rPr sz="4144" spc="40" baseline="1089" dirty="0">
                <a:solidFill>
                  <a:srgbClr val="FF0000"/>
                </a:solidFill>
                <a:latin typeface="SimSun"/>
                <a:cs typeface="SimSun"/>
              </a:rPr>
              <a:t>；</a:t>
            </a:r>
            <a:r>
              <a:rPr sz="2817" b="1" spc="27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2817" b="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4144" spc="96" baseline="1089" dirty="0">
                <a:solidFill>
                  <a:srgbClr val="FF0000"/>
                </a:solidFill>
                <a:latin typeface="SimSun"/>
                <a:cs typeface="SimSun"/>
              </a:rPr>
              <a:t>操作系统，卲国金， </a:t>
            </a:r>
            <a:r>
              <a:rPr sz="4144" spc="-2055" baseline="1089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2762" spc="65" dirty="0">
                <a:solidFill>
                  <a:srgbClr val="FF0000"/>
                </a:solidFill>
                <a:latin typeface="SimSun"/>
                <a:cs typeface="SimSun"/>
              </a:rPr>
              <a:t>电子工业出版社。</a:t>
            </a:r>
            <a:endParaRPr sz="2762">
              <a:latin typeface="SimSun"/>
              <a:cs typeface="SimSu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464015" y="6691445"/>
            <a:ext cx="456089" cy="466408"/>
            <a:chOff x="8736012" y="6440488"/>
            <a:chExt cx="421005" cy="430530"/>
          </a:xfrm>
        </p:grpSpPr>
        <p:sp>
          <p:nvSpPr>
            <p:cNvPr id="9" name="object 9"/>
            <p:cNvSpPr/>
            <p:nvPr/>
          </p:nvSpPr>
          <p:spPr>
            <a:xfrm>
              <a:off x="8748712" y="6453188"/>
              <a:ext cx="395605" cy="405130"/>
            </a:xfrm>
            <a:custGeom>
              <a:avLst/>
              <a:gdLst/>
              <a:ahLst/>
              <a:cxnLst/>
              <a:rect l="l" t="t" r="r" b="b"/>
              <a:pathLst>
                <a:path w="395604" h="405129">
                  <a:moveTo>
                    <a:pt x="197643" y="0"/>
                  </a:moveTo>
                  <a:lnTo>
                    <a:pt x="152325" y="5345"/>
                  </a:lnTo>
                  <a:lnTo>
                    <a:pt x="110725" y="20572"/>
                  </a:lnTo>
                  <a:lnTo>
                    <a:pt x="74027" y="44466"/>
                  </a:lnTo>
                  <a:lnTo>
                    <a:pt x="43420" y="75811"/>
                  </a:lnTo>
                  <a:lnTo>
                    <a:pt x="20088" y="113392"/>
                  </a:lnTo>
                  <a:lnTo>
                    <a:pt x="5219" y="155996"/>
                  </a:lnTo>
                  <a:lnTo>
                    <a:pt x="0" y="202405"/>
                  </a:lnTo>
                  <a:lnTo>
                    <a:pt x="5219" y="248815"/>
                  </a:lnTo>
                  <a:lnTo>
                    <a:pt x="20088" y="291418"/>
                  </a:lnTo>
                  <a:lnTo>
                    <a:pt x="43420" y="329000"/>
                  </a:lnTo>
                  <a:lnTo>
                    <a:pt x="74027" y="360345"/>
                  </a:lnTo>
                  <a:lnTo>
                    <a:pt x="110725" y="384239"/>
                  </a:lnTo>
                  <a:lnTo>
                    <a:pt x="152325" y="399466"/>
                  </a:lnTo>
                  <a:lnTo>
                    <a:pt x="197643" y="404811"/>
                  </a:lnTo>
                  <a:lnTo>
                    <a:pt x="242961" y="399466"/>
                  </a:lnTo>
                  <a:lnTo>
                    <a:pt x="284562" y="384239"/>
                  </a:lnTo>
                  <a:lnTo>
                    <a:pt x="321259" y="360345"/>
                  </a:lnTo>
                  <a:lnTo>
                    <a:pt x="351867" y="329000"/>
                  </a:lnTo>
                  <a:lnTo>
                    <a:pt x="375198" y="291418"/>
                  </a:lnTo>
                  <a:lnTo>
                    <a:pt x="390067" y="248815"/>
                  </a:lnTo>
                  <a:lnTo>
                    <a:pt x="395287" y="202405"/>
                  </a:lnTo>
                  <a:lnTo>
                    <a:pt x="390067" y="155996"/>
                  </a:lnTo>
                  <a:lnTo>
                    <a:pt x="375198" y="113392"/>
                  </a:lnTo>
                  <a:lnTo>
                    <a:pt x="351867" y="75811"/>
                  </a:lnTo>
                  <a:lnTo>
                    <a:pt x="321259" y="44466"/>
                  </a:lnTo>
                  <a:lnTo>
                    <a:pt x="284562" y="20572"/>
                  </a:lnTo>
                  <a:lnTo>
                    <a:pt x="242961" y="5345"/>
                  </a:lnTo>
                  <a:lnTo>
                    <a:pt x="197643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748712" y="6453188"/>
              <a:ext cx="395605" cy="405130"/>
            </a:xfrm>
            <a:custGeom>
              <a:avLst/>
              <a:gdLst/>
              <a:ahLst/>
              <a:cxnLst/>
              <a:rect l="l" t="t" r="r" b="b"/>
              <a:pathLst>
                <a:path w="395604" h="405129">
                  <a:moveTo>
                    <a:pt x="0" y="202406"/>
                  </a:moveTo>
                  <a:lnTo>
                    <a:pt x="5219" y="155996"/>
                  </a:lnTo>
                  <a:lnTo>
                    <a:pt x="20088" y="113392"/>
                  </a:lnTo>
                  <a:lnTo>
                    <a:pt x="43420" y="75811"/>
                  </a:lnTo>
                  <a:lnTo>
                    <a:pt x="74027" y="44466"/>
                  </a:lnTo>
                  <a:lnTo>
                    <a:pt x="110724" y="20572"/>
                  </a:lnTo>
                  <a:lnTo>
                    <a:pt x="152325" y="5345"/>
                  </a:lnTo>
                  <a:lnTo>
                    <a:pt x="197643" y="0"/>
                  </a:lnTo>
                  <a:lnTo>
                    <a:pt x="242961" y="5345"/>
                  </a:lnTo>
                  <a:lnTo>
                    <a:pt x="284562" y="20572"/>
                  </a:lnTo>
                  <a:lnTo>
                    <a:pt x="321259" y="44466"/>
                  </a:lnTo>
                  <a:lnTo>
                    <a:pt x="351866" y="75811"/>
                  </a:lnTo>
                  <a:lnTo>
                    <a:pt x="375198" y="113392"/>
                  </a:lnTo>
                  <a:lnTo>
                    <a:pt x="390067" y="155996"/>
                  </a:lnTo>
                  <a:lnTo>
                    <a:pt x="395287" y="202406"/>
                  </a:lnTo>
                  <a:lnTo>
                    <a:pt x="390067" y="248815"/>
                  </a:lnTo>
                  <a:lnTo>
                    <a:pt x="375198" y="291419"/>
                  </a:lnTo>
                  <a:lnTo>
                    <a:pt x="351866" y="329000"/>
                  </a:lnTo>
                  <a:lnTo>
                    <a:pt x="321259" y="360345"/>
                  </a:lnTo>
                  <a:lnTo>
                    <a:pt x="284562" y="384239"/>
                  </a:lnTo>
                  <a:lnTo>
                    <a:pt x="242961" y="399466"/>
                  </a:lnTo>
                  <a:lnTo>
                    <a:pt x="197643" y="404812"/>
                  </a:lnTo>
                  <a:lnTo>
                    <a:pt x="152325" y="399466"/>
                  </a:lnTo>
                  <a:lnTo>
                    <a:pt x="110724" y="384239"/>
                  </a:lnTo>
                  <a:lnTo>
                    <a:pt x="74027" y="360345"/>
                  </a:lnTo>
                  <a:lnTo>
                    <a:pt x="43420" y="329000"/>
                  </a:lnTo>
                  <a:lnTo>
                    <a:pt x="20088" y="291419"/>
                  </a:lnTo>
                  <a:lnTo>
                    <a:pt x="5219" y="248815"/>
                  </a:lnTo>
                  <a:lnTo>
                    <a:pt x="0" y="202406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190793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84" y="238718"/>
            <a:ext cx="9755346" cy="4942357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56405"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1.6</a:t>
            </a:r>
            <a:r>
              <a:rPr sz="3900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Solaris</a:t>
            </a:r>
            <a:endParaRPr sz="3900">
              <a:latin typeface="Calibri"/>
              <a:cs typeface="Calibri"/>
            </a:endParaRPr>
          </a:p>
          <a:p>
            <a:pPr marL="56405">
              <a:spcBef>
                <a:spcPts val="2692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1.6.2</a:t>
            </a:r>
            <a:r>
              <a:rPr sz="3467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系统架构</a:t>
            </a:r>
            <a:endParaRPr sz="3467">
              <a:latin typeface="SimSun"/>
              <a:cs typeface="SimSun"/>
            </a:endParaRPr>
          </a:p>
          <a:p>
            <a:pPr>
              <a:spcBef>
                <a:spcPts val="11"/>
              </a:spcBef>
            </a:pPr>
            <a:endParaRPr sz="4008">
              <a:latin typeface="SimSun"/>
              <a:cs typeface="SimSun"/>
            </a:endParaRPr>
          </a:p>
          <a:p>
            <a:pPr marL="13758" marR="487027" algn="just">
              <a:spcBef>
                <a:spcPts val="5"/>
              </a:spcBef>
            </a:pPr>
            <a:r>
              <a:rPr sz="3467" spc="-5" dirty="0">
                <a:solidFill>
                  <a:srgbClr val="FF0000"/>
                </a:solidFill>
                <a:latin typeface="Calibri"/>
                <a:cs typeface="Calibri"/>
              </a:rPr>
              <a:t>Solaris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传统上与基于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Sun</a:t>
            </a:r>
            <a:r>
              <a:rPr sz="3467" spc="-60" dirty="0">
                <a:solidFill>
                  <a:srgbClr val="FF0000"/>
                </a:solidFill>
                <a:latin typeface="Calibri"/>
                <a:cs typeface="Calibri"/>
              </a:rPr>
              <a:t> SPARC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处理器的硬件体系 结构结合紧密，在设计上和市场上经常捆绑在一 起，整个软硬件系统的可靠性和性能也因此大大 增强。</a:t>
            </a:r>
            <a:endParaRPr sz="3467">
              <a:latin typeface="SimSun"/>
              <a:cs typeface="SimSun"/>
            </a:endParaRPr>
          </a:p>
          <a:p>
            <a:pPr marL="32331">
              <a:spcBef>
                <a:spcPts val="1809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Solaris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支持多种系统架构</a:t>
            </a:r>
            <a:r>
              <a:rPr sz="3033" spc="-27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SPARC(</a:t>
            </a:r>
            <a:r>
              <a:rPr sz="2600" b="1" spc="-27" dirty="0">
                <a:solidFill>
                  <a:srgbClr val="92D050"/>
                </a:solidFill>
                <a:latin typeface="Calibri"/>
                <a:cs typeface="Calibri"/>
              </a:rPr>
              <a:t>RISC</a:t>
            </a:r>
            <a:r>
              <a:rPr sz="3819" spc="96" baseline="1182" dirty="0">
                <a:solidFill>
                  <a:srgbClr val="92D050"/>
                </a:solidFill>
                <a:latin typeface="SimSun"/>
                <a:cs typeface="SimSun"/>
              </a:rPr>
              <a:t>微处理器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),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x86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 and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x64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2667" y="-190793"/>
            <a:ext cx="5764742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512674" algn="l"/>
              </a:tabLst>
            </a:pPr>
            <a:r>
              <a:rPr spc="-5" dirty="0">
                <a:latin typeface="Calibri"/>
                <a:cs typeface="Calibri"/>
              </a:rPr>
              <a:t>5</a:t>
            </a:r>
            <a:r>
              <a:rPr dirty="0">
                <a:latin typeface="Calibri"/>
                <a:cs typeface="Calibri"/>
              </a:rPr>
              <a:t>.</a:t>
            </a:r>
            <a:r>
              <a:rPr spc="-5" dirty="0">
                <a:latin typeface="Calibri"/>
                <a:cs typeface="Calibri"/>
              </a:rPr>
              <a:t>2</a:t>
            </a:r>
            <a:r>
              <a:rPr dirty="0">
                <a:latin typeface="Calibri"/>
                <a:cs typeface="Calibri"/>
              </a:rPr>
              <a:t>.2	</a:t>
            </a:r>
            <a:r>
              <a:rPr dirty="0"/>
              <a:t>网络服务及管理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306959"/>
            <a:ext cx="9461606" cy="6274709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 marR="4372239">
              <a:lnSpc>
                <a:spcPct val="119400"/>
              </a:lnSpc>
              <a:spcBef>
                <a:spcPts val="108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2</a:t>
            </a:r>
            <a:r>
              <a:rPr sz="3467" dirty="0">
                <a:latin typeface="SimSun"/>
                <a:cs typeface="SimSun"/>
              </a:rPr>
              <a:t>．网络及网络服务管理 </a:t>
            </a:r>
            <a:r>
              <a:rPr sz="3467" dirty="0">
                <a:latin typeface="Calibri"/>
                <a:cs typeface="Calibri"/>
              </a:rPr>
              <a:t>4</a:t>
            </a:r>
            <a:r>
              <a:rPr sz="3467" dirty="0">
                <a:latin typeface="SimSun"/>
                <a:cs typeface="SimSun"/>
              </a:rPr>
              <a:t>）开启、关闭或重启网络</a:t>
            </a:r>
            <a:endParaRPr sz="3467">
              <a:latin typeface="SimSun"/>
              <a:cs typeface="SimSun"/>
            </a:endParaRPr>
          </a:p>
          <a:p>
            <a:pPr marL="13758" marR="7567">
              <a:lnSpc>
                <a:spcPts val="4008"/>
              </a:lnSpc>
              <a:spcBef>
                <a:spcPts val="1089"/>
              </a:spcBef>
            </a:pPr>
            <a:r>
              <a:rPr sz="3467" dirty="0">
                <a:latin typeface="SimSun"/>
                <a:cs typeface="SimSun"/>
              </a:rPr>
              <a:t>可用命令行工具</a:t>
            </a:r>
            <a:r>
              <a:rPr sz="5200" spc="8" baseline="1736" dirty="0">
                <a:latin typeface="Calibri"/>
                <a:cs typeface="Calibri"/>
              </a:rPr>
              <a:t>nm</a:t>
            </a:r>
            <a:r>
              <a:rPr sz="5200" spc="-8" baseline="1736" dirty="0">
                <a:latin typeface="Calibri"/>
                <a:cs typeface="Calibri"/>
              </a:rPr>
              <a:t>c</a:t>
            </a:r>
            <a:r>
              <a:rPr sz="5200" baseline="1736" dirty="0">
                <a:latin typeface="Calibri"/>
                <a:cs typeface="Calibri"/>
              </a:rPr>
              <a:t>li</a:t>
            </a:r>
            <a:r>
              <a:rPr sz="3467" dirty="0">
                <a:latin typeface="SimSun"/>
                <a:cs typeface="SimSun"/>
              </a:rPr>
              <a:t>开启或关闭网络，</a:t>
            </a:r>
            <a:r>
              <a:rPr sz="5200" spc="8" baseline="1736" dirty="0">
                <a:latin typeface="Calibri"/>
                <a:cs typeface="Calibri"/>
              </a:rPr>
              <a:t>nm</a:t>
            </a:r>
            <a:r>
              <a:rPr sz="5200" spc="-8" baseline="1736" dirty="0">
                <a:latin typeface="Calibri"/>
                <a:cs typeface="Calibri"/>
              </a:rPr>
              <a:t>c</a:t>
            </a:r>
            <a:r>
              <a:rPr sz="5200" baseline="1736" dirty="0">
                <a:latin typeface="Calibri"/>
                <a:cs typeface="Calibri"/>
              </a:rPr>
              <a:t>li</a:t>
            </a:r>
            <a:r>
              <a:rPr sz="3467" dirty="0">
                <a:latin typeface="SimSun"/>
                <a:cs typeface="SimSun"/>
              </a:rPr>
              <a:t>的用 </a:t>
            </a:r>
            <a:r>
              <a:rPr sz="5200" baseline="-3472" dirty="0">
                <a:latin typeface="SimSun"/>
                <a:cs typeface="SimSun"/>
              </a:rPr>
              <a:t>法为</a:t>
            </a:r>
            <a:r>
              <a:rPr sz="5200" spc="-1421" baseline="-3472" dirty="0">
                <a:latin typeface="SimSun"/>
                <a:cs typeface="SimSun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nmcli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n[etworking]</a:t>
            </a:r>
            <a:r>
              <a:rPr sz="3033" spc="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| 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off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 |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connectivity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[check]</a:t>
            </a:r>
            <a:endParaRPr sz="3033">
              <a:latin typeface="Calibri"/>
              <a:cs typeface="Calibri"/>
            </a:endParaRPr>
          </a:p>
          <a:p>
            <a:pPr marL="13758">
              <a:spcBef>
                <a:spcPts val="926"/>
              </a:spcBef>
            </a:pPr>
            <a:r>
              <a:rPr sz="3467" dirty="0">
                <a:latin typeface="SimSun"/>
                <a:cs typeface="SimSun"/>
              </a:rPr>
              <a:t>使用关闭、开启和重启网络的命令如下：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731"/>
              </a:spcBef>
              <a:tabLst>
                <a:tab pos="4965889" algn="l"/>
              </a:tabLst>
            </a:pPr>
            <a:r>
              <a:rPr sz="3467" spc="5" dirty="0">
                <a:latin typeface="Calibri"/>
                <a:cs typeface="Calibri"/>
              </a:rPr>
              <a:t>#nm</a:t>
            </a:r>
            <a:r>
              <a:rPr sz="3467" spc="-5" dirty="0">
                <a:latin typeface="Calibri"/>
                <a:cs typeface="Calibri"/>
              </a:rPr>
              <a:t>c</a:t>
            </a:r>
            <a:r>
              <a:rPr sz="3467" dirty="0">
                <a:latin typeface="Calibri"/>
                <a:cs typeface="Calibri"/>
              </a:rPr>
              <a:t>li</a:t>
            </a:r>
            <a:r>
              <a:rPr sz="3467" spc="5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n</a:t>
            </a:r>
            <a:r>
              <a:rPr sz="3467" spc="5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o</a:t>
            </a:r>
            <a:r>
              <a:rPr sz="3467" dirty="0">
                <a:latin typeface="Calibri"/>
                <a:cs typeface="Calibri"/>
              </a:rPr>
              <a:t>n	</a:t>
            </a: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开启</a:t>
            </a:r>
            <a:endParaRPr sz="3467">
              <a:latin typeface="SimSun"/>
              <a:cs typeface="SimSun"/>
            </a:endParaRPr>
          </a:p>
          <a:p>
            <a:pPr marL="13758" marR="3385114">
              <a:lnSpc>
                <a:spcPts val="4994"/>
              </a:lnSpc>
              <a:spcBef>
                <a:spcPts val="275"/>
              </a:spcBef>
              <a:tabLst>
                <a:tab pos="4965889" algn="l"/>
              </a:tabLst>
            </a:pPr>
            <a:r>
              <a:rPr sz="3467" spc="5" dirty="0">
                <a:latin typeface="Calibri"/>
                <a:cs typeface="Calibri"/>
              </a:rPr>
              <a:t>#nm</a:t>
            </a:r>
            <a:r>
              <a:rPr sz="3467" spc="-5" dirty="0">
                <a:latin typeface="Calibri"/>
                <a:cs typeface="Calibri"/>
              </a:rPr>
              <a:t>c</a:t>
            </a:r>
            <a:r>
              <a:rPr sz="3467" dirty="0">
                <a:latin typeface="Calibri"/>
                <a:cs typeface="Calibri"/>
              </a:rPr>
              <a:t>li</a:t>
            </a:r>
            <a:r>
              <a:rPr sz="3467" spc="5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n</a:t>
            </a:r>
            <a:r>
              <a:rPr sz="3467" spc="5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o</a:t>
            </a:r>
            <a:r>
              <a:rPr sz="3467" spc="-38" dirty="0">
                <a:latin typeface="Calibri"/>
                <a:cs typeface="Calibri"/>
              </a:rPr>
              <a:t>f</a:t>
            </a:r>
            <a:r>
              <a:rPr sz="3467" dirty="0">
                <a:latin typeface="Calibri"/>
                <a:cs typeface="Calibri"/>
              </a:rPr>
              <a:t>f	</a:t>
            </a: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关闭  </a:t>
            </a:r>
            <a:r>
              <a:rPr sz="3467" spc="5" dirty="0">
                <a:latin typeface="Calibri"/>
                <a:cs typeface="Calibri"/>
              </a:rPr>
              <a:t>#nm</a:t>
            </a:r>
            <a:r>
              <a:rPr sz="3467" spc="-5" dirty="0">
                <a:latin typeface="Calibri"/>
                <a:cs typeface="Calibri"/>
              </a:rPr>
              <a:t>c</a:t>
            </a:r>
            <a:r>
              <a:rPr sz="3467" dirty="0">
                <a:latin typeface="Calibri"/>
                <a:cs typeface="Calibri"/>
              </a:rPr>
              <a:t>li</a:t>
            </a:r>
            <a:r>
              <a:rPr sz="3467" spc="5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n</a:t>
            </a:r>
            <a:r>
              <a:rPr sz="3467" spc="5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o</a:t>
            </a:r>
            <a:r>
              <a:rPr sz="3467" spc="-38" dirty="0">
                <a:latin typeface="Calibri"/>
                <a:cs typeface="Calibri"/>
              </a:rPr>
              <a:t>f</a:t>
            </a:r>
            <a:r>
              <a:rPr sz="3467" spc="-5" dirty="0">
                <a:latin typeface="Calibri"/>
                <a:cs typeface="Calibri"/>
              </a:rPr>
              <a:t>f</a:t>
            </a:r>
            <a:r>
              <a:rPr sz="3467" dirty="0">
                <a:latin typeface="Calibri"/>
                <a:cs typeface="Calibri"/>
              </a:rPr>
              <a:t>;</a:t>
            </a:r>
            <a:r>
              <a:rPr sz="3467" spc="11" dirty="0">
                <a:latin typeface="Calibri"/>
                <a:cs typeface="Calibri"/>
              </a:rPr>
              <a:t> </a:t>
            </a:r>
            <a:r>
              <a:rPr sz="3467" spc="5" dirty="0">
                <a:latin typeface="Calibri"/>
                <a:cs typeface="Calibri"/>
              </a:rPr>
              <a:t>nm</a:t>
            </a:r>
            <a:r>
              <a:rPr sz="3467" spc="-5" dirty="0">
                <a:latin typeface="Calibri"/>
                <a:cs typeface="Calibri"/>
              </a:rPr>
              <a:t>c</a:t>
            </a:r>
            <a:r>
              <a:rPr sz="3467" dirty="0">
                <a:latin typeface="Calibri"/>
                <a:cs typeface="Calibri"/>
              </a:rPr>
              <a:t>li</a:t>
            </a:r>
            <a:r>
              <a:rPr sz="3467" spc="5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n</a:t>
            </a:r>
            <a:r>
              <a:rPr sz="3467" spc="5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o</a:t>
            </a:r>
            <a:r>
              <a:rPr sz="3467" dirty="0">
                <a:latin typeface="Calibri"/>
                <a:cs typeface="Calibri"/>
              </a:rPr>
              <a:t>n	</a:t>
            </a: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重启</a:t>
            </a:r>
            <a:endParaRPr sz="3467">
              <a:latin typeface="SimSun"/>
              <a:cs typeface="SimSun"/>
            </a:endParaRPr>
          </a:p>
          <a:p>
            <a:pPr marL="13758" marR="5503">
              <a:lnSpc>
                <a:spcPts val="4994"/>
              </a:lnSpc>
              <a:tabLst>
                <a:tab pos="5795487" algn="l"/>
                <a:tab pos="6585874" algn="l"/>
              </a:tabLst>
            </a:pPr>
            <a:r>
              <a:rPr sz="3467" spc="5" dirty="0">
                <a:latin typeface="Calibri"/>
                <a:cs typeface="Calibri"/>
              </a:rPr>
              <a:t>#nm</a:t>
            </a:r>
            <a:r>
              <a:rPr sz="3467" spc="-5" dirty="0">
                <a:latin typeface="Calibri"/>
                <a:cs typeface="Calibri"/>
              </a:rPr>
              <a:t>c</a:t>
            </a:r>
            <a:r>
              <a:rPr sz="3467" dirty="0">
                <a:latin typeface="Calibri"/>
                <a:cs typeface="Calibri"/>
              </a:rPr>
              <a:t>li</a:t>
            </a:r>
            <a:r>
              <a:rPr sz="3467" spc="5" dirty="0">
                <a:latin typeface="Calibri"/>
                <a:cs typeface="Calibri"/>
              </a:rPr>
              <a:t> d</a:t>
            </a:r>
            <a:r>
              <a:rPr sz="3467" spc="-27" dirty="0">
                <a:latin typeface="Calibri"/>
                <a:cs typeface="Calibri"/>
              </a:rPr>
              <a:t>e</a:t>
            </a:r>
            <a:r>
              <a:rPr sz="3467" dirty="0">
                <a:latin typeface="Calibri"/>
                <a:cs typeface="Calibri"/>
              </a:rPr>
              <a:t>v</a:t>
            </a:r>
            <a:r>
              <a:rPr sz="3467" spc="5" dirty="0">
                <a:latin typeface="Calibri"/>
                <a:cs typeface="Calibri"/>
              </a:rPr>
              <a:t> d</a:t>
            </a:r>
            <a:r>
              <a:rPr sz="3467" dirty="0">
                <a:latin typeface="Calibri"/>
                <a:cs typeface="Calibri"/>
              </a:rPr>
              <a:t>i</a:t>
            </a:r>
            <a:r>
              <a:rPr sz="3467" spc="-5" dirty="0">
                <a:latin typeface="Calibri"/>
                <a:cs typeface="Calibri"/>
              </a:rPr>
              <a:t>s</a:t>
            </a:r>
            <a:r>
              <a:rPr sz="3467" spc="-38" dirty="0">
                <a:latin typeface="Calibri"/>
                <a:cs typeface="Calibri"/>
              </a:rPr>
              <a:t>c</a:t>
            </a:r>
            <a:r>
              <a:rPr sz="3467" spc="-5" dirty="0">
                <a:latin typeface="Calibri"/>
                <a:cs typeface="Calibri"/>
              </a:rPr>
              <a:t>o</a:t>
            </a:r>
            <a:r>
              <a:rPr sz="3467" spc="5" dirty="0">
                <a:latin typeface="Calibri"/>
                <a:cs typeface="Calibri"/>
              </a:rPr>
              <a:t>nn</a:t>
            </a:r>
            <a:r>
              <a:rPr sz="3467" spc="-11" dirty="0">
                <a:latin typeface="Calibri"/>
                <a:cs typeface="Calibri"/>
              </a:rPr>
              <a:t>e</a:t>
            </a:r>
            <a:r>
              <a:rPr sz="3467" spc="-5" dirty="0">
                <a:latin typeface="Calibri"/>
                <a:cs typeface="Calibri"/>
              </a:rPr>
              <a:t>c</a:t>
            </a:r>
            <a:r>
              <a:rPr sz="3467" dirty="0">
                <a:latin typeface="Calibri"/>
                <a:cs typeface="Calibri"/>
              </a:rPr>
              <a:t>t</a:t>
            </a:r>
            <a:r>
              <a:rPr sz="3467" spc="5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i</a:t>
            </a:r>
            <a:r>
              <a:rPr sz="3467" spc="-70" dirty="0">
                <a:latin typeface="Calibri"/>
                <a:cs typeface="Calibri"/>
              </a:rPr>
              <a:t>f</a:t>
            </a:r>
            <a:r>
              <a:rPr sz="3467" dirty="0">
                <a:latin typeface="Calibri"/>
                <a:cs typeface="Calibri"/>
              </a:rPr>
              <a:t>a</a:t>
            </a:r>
            <a:r>
              <a:rPr sz="3467" spc="-5" dirty="0">
                <a:latin typeface="Calibri"/>
                <a:cs typeface="Calibri"/>
              </a:rPr>
              <a:t>ce-</a:t>
            </a:r>
            <a:r>
              <a:rPr sz="3467" spc="-27" dirty="0">
                <a:latin typeface="Calibri"/>
                <a:cs typeface="Calibri"/>
              </a:rPr>
              <a:t>e</a:t>
            </a:r>
            <a:r>
              <a:rPr sz="3467" dirty="0">
                <a:latin typeface="Calibri"/>
                <a:cs typeface="Calibri"/>
              </a:rPr>
              <a:t>t</a:t>
            </a:r>
            <a:r>
              <a:rPr sz="3467" spc="5" dirty="0">
                <a:latin typeface="Calibri"/>
                <a:cs typeface="Calibri"/>
              </a:rPr>
              <a:t>h</a:t>
            </a:r>
            <a:r>
              <a:rPr sz="3467" dirty="0">
                <a:latin typeface="Calibri"/>
                <a:cs typeface="Calibri"/>
              </a:rPr>
              <a:t>0	</a:t>
            </a:r>
            <a:r>
              <a:rPr sz="3467" spc="-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断开一个接口  </a:t>
            </a:r>
            <a:r>
              <a:rPr sz="3467" spc="5" dirty="0">
                <a:latin typeface="Calibri"/>
                <a:cs typeface="Calibri"/>
              </a:rPr>
              <a:t>#nm</a:t>
            </a:r>
            <a:r>
              <a:rPr sz="3467" spc="-5" dirty="0">
                <a:latin typeface="Calibri"/>
                <a:cs typeface="Calibri"/>
              </a:rPr>
              <a:t>c</a:t>
            </a:r>
            <a:r>
              <a:rPr sz="3467" dirty="0">
                <a:latin typeface="Calibri"/>
                <a:cs typeface="Calibri"/>
              </a:rPr>
              <a:t>li</a:t>
            </a:r>
            <a:r>
              <a:rPr sz="3467" spc="5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r</a:t>
            </a:r>
            <a:r>
              <a:rPr sz="3467" spc="-5" dirty="0">
                <a:latin typeface="Calibri"/>
                <a:cs typeface="Calibri"/>
              </a:rPr>
              <a:t> w</a:t>
            </a:r>
            <a:r>
              <a:rPr sz="3467" spc="5" dirty="0">
                <a:latin typeface="Calibri"/>
                <a:cs typeface="Calibri"/>
              </a:rPr>
              <a:t>i</a:t>
            </a:r>
            <a:r>
              <a:rPr sz="3467" spc="-5" dirty="0">
                <a:latin typeface="Calibri"/>
                <a:cs typeface="Calibri"/>
              </a:rPr>
              <a:t>f</a:t>
            </a:r>
            <a:r>
              <a:rPr sz="3467" dirty="0">
                <a:latin typeface="Calibri"/>
                <a:cs typeface="Calibri"/>
              </a:rPr>
              <a:t>i </a:t>
            </a:r>
            <a:r>
              <a:rPr sz="3467" spc="-5" dirty="0">
                <a:latin typeface="Calibri"/>
                <a:cs typeface="Calibri"/>
              </a:rPr>
              <a:t>o</a:t>
            </a:r>
            <a:r>
              <a:rPr sz="3467" spc="-43" dirty="0">
                <a:latin typeface="Calibri"/>
                <a:cs typeface="Calibri"/>
              </a:rPr>
              <a:t>f</a:t>
            </a:r>
            <a:r>
              <a:rPr sz="3467" dirty="0">
                <a:latin typeface="Calibri"/>
                <a:cs typeface="Calibri"/>
              </a:rPr>
              <a:t>f	</a:t>
            </a:r>
            <a:r>
              <a:rPr sz="3467" spc="38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关闭</a:t>
            </a:r>
            <a:r>
              <a:rPr sz="3467" spc="-948" dirty="0">
                <a:latin typeface="SimSun"/>
                <a:cs typeface="SimSun"/>
              </a:rPr>
              <a:t> </a:t>
            </a:r>
            <a:r>
              <a:rPr sz="3467" dirty="0">
                <a:latin typeface="Calibri"/>
                <a:cs typeface="Calibri"/>
              </a:rPr>
              <a:t>W</a:t>
            </a:r>
            <a:r>
              <a:rPr sz="3467" spc="5" dirty="0">
                <a:latin typeface="Calibri"/>
                <a:cs typeface="Calibri"/>
              </a:rPr>
              <a:t>i</a:t>
            </a:r>
            <a:r>
              <a:rPr sz="3467" dirty="0">
                <a:latin typeface="Calibri"/>
                <a:cs typeface="Calibri"/>
              </a:rPr>
              <a:t>Fi</a:t>
            </a:r>
            <a:endParaRPr sz="346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5647" y="322666"/>
            <a:ext cx="441504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514049" algn="l"/>
              </a:tabLst>
            </a:pPr>
            <a:r>
              <a:rPr spc="-5" dirty="0">
                <a:latin typeface="Calibri"/>
                <a:cs typeface="Calibri"/>
              </a:rPr>
              <a:t>5</a:t>
            </a:r>
            <a:r>
              <a:rPr dirty="0">
                <a:latin typeface="Calibri"/>
                <a:cs typeface="Calibri"/>
              </a:rPr>
              <a:t>.</a:t>
            </a:r>
            <a:r>
              <a:rPr spc="-5" dirty="0">
                <a:latin typeface="Calibri"/>
                <a:cs typeface="Calibri"/>
              </a:rPr>
              <a:t>2</a:t>
            </a:r>
            <a:r>
              <a:rPr dirty="0">
                <a:latin typeface="Calibri"/>
                <a:cs typeface="Calibri"/>
              </a:rPr>
              <a:t>.3	I</a:t>
            </a:r>
            <a:r>
              <a:rPr spc="-11" dirty="0">
                <a:latin typeface="Calibri"/>
                <a:cs typeface="Calibri"/>
              </a:rPr>
              <a:t>P</a:t>
            </a:r>
            <a:r>
              <a:rPr dirty="0"/>
              <a:t>地址配置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1508887"/>
            <a:ext cx="3331580" cy="5327655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85219" indent="-371461">
              <a:spcBef>
                <a:spcPts val="108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1</a:t>
            </a:r>
            <a:r>
              <a:rPr sz="3467" dirty="0">
                <a:latin typeface="SimSun"/>
                <a:cs typeface="SimSun"/>
              </a:rPr>
              <a:t>．图形界面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2887"/>
              </a:spcBef>
            </a:pPr>
            <a:r>
              <a:rPr sz="3467" dirty="0">
                <a:latin typeface="SimSun"/>
                <a:cs typeface="SimSun"/>
              </a:rPr>
              <a:t>通过“设置中心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2128"/>
              </a:spcBef>
            </a:pPr>
            <a:r>
              <a:rPr sz="3467" dirty="0">
                <a:latin typeface="SimSun"/>
                <a:cs typeface="SimSun"/>
              </a:rPr>
              <a:t>”选择“</a:t>
            </a:r>
            <a:r>
              <a:rPr sz="3467" spc="-5" dirty="0">
                <a:latin typeface="Calibri"/>
                <a:cs typeface="Calibri"/>
              </a:rPr>
              <a:t>N</a:t>
            </a:r>
            <a:r>
              <a:rPr sz="3467" spc="-27" dirty="0">
                <a:latin typeface="Calibri"/>
                <a:cs typeface="Calibri"/>
              </a:rPr>
              <a:t>e</a:t>
            </a:r>
            <a:r>
              <a:rPr sz="3467" dirty="0">
                <a:latin typeface="Calibri"/>
                <a:cs typeface="Calibri"/>
              </a:rPr>
              <a:t>t</a:t>
            </a:r>
            <a:r>
              <a:rPr sz="3467" spc="-32" dirty="0">
                <a:latin typeface="Calibri"/>
                <a:cs typeface="Calibri"/>
              </a:rPr>
              <a:t>w</a:t>
            </a:r>
            <a:r>
              <a:rPr sz="3467" dirty="0">
                <a:latin typeface="Calibri"/>
                <a:cs typeface="Calibri"/>
              </a:rPr>
              <a:t>o</a:t>
            </a:r>
            <a:r>
              <a:rPr sz="3467" spc="-5" dirty="0">
                <a:latin typeface="Calibri"/>
                <a:cs typeface="Calibri"/>
              </a:rPr>
              <a:t>rk</a:t>
            </a:r>
            <a:endParaRPr sz="3467">
              <a:latin typeface="Calibri"/>
              <a:cs typeface="Calibri"/>
            </a:endParaRPr>
          </a:p>
          <a:p>
            <a:pPr marL="13758">
              <a:spcBef>
                <a:spcPts val="2107"/>
              </a:spcBef>
            </a:pPr>
            <a:r>
              <a:rPr sz="3467" dirty="0">
                <a:latin typeface="SimSun"/>
                <a:cs typeface="SimSun"/>
              </a:rPr>
              <a:t>（网络设置）”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2026"/>
              </a:spcBef>
            </a:pPr>
            <a:r>
              <a:rPr sz="3467" dirty="0">
                <a:latin typeface="SimSun"/>
                <a:cs typeface="SimSun"/>
              </a:rPr>
              <a:t>，可以打开如图</a:t>
            </a:r>
            <a:endParaRPr sz="3467">
              <a:latin typeface="SimSun"/>
              <a:cs typeface="SimSun"/>
            </a:endParaRPr>
          </a:p>
          <a:p>
            <a:pPr marL="13758" marR="227004">
              <a:lnSpc>
                <a:spcPct val="148700"/>
              </a:lnSpc>
              <a:spcBef>
                <a:spcPts val="81"/>
              </a:spcBef>
            </a:pPr>
            <a:r>
              <a:rPr sz="3467" dirty="0">
                <a:latin typeface="SimSun"/>
                <a:cs typeface="SimSun"/>
              </a:rPr>
              <a:t>所示网络配置主 界面</a:t>
            </a:r>
            <a:endParaRPr sz="3467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9650" y="1556149"/>
            <a:ext cx="6260042" cy="4173933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5647" y="-190793"/>
            <a:ext cx="441504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514049" algn="l"/>
              </a:tabLst>
            </a:pPr>
            <a:r>
              <a:rPr spc="-5" dirty="0">
                <a:latin typeface="Calibri"/>
                <a:cs typeface="Calibri"/>
              </a:rPr>
              <a:t>5</a:t>
            </a:r>
            <a:r>
              <a:rPr dirty="0">
                <a:latin typeface="Calibri"/>
                <a:cs typeface="Calibri"/>
              </a:rPr>
              <a:t>.</a:t>
            </a:r>
            <a:r>
              <a:rPr spc="-5" dirty="0">
                <a:latin typeface="Calibri"/>
                <a:cs typeface="Calibri"/>
              </a:rPr>
              <a:t>2</a:t>
            </a:r>
            <a:r>
              <a:rPr dirty="0">
                <a:latin typeface="Calibri"/>
                <a:cs typeface="Calibri"/>
              </a:rPr>
              <a:t>.3	I</a:t>
            </a:r>
            <a:r>
              <a:rPr spc="-11" dirty="0">
                <a:latin typeface="Calibri"/>
                <a:cs typeface="Calibri"/>
              </a:rPr>
              <a:t>P</a:t>
            </a:r>
            <a:r>
              <a:rPr dirty="0"/>
              <a:t>地址配置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339978"/>
            <a:ext cx="9713383" cy="3726384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85219" indent="-371461">
              <a:spcBef>
                <a:spcPts val="108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2</a:t>
            </a:r>
            <a:r>
              <a:rPr sz="3467" dirty="0">
                <a:latin typeface="SimSun"/>
                <a:cs typeface="SimSun"/>
              </a:rPr>
              <a:t>．配置现有连接</a:t>
            </a:r>
            <a:endParaRPr sz="3467">
              <a:latin typeface="SimSun"/>
              <a:cs typeface="SimSun"/>
            </a:endParaRPr>
          </a:p>
          <a:p>
            <a:pPr marL="13758" marR="5503">
              <a:lnSpc>
                <a:spcPct val="150200"/>
              </a:lnSpc>
              <a:spcBef>
                <a:spcPts val="796"/>
              </a:spcBef>
            </a:pPr>
            <a:r>
              <a:rPr sz="3467" dirty="0">
                <a:latin typeface="SimSun"/>
                <a:cs typeface="SimSun"/>
              </a:rPr>
              <a:t>选择现有连接，单击齿轮图标，打开如图所示的网 络设置界面，从这里可进行网络配置。选择</a:t>
            </a:r>
            <a:r>
              <a:rPr sz="3467" dirty="0">
                <a:latin typeface="Calibri"/>
                <a:cs typeface="Calibri"/>
              </a:rPr>
              <a:t>IPv4</a:t>
            </a:r>
            <a:r>
              <a:rPr sz="3467" dirty="0">
                <a:latin typeface="SimSun"/>
                <a:cs typeface="SimSun"/>
              </a:rPr>
              <a:t>， </a:t>
            </a:r>
            <a:r>
              <a:rPr sz="3467" spc="-1717" dirty="0">
                <a:latin typeface="SimSun"/>
                <a:cs typeface="SimSun"/>
              </a:rPr>
              <a:t> </a:t>
            </a:r>
            <a:r>
              <a:rPr sz="3467" dirty="0">
                <a:latin typeface="SimSun"/>
                <a:cs typeface="SimSun"/>
              </a:rPr>
              <a:t>可设为自动获取或手动设置</a:t>
            </a:r>
            <a:r>
              <a:rPr sz="3467" dirty="0">
                <a:latin typeface="Calibri"/>
                <a:cs typeface="Calibri"/>
              </a:rPr>
              <a:t>IP</a:t>
            </a:r>
            <a:r>
              <a:rPr sz="3467" dirty="0">
                <a:latin typeface="SimSun"/>
                <a:cs typeface="SimSun"/>
              </a:rPr>
              <a:t>地址，以及</a:t>
            </a:r>
            <a:r>
              <a:rPr sz="3467" dirty="0">
                <a:latin typeface="Calibri"/>
                <a:cs typeface="Calibri"/>
              </a:rPr>
              <a:t>DNS</a:t>
            </a:r>
            <a:r>
              <a:rPr sz="3467" dirty="0">
                <a:latin typeface="SimSun"/>
                <a:cs typeface="SimSun"/>
              </a:rPr>
              <a:t>和路 由配置等。</a:t>
            </a:r>
            <a:endParaRPr sz="3467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8865" y="3418681"/>
            <a:ext cx="6552406" cy="3725068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7686" y="-136311"/>
            <a:ext cx="4415048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514049" algn="l"/>
              </a:tabLst>
            </a:pPr>
            <a:r>
              <a:rPr spc="-5" dirty="0">
                <a:latin typeface="Calibri"/>
                <a:cs typeface="Calibri"/>
              </a:rPr>
              <a:t>5</a:t>
            </a:r>
            <a:r>
              <a:rPr dirty="0">
                <a:latin typeface="Calibri"/>
                <a:cs typeface="Calibri"/>
              </a:rPr>
              <a:t>.</a:t>
            </a:r>
            <a:r>
              <a:rPr spc="-5" dirty="0">
                <a:latin typeface="Calibri"/>
                <a:cs typeface="Calibri"/>
              </a:rPr>
              <a:t>2</a:t>
            </a:r>
            <a:r>
              <a:rPr dirty="0">
                <a:latin typeface="Calibri"/>
                <a:cs typeface="Calibri"/>
              </a:rPr>
              <a:t>.3	I</a:t>
            </a:r>
            <a:r>
              <a:rPr spc="-11" dirty="0">
                <a:latin typeface="Calibri"/>
                <a:cs typeface="Calibri"/>
              </a:rPr>
              <a:t>P</a:t>
            </a:r>
            <a:r>
              <a:rPr dirty="0"/>
              <a:t>地址配置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1040002"/>
            <a:ext cx="9713383" cy="4776735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85219" indent="-371461">
              <a:spcBef>
                <a:spcPts val="108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3</a:t>
            </a:r>
            <a:r>
              <a:rPr sz="3467" dirty="0">
                <a:latin typeface="SimSun"/>
                <a:cs typeface="SimSun"/>
              </a:rPr>
              <a:t>．图形界面配置工具与</a:t>
            </a:r>
            <a:r>
              <a:rPr sz="3467" dirty="0">
                <a:latin typeface="Calibri"/>
                <a:cs typeface="Calibri"/>
              </a:rPr>
              <a:t>IP</a:t>
            </a:r>
            <a:r>
              <a:rPr sz="3467" dirty="0">
                <a:latin typeface="SimSun"/>
                <a:cs typeface="SimSun"/>
              </a:rPr>
              <a:t>地址配置文件的关系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2887"/>
              </a:spcBef>
            </a:pPr>
            <a:r>
              <a:rPr sz="3467" dirty="0">
                <a:latin typeface="Calibri"/>
                <a:cs typeface="Calibri"/>
              </a:rPr>
              <a:t>1</a:t>
            </a:r>
            <a:r>
              <a:rPr sz="3467" dirty="0">
                <a:latin typeface="SimSun"/>
                <a:cs typeface="SimSun"/>
              </a:rPr>
              <a:t>）红帽系统中网络配置中心与配置文件的关系</a:t>
            </a:r>
            <a:endParaRPr sz="3467">
              <a:latin typeface="SimSun"/>
              <a:cs typeface="SimSun"/>
            </a:endParaRPr>
          </a:p>
          <a:p>
            <a:pPr marL="13758" marR="5503">
              <a:lnSpc>
                <a:spcPct val="148800"/>
              </a:lnSpc>
              <a:spcBef>
                <a:spcPts val="959"/>
              </a:spcBef>
            </a:pPr>
            <a:r>
              <a:rPr sz="3467" dirty="0">
                <a:latin typeface="SimSun"/>
                <a:cs typeface="SimSun"/>
              </a:rPr>
              <a:t>在红帽系统中，通过图形界面操作的网络信息被直 接保存在</a:t>
            </a:r>
            <a:r>
              <a:rPr sz="3467" spc="-16" dirty="0">
                <a:latin typeface="Calibri"/>
                <a:cs typeface="Calibri"/>
              </a:rPr>
              <a:t>/etc/sysconfig/network-scripts</a:t>
            </a:r>
            <a:r>
              <a:rPr sz="3467" dirty="0">
                <a:latin typeface="SimSun"/>
                <a:cs typeface="SimSun"/>
              </a:rPr>
              <a:t>目录下</a:t>
            </a:r>
            <a:r>
              <a:rPr sz="3467" spc="-32" dirty="0">
                <a:latin typeface="Calibri"/>
                <a:cs typeface="Calibri"/>
              </a:rPr>
              <a:t>ifcfg-</a:t>
            </a:r>
            <a:endParaRPr sz="3467">
              <a:latin typeface="Calibri"/>
              <a:cs typeface="Calibri"/>
            </a:endParaRPr>
          </a:p>
          <a:p>
            <a:pPr marL="13758">
              <a:spcBef>
                <a:spcPts val="2107"/>
              </a:spcBef>
            </a:pPr>
            <a:r>
              <a:rPr sz="3467" spc="-16" dirty="0">
                <a:latin typeface="Calibri"/>
                <a:cs typeface="Calibri"/>
              </a:rPr>
              <a:t>&lt;interface&gt;</a:t>
            </a:r>
            <a:r>
              <a:rPr sz="3467" dirty="0">
                <a:latin typeface="SimSun"/>
                <a:cs typeface="SimSun"/>
              </a:rPr>
              <a:t>文件中。每当通过图形界面配置完成后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2128"/>
              </a:spcBef>
            </a:pPr>
            <a:r>
              <a:rPr sz="3467" dirty="0">
                <a:latin typeface="SimSun"/>
                <a:cs typeface="SimSun"/>
              </a:rPr>
              <a:t>，都将用新配置更新该文件。</a:t>
            </a:r>
            <a:endParaRPr sz="3467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4943" y="-190793"/>
            <a:ext cx="4700535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053849" algn="l"/>
              </a:tabLst>
            </a:pPr>
            <a:r>
              <a:rPr spc="-5" dirty="0">
                <a:latin typeface="Calibri"/>
                <a:cs typeface="Calibri"/>
              </a:rPr>
              <a:t>5</a:t>
            </a:r>
            <a:r>
              <a:rPr dirty="0">
                <a:latin typeface="Calibri"/>
                <a:cs typeface="Calibri"/>
              </a:rPr>
              <a:t>.3	</a:t>
            </a:r>
            <a:r>
              <a:rPr dirty="0"/>
              <a:t>网络管理命令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248" y="541402"/>
            <a:ext cx="6328833" cy="1922514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385219" indent="-371461">
              <a:spcBef>
                <a:spcPts val="910"/>
              </a:spcBef>
              <a:buFont typeface="Arial MT"/>
              <a:buChar char="•"/>
              <a:tabLst>
                <a:tab pos="384531" algn="l"/>
                <a:tab pos="385219" algn="l"/>
                <a:tab pos="1478279" algn="l"/>
              </a:tabLst>
            </a:pPr>
            <a:r>
              <a:rPr sz="3467" dirty="0">
                <a:latin typeface="Calibri"/>
                <a:cs typeface="Calibri"/>
              </a:rPr>
              <a:t>5.3.1	</a:t>
            </a:r>
            <a:r>
              <a:rPr sz="3467" dirty="0">
                <a:latin typeface="SimSun"/>
                <a:cs typeface="SimSun"/>
              </a:rPr>
              <a:t>测试网络是否通（</a:t>
            </a:r>
            <a:r>
              <a:rPr sz="3467" dirty="0">
                <a:latin typeface="Calibri"/>
                <a:cs typeface="Calibri"/>
              </a:rPr>
              <a:t>ping</a:t>
            </a:r>
            <a:r>
              <a:rPr sz="3467" dirty="0">
                <a:latin typeface="SimSun"/>
                <a:cs typeface="SimSun"/>
              </a:rPr>
              <a:t>）</a:t>
            </a:r>
            <a:endParaRPr sz="3467">
              <a:latin typeface="SimSun"/>
              <a:cs typeface="SimSun"/>
            </a:endParaRPr>
          </a:p>
          <a:p>
            <a:pPr marL="385219" indent="-371461">
              <a:spcBef>
                <a:spcPts val="807"/>
              </a:spcBef>
              <a:buFont typeface="Arial MT"/>
              <a:buChar char="•"/>
              <a:tabLst>
                <a:tab pos="384531" algn="l"/>
                <a:tab pos="385219" algn="l"/>
                <a:tab pos="1478279" algn="l"/>
              </a:tabLst>
            </a:pPr>
            <a:r>
              <a:rPr sz="3467" dirty="0">
                <a:latin typeface="Calibri"/>
                <a:cs typeface="Calibri"/>
              </a:rPr>
              <a:t>5.3.2	</a:t>
            </a:r>
            <a:r>
              <a:rPr sz="3467" dirty="0">
                <a:latin typeface="SimSun"/>
                <a:cs typeface="SimSun"/>
              </a:rPr>
              <a:t>检查网络状态</a:t>
            </a:r>
            <a:r>
              <a:rPr sz="3467" spc="-16" dirty="0">
                <a:latin typeface="SimSun"/>
                <a:cs typeface="SimSun"/>
              </a:rPr>
              <a:t>（</a:t>
            </a:r>
            <a:r>
              <a:rPr sz="3467" spc="-16" dirty="0">
                <a:latin typeface="Calibri"/>
                <a:cs typeface="Calibri"/>
              </a:rPr>
              <a:t>netstat</a:t>
            </a:r>
            <a:r>
              <a:rPr sz="3467" spc="-16" dirty="0">
                <a:latin typeface="SimSun"/>
                <a:cs typeface="SimSun"/>
              </a:rPr>
              <a:t>）</a:t>
            </a:r>
            <a:endParaRPr sz="3467">
              <a:latin typeface="SimSun"/>
              <a:cs typeface="SimSun"/>
            </a:endParaRPr>
          </a:p>
          <a:p>
            <a:pPr marL="385219" indent="-371461">
              <a:spcBef>
                <a:spcPts val="834"/>
              </a:spcBef>
              <a:buFont typeface="Arial MT"/>
              <a:buChar char="•"/>
              <a:tabLst>
                <a:tab pos="384531" algn="l"/>
                <a:tab pos="385219" algn="l"/>
                <a:tab pos="1478279" algn="l"/>
              </a:tabLst>
            </a:pPr>
            <a:r>
              <a:rPr sz="3467" dirty="0">
                <a:latin typeface="Calibri"/>
                <a:cs typeface="Calibri"/>
              </a:rPr>
              <a:t>5.3.3	</a:t>
            </a:r>
            <a:r>
              <a:rPr sz="3467" dirty="0">
                <a:latin typeface="SimSun"/>
                <a:cs typeface="SimSun"/>
              </a:rPr>
              <a:t>网络接口配置</a:t>
            </a:r>
            <a:r>
              <a:rPr sz="3467" spc="-16" dirty="0">
                <a:latin typeface="SimSun"/>
                <a:cs typeface="SimSun"/>
              </a:rPr>
              <a:t>（</a:t>
            </a:r>
            <a:r>
              <a:rPr sz="3467" spc="-16" dirty="0">
                <a:latin typeface="Calibri"/>
                <a:cs typeface="Calibri"/>
              </a:rPr>
              <a:t>ifconfig</a:t>
            </a:r>
            <a:r>
              <a:rPr sz="3467" spc="-16" dirty="0">
                <a:latin typeface="SimSun"/>
                <a:cs typeface="SimSun"/>
              </a:rPr>
              <a:t>）</a:t>
            </a:r>
            <a:endParaRPr sz="3467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6746" y="-190793"/>
            <a:ext cx="803693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512674" algn="l"/>
              </a:tabLst>
            </a:pPr>
            <a:r>
              <a:rPr spc="-5" dirty="0">
                <a:latin typeface="Calibri"/>
                <a:cs typeface="Calibri"/>
              </a:rPr>
              <a:t>5</a:t>
            </a:r>
            <a:r>
              <a:rPr dirty="0">
                <a:latin typeface="Calibri"/>
                <a:cs typeface="Calibri"/>
              </a:rPr>
              <a:t>.</a:t>
            </a:r>
            <a:r>
              <a:rPr spc="-5" dirty="0">
                <a:latin typeface="Calibri"/>
                <a:cs typeface="Calibri"/>
              </a:rPr>
              <a:t>3</a:t>
            </a:r>
            <a:r>
              <a:rPr dirty="0">
                <a:latin typeface="Calibri"/>
                <a:cs typeface="Calibri"/>
              </a:rPr>
              <a:t>.1	</a:t>
            </a:r>
            <a:r>
              <a:rPr dirty="0"/>
              <a:t>测试网络是否通（</a:t>
            </a:r>
            <a:r>
              <a:rPr dirty="0">
                <a:latin typeface="Calibri"/>
                <a:cs typeface="Calibri"/>
              </a:rPr>
              <a:t>p</a:t>
            </a:r>
            <a:r>
              <a:rPr spc="5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ng</a:t>
            </a:r>
            <a:r>
              <a:rPr dirty="0"/>
              <a:t>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7029" y="475361"/>
            <a:ext cx="9145852" cy="1623276"/>
          </a:xfrm>
          <a:prstGeom prst="rect">
            <a:avLst/>
          </a:prstGeom>
        </p:spPr>
        <p:txBody>
          <a:bodyPr vert="horz" wrap="square" lIns="0" tIns="284110" rIns="0" bIns="0" rtlCol="0">
            <a:spAutoFit/>
          </a:bodyPr>
          <a:lstStyle/>
          <a:p>
            <a:pPr marL="385219" indent="-371461">
              <a:spcBef>
                <a:spcPts val="223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5200" baseline="1736" dirty="0">
                <a:latin typeface="Calibri"/>
                <a:cs typeface="Calibri"/>
              </a:rPr>
              <a:t>ping</a:t>
            </a:r>
            <a:r>
              <a:rPr sz="3467" dirty="0">
                <a:latin typeface="SimSun"/>
                <a:cs typeface="SimSun"/>
              </a:rPr>
              <a:t>命令的用法为：</a:t>
            </a:r>
            <a:r>
              <a:rPr sz="5200" baseline="1736" dirty="0">
                <a:latin typeface="Calibri"/>
                <a:cs typeface="Calibri"/>
              </a:rPr>
              <a:t>ping</a:t>
            </a:r>
            <a:r>
              <a:rPr sz="5200" spc="-16" baseline="1736" dirty="0">
                <a:latin typeface="Calibri"/>
                <a:cs typeface="Calibri"/>
              </a:rPr>
              <a:t> </a:t>
            </a:r>
            <a:r>
              <a:rPr sz="5200" spc="-8" baseline="1736" dirty="0">
                <a:latin typeface="Calibri"/>
                <a:cs typeface="Calibri"/>
              </a:rPr>
              <a:t>[options] hostname/ip</a:t>
            </a:r>
            <a:endParaRPr sz="5200" baseline="1736">
              <a:latin typeface="Calibri"/>
              <a:cs typeface="Calibri"/>
            </a:endParaRPr>
          </a:p>
          <a:p>
            <a:pPr marL="316430" algn="ctr">
              <a:spcBef>
                <a:spcPts val="2134"/>
              </a:spcBef>
            </a:pPr>
            <a:r>
              <a:rPr sz="3467" dirty="0">
                <a:latin typeface="Calibri"/>
                <a:cs typeface="Calibri"/>
              </a:rPr>
              <a:t>ping</a:t>
            </a:r>
            <a:r>
              <a:rPr sz="3467" dirty="0">
                <a:latin typeface="SimSun"/>
                <a:cs typeface="SimSun"/>
              </a:rPr>
              <a:t>命令常用参数</a:t>
            </a:r>
            <a:endParaRPr sz="3467">
              <a:latin typeface="SimSun"/>
              <a:cs typeface="SimSu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357" y="2147756"/>
            <a:ext cx="9892242" cy="4977765"/>
            <a:chOff x="20637" y="2246312"/>
            <a:chExt cx="9131300" cy="4594860"/>
          </a:xfrm>
        </p:grpSpPr>
        <p:sp>
          <p:nvSpPr>
            <p:cNvPr id="5" name="object 5"/>
            <p:cNvSpPr/>
            <p:nvPr/>
          </p:nvSpPr>
          <p:spPr>
            <a:xfrm>
              <a:off x="26987" y="2252674"/>
              <a:ext cx="9118600" cy="4582160"/>
            </a:xfrm>
            <a:custGeom>
              <a:avLst/>
              <a:gdLst/>
              <a:ahLst/>
              <a:cxnLst/>
              <a:rect l="l" t="t" r="r" b="b"/>
              <a:pathLst>
                <a:path w="9118600" h="4582159">
                  <a:moveTo>
                    <a:pt x="9118600" y="0"/>
                  </a:moveTo>
                  <a:lnTo>
                    <a:pt x="1874850" y="0"/>
                  </a:lnTo>
                  <a:lnTo>
                    <a:pt x="0" y="0"/>
                  </a:lnTo>
                  <a:lnTo>
                    <a:pt x="0" y="509600"/>
                  </a:lnTo>
                  <a:lnTo>
                    <a:pt x="0" y="4581563"/>
                  </a:lnTo>
                  <a:lnTo>
                    <a:pt x="1874850" y="4581563"/>
                  </a:lnTo>
                  <a:lnTo>
                    <a:pt x="9118600" y="4581563"/>
                  </a:lnTo>
                  <a:lnTo>
                    <a:pt x="9118600" y="4071963"/>
                  </a:lnTo>
                  <a:lnTo>
                    <a:pt x="9118600" y="3309963"/>
                  </a:lnTo>
                  <a:lnTo>
                    <a:pt x="9118600" y="509600"/>
                  </a:lnTo>
                  <a:lnTo>
                    <a:pt x="9118600" y="0"/>
                  </a:lnTo>
                  <a:close/>
                </a:path>
              </a:pathLst>
            </a:custGeom>
            <a:solidFill>
              <a:srgbClr val="E9EDF4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6" name="object 6"/>
            <p:cNvSpPr/>
            <p:nvPr/>
          </p:nvSpPr>
          <p:spPr>
            <a:xfrm>
              <a:off x="1901840" y="2246312"/>
              <a:ext cx="0" cy="4594860"/>
            </a:xfrm>
            <a:custGeom>
              <a:avLst/>
              <a:gdLst/>
              <a:ahLst/>
              <a:cxnLst/>
              <a:rect l="l" t="t" r="r" b="b"/>
              <a:pathLst>
                <a:path h="4594859">
                  <a:moveTo>
                    <a:pt x="0" y="0"/>
                  </a:moveTo>
                  <a:lnTo>
                    <a:pt x="0" y="459427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7" name="object 7"/>
            <p:cNvSpPr/>
            <p:nvPr/>
          </p:nvSpPr>
          <p:spPr>
            <a:xfrm>
              <a:off x="20637" y="2755925"/>
              <a:ext cx="9123680" cy="3575685"/>
            </a:xfrm>
            <a:custGeom>
              <a:avLst/>
              <a:gdLst/>
              <a:ahLst/>
              <a:cxnLst/>
              <a:rect l="l" t="t" r="r" b="b"/>
              <a:pathLst>
                <a:path w="9123680" h="3575685">
                  <a:moveTo>
                    <a:pt x="9123362" y="3562362"/>
                  </a:moveTo>
                  <a:lnTo>
                    <a:pt x="0" y="3562362"/>
                  </a:lnTo>
                  <a:lnTo>
                    <a:pt x="0" y="3575062"/>
                  </a:lnTo>
                  <a:lnTo>
                    <a:pt x="9123362" y="3575062"/>
                  </a:lnTo>
                  <a:lnTo>
                    <a:pt x="9123362" y="3562362"/>
                  </a:lnTo>
                  <a:close/>
                </a:path>
                <a:path w="9123680" h="3575685">
                  <a:moveTo>
                    <a:pt x="9123362" y="2800362"/>
                  </a:moveTo>
                  <a:lnTo>
                    <a:pt x="0" y="2800362"/>
                  </a:lnTo>
                  <a:lnTo>
                    <a:pt x="0" y="2813062"/>
                  </a:lnTo>
                  <a:lnTo>
                    <a:pt x="9123362" y="2813062"/>
                  </a:lnTo>
                  <a:lnTo>
                    <a:pt x="9123362" y="2800362"/>
                  </a:lnTo>
                  <a:close/>
                </a:path>
                <a:path w="9123680" h="3575685">
                  <a:moveTo>
                    <a:pt x="9123362" y="2290762"/>
                  </a:moveTo>
                  <a:lnTo>
                    <a:pt x="0" y="2290762"/>
                  </a:lnTo>
                  <a:lnTo>
                    <a:pt x="0" y="2303462"/>
                  </a:lnTo>
                  <a:lnTo>
                    <a:pt x="9123362" y="2303462"/>
                  </a:lnTo>
                  <a:lnTo>
                    <a:pt x="9123362" y="2290762"/>
                  </a:lnTo>
                  <a:close/>
                </a:path>
                <a:path w="9123680" h="3575685">
                  <a:moveTo>
                    <a:pt x="9123362" y="1781162"/>
                  </a:moveTo>
                  <a:lnTo>
                    <a:pt x="0" y="1781162"/>
                  </a:lnTo>
                  <a:lnTo>
                    <a:pt x="0" y="1793862"/>
                  </a:lnTo>
                  <a:lnTo>
                    <a:pt x="9123362" y="1793862"/>
                  </a:lnTo>
                  <a:lnTo>
                    <a:pt x="9123362" y="1781162"/>
                  </a:lnTo>
                  <a:close/>
                </a:path>
                <a:path w="9123680" h="3575685">
                  <a:moveTo>
                    <a:pt x="9123362" y="1271549"/>
                  </a:moveTo>
                  <a:lnTo>
                    <a:pt x="0" y="1271549"/>
                  </a:lnTo>
                  <a:lnTo>
                    <a:pt x="0" y="1284249"/>
                  </a:lnTo>
                  <a:lnTo>
                    <a:pt x="9123362" y="1284249"/>
                  </a:lnTo>
                  <a:lnTo>
                    <a:pt x="9123362" y="1271549"/>
                  </a:lnTo>
                  <a:close/>
                </a:path>
                <a:path w="9123680" h="3575685">
                  <a:moveTo>
                    <a:pt x="9123362" y="761949"/>
                  </a:moveTo>
                  <a:lnTo>
                    <a:pt x="0" y="761949"/>
                  </a:lnTo>
                  <a:lnTo>
                    <a:pt x="0" y="774649"/>
                  </a:lnTo>
                  <a:lnTo>
                    <a:pt x="9123362" y="774649"/>
                  </a:lnTo>
                  <a:lnTo>
                    <a:pt x="9123362" y="761949"/>
                  </a:lnTo>
                  <a:close/>
                </a:path>
                <a:path w="9123680" h="3575685">
                  <a:moveTo>
                    <a:pt x="9123362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123362" y="12700"/>
                  </a:lnTo>
                  <a:lnTo>
                    <a:pt x="91233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8" name="object 8"/>
            <p:cNvSpPr/>
            <p:nvPr/>
          </p:nvSpPr>
          <p:spPr>
            <a:xfrm>
              <a:off x="26987" y="2246312"/>
              <a:ext cx="9118600" cy="4594860"/>
            </a:xfrm>
            <a:custGeom>
              <a:avLst/>
              <a:gdLst/>
              <a:ahLst/>
              <a:cxnLst/>
              <a:rect l="l" t="t" r="r" b="b"/>
              <a:pathLst>
                <a:path w="9118600" h="4594859">
                  <a:moveTo>
                    <a:pt x="0" y="0"/>
                  </a:moveTo>
                  <a:lnTo>
                    <a:pt x="0" y="4594272"/>
                  </a:lnTo>
                </a:path>
                <a:path w="9118600" h="4594859">
                  <a:moveTo>
                    <a:pt x="9118600" y="0"/>
                  </a:moveTo>
                  <a:lnTo>
                    <a:pt x="9118600" y="459427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9" name="object 9"/>
            <p:cNvSpPr/>
            <p:nvPr/>
          </p:nvSpPr>
          <p:spPr>
            <a:xfrm>
              <a:off x="20637" y="2246312"/>
              <a:ext cx="9123680" cy="4594860"/>
            </a:xfrm>
            <a:custGeom>
              <a:avLst/>
              <a:gdLst/>
              <a:ahLst/>
              <a:cxnLst/>
              <a:rect l="l" t="t" r="r" b="b"/>
              <a:pathLst>
                <a:path w="9123680" h="4594859">
                  <a:moveTo>
                    <a:pt x="9123362" y="4581576"/>
                  </a:moveTo>
                  <a:lnTo>
                    <a:pt x="0" y="4581576"/>
                  </a:lnTo>
                  <a:lnTo>
                    <a:pt x="0" y="4594276"/>
                  </a:lnTo>
                  <a:lnTo>
                    <a:pt x="9123362" y="4594276"/>
                  </a:lnTo>
                  <a:lnTo>
                    <a:pt x="9123362" y="4581576"/>
                  </a:lnTo>
                  <a:close/>
                </a:path>
                <a:path w="9123680" h="4594859">
                  <a:moveTo>
                    <a:pt x="9123362" y="0"/>
                  </a:moveTo>
                  <a:lnTo>
                    <a:pt x="0" y="0"/>
                  </a:lnTo>
                  <a:lnTo>
                    <a:pt x="0" y="12712"/>
                  </a:lnTo>
                  <a:lnTo>
                    <a:pt x="9123362" y="12712"/>
                  </a:lnTo>
                  <a:lnTo>
                    <a:pt x="91233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98932" y="1913932"/>
            <a:ext cx="6501500" cy="1874841"/>
          </a:xfrm>
          <a:prstGeom prst="rect">
            <a:avLst/>
          </a:prstGeom>
        </p:spPr>
        <p:txBody>
          <a:bodyPr vert="horz" wrap="square" lIns="0" tIns="241459" rIns="0" bIns="0" rtlCol="0">
            <a:spAutoFit/>
          </a:bodyPr>
          <a:lstStyle/>
          <a:p>
            <a:pPr marL="84610">
              <a:spcBef>
                <a:spcPts val="1901"/>
              </a:spcBef>
              <a:tabLst>
                <a:tab pos="820654" algn="l"/>
                <a:tab pos="4682478" algn="l"/>
              </a:tabLst>
            </a:pPr>
            <a:r>
              <a:rPr sz="3033" dirty="0">
                <a:latin typeface="SimSun"/>
                <a:cs typeface="SimSun"/>
              </a:rPr>
              <a:t>选	项	</a:t>
            </a:r>
            <a:r>
              <a:rPr sz="3033" spc="688" dirty="0">
                <a:latin typeface="SimSun"/>
                <a:cs typeface="SimSun"/>
              </a:rPr>
              <a:t>功能描</a:t>
            </a:r>
            <a:r>
              <a:rPr sz="3033" dirty="0">
                <a:latin typeface="SimSun"/>
                <a:cs typeface="SimSun"/>
              </a:rPr>
              <a:t>述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1793"/>
              </a:spcBef>
            </a:pPr>
            <a:r>
              <a:rPr sz="3033" dirty="0">
                <a:latin typeface="Calibri"/>
                <a:cs typeface="Calibri"/>
              </a:rPr>
              <a:t>-c</a:t>
            </a:r>
            <a:r>
              <a:rPr sz="3033" spc="-38" dirty="0">
                <a:latin typeface="Calibri"/>
                <a:cs typeface="Calibri"/>
              </a:rPr>
              <a:t> </a:t>
            </a:r>
            <a:r>
              <a:rPr sz="3033" spc="-11" dirty="0">
                <a:latin typeface="Calibri"/>
                <a:cs typeface="Calibri"/>
              </a:rPr>
              <a:t>count</a:t>
            </a:r>
            <a:endParaRPr sz="3033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20860" y="2688802"/>
            <a:ext cx="7066280" cy="826935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latin typeface="SimSun"/>
                <a:cs typeface="SimSun"/>
              </a:rPr>
              <a:t>指定发送包的次数为</a:t>
            </a:r>
            <a:r>
              <a:rPr sz="2600" spc="-27" dirty="0">
                <a:latin typeface="Calibri"/>
                <a:cs typeface="Calibri"/>
              </a:rPr>
              <a:t>c</a:t>
            </a:r>
            <a:r>
              <a:rPr sz="2600" spc="-5" dirty="0">
                <a:latin typeface="Calibri"/>
                <a:cs typeface="Calibri"/>
              </a:rPr>
              <a:t>o</a:t>
            </a:r>
            <a:r>
              <a:rPr sz="2600" dirty="0">
                <a:latin typeface="Calibri"/>
                <a:cs typeface="Calibri"/>
              </a:rPr>
              <a:t>u</a:t>
            </a:r>
            <a:r>
              <a:rPr sz="2600" spc="-27" dirty="0">
                <a:latin typeface="Calibri"/>
                <a:cs typeface="Calibri"/>
              </a:rPr>
              <a:t>n</a:t>
            </a:r>
            <a:r>
              <a:rPr sz="2600" spc="-11" dirty="0">
                <a:latin typeface="Calibri"/>
                <a:cs typeface="Calibri"/>
              </a:rPr>
              <a:t>t</a:t>
            </a:r>
            <a:r>
              <a:rPr sz="2600" dirty="0">
                <a:latin typeface="SimSun"/>
                <a:cs typeface="SimSun"/>
              </a:rPr>
              <a:t>。默认为无限次，可用</a:t>
            </a:r>
            <a:endParaRPr sz="2600">
              <a:latin typeface="SimSun"/>
              <a:cs typeface="SimSun"/>
            </a:endParaRPr>
          </a:p>
          <a:p>
            <a:pPr marL="13758">
              <a:spcBef>
                <a:spcPts val="130"/>
              </a:spcBef>
            </a:pPr>
            <a:r>
              <a:rPr sz="2600" spc="-5" dirty="0">
                <a:latin typeface="Calibri"/>
                <a:cs typeface="Calibri"/>
              </a:rPr>
              <a:t>Ctrl_C</a:t>
            </a:r>
            <a:r>
              <a:rPr sz="2600" dirty="0">
                <a:latin typeface="SimSun"/>
                <a:cs typeface="SimSun"/>
              </a:rPr>
              <a:t>终止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4904" y="3518705"/>
            <a:ext cx="260720" cy="48062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033" spc="-22" dirty="0">
                <a:latin typeface="Calibri"/>
                <a:cs typeface="Calibri"/>
              </a:rPr>
              <a:t>-</a:t>
            </a:r>
            <a:r>
              <a:rPr sz="3033" dirty="0">
                <a:latin typeface="Calibri"/>
                <a:cs typeface="Calibri"/>
              </a:rPr>
              <a:t>f</a:t>
            </a:r>
            <a:endParaRPr sz="3033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20861" y="3590248"/>
            <a:ext cx="7622117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latin typeface="SimSun"/>
                <a:cs typeface="SimSun"/>
              </a:rPr>
              <a:t>极限检测，每秒钟发送相当于网络处理能力的数据包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3817" y="4070140"/>
            <a:ext cx="1502410" cy="48062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033" dirty="0">
                <a:latin typeface="Calibri"/>
                <a:cs typeface="Calibri"/>
              </a:rPr>
              <a:t>-i</a:t>
            </a:r>
            <a:r>
              <a:rPr sz="3033" spc="-81" dirty="0">
                <a:latin typeface="Calibri"/>
                <a:cs typeface="Calibri"/>
              </a:rPr>
              <a:t> </a:t>
            </a:r>
            <a:r>
              <a:rPr sz="3033" spc="-16" dirty="0">
                <a:latin typeface="Calibri"/>
                <a:cs typeface="Calibri"/>
              </a:rPr>
              <a:t>interval</a:t>
            </a:r>
            <a:endParaRPr sz="3033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20861" y="4141682"/>
            <a:ext cx="3659717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latin typeface="SimSun"/>
                <a:cs typeface="SimSun"/>
              </a:rPr>
              <a:t>指定收发信息的间隔秒数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0224" y="4624875"/>
            <a:ext cx="348774" cy="48062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033" spc="5" dirty="0">
                <a:latin typeface="Calibri"/>
                <a:cs typeface="Calibri"/>
              </a:rPr>
              <a:t>-</a:t>
            </a:r>
            <a:r>
              <a:rPr sz="3033" dirty="0">
                <a:latin typeface="Calibri"/>
                <a:cs typeface="Calibri"/>
              </a:rPr>
              <a:t>q</a:t>
            </a:r>
            <a:endParaRPr sz="30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20861" y="4693116"/>
            <a:ext cx="7291917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latin typeface="SimSun"/>
                <a:cs typeface="SimSun"/>
              </a:rPr>
              <a:t>不显示指令执行过程，开头和结尾的相关信息除外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20861" y="5244550"/>
            <a:ext cx="2008717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latin typeface="SimSun"/>
                <a:cs typeface="SimSun"/>
              </a:rPr>
              <a:t>记录路由过程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6784" y="5176308"/>
            <a:ext cx="355653" cy="973001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033" spc="5" dirty="0">
                <a:latin typeface="Calibri"/>
                <a:cs typeface="Calibri"/>
              </a:rPr>
              <a:t>-</a:t>
            </a:r>
            <a:r>
              <a:rPr sz="3033" dirty="0">
                <a:latin typeface="Calibri"/>
                <a:cs typeface="Calibri"/>
              </a:rPr>
              <a:t>R</a:t>
            </a:r>
            <a:endParaRPr sz="3033">
              <a:latin typeface="Calibri"/>
              <a:cs typeface="Calibri"/>
            </a:endParaRPr>
          </a:p>
          <a:p>
            <a:pPr marL="42650">
              <a:spcBef>
                <a:spcPts val="157"/>
              </a:spcBef>
            </a:pPr>
            <a:r>
              <a:rPr sz="3033" dirty="0">
                <a:latin typeface="Calibri"/>
                <a:cs typeface="Calibri"/>
              </a:rPr>
              <a:t>-s</a:t>
            </a:r>
            <a:endParaRPr sz="3033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9119" y="6071151"/>
            <a:ext cx="1632426" cy="48062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033" dirty="0">
                <a:latin typeface="Calibri"/>
                <a:cs typeface="Calibri"/>
              </a:rPr>
              <a:t>p</a:t>
            </a:r>
            <a:r>
              <a:rPr sz="3033" spc="-5" dirty="0">
                <a:latin typeface="Calibri"/>
                <a:cs typeface="Calibri"/>
              </a:rPr>
              <a:t>a</a:t>
            </a:r>
            <a:r>
              <a:rPr sz="3033" dirty="0">
                <a:latin typeface="Calibri"/>
                <a:cs typeface="Calibri"/>
              </a:rPr>
              <a:t>c</a:t>
            </a:r>
            <a:r>
              <a:rPr sz="3033" spc="-97" dirty="0">
                <a:latin typeface="Calibri"/>
                <a:cs typeface="Calibri"/>
              </a:rPr>
              <a:t>k</a:t>
            </a:r>
            <a:r>
              <a:rPr sz="3033" spc="-27" dirty="0">
                <a:latin typeface="Calibri"/>
                <a:cs typeface="Calibri"/>
              </a:rPr>
              <a:t>e</a:t>
            </a:r>
            <a:r>
              <a:rPr sz="3033" spc="-5" dirty="0">
                <a:latin typeface="Calibri"/>
                <a:cs typeface="Calibri"/>
              </a:rPr>
              <a:t>t</a:t>
            </a:r>
            <a:r>
              <a:rPr sz="3033" dirty="0">
                <a:latin typeface="Calibri"/>
                <a:cs typeface="Calibri"/>
              </a:rPr>
              <a:t>s</a:t>
            </a:r>
            <a:r>
              <a:rPr sz="3033" spc="-5" dirty="0">
                <a:latin typeface="Calibri"/>
                <a:cs typeface="Calibri"/>
              </a:rPr>
              <a:t>i</a:t>
            </a:r>
            <a:r>
              <a:rPr sz="3033" spc="-76" dirty="0">
                <a:latin typeface="Calibri"/>
                <a:cs typeface="Calibri"/>
              </a:rPr>
              <a:t>z</a:t>
            </a:r>
            <a:r>
              <a:rPr sz="3033" dirty="0">
                <a:latin typeface="Calibri"/>
                <a:cs typeface="Calibri"/>
              </a:rPr>
              <a:t>e</a:t>
            </a:r>
            <a:endParaRPr sz="3033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20861" y="5934668"/>
            <a:ext cx="2669117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latin typeface="SimSun"/>
                <a:cs typeface="SimSun"/>
              </a:rPr>
              <a:t>设置数据包的大小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2407" y="6553243"/>
            <a:ext cx="905298" cy="48062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033" dirty="0">
                <a:latin typeface="Calibri"/>
                <a:cs typeface="Calibri"/>
              </a:rPr>
              <a:t>-t</a:t>
            </a:r>
            <a:r>
              <a:rPr sz="3033" spc="-81" dirty="0">
                <a:latin typeface="Calibri"/>
                <a:cs typeface="Calibri"/>
              </a:rPr>
              <a:t> </a:t>
            </a:r>
            <a:r>
              <a:rPr sz="3033" spc="5" dirty="0">
                <a:latin typeface="Calibri"/>
                <a:cs typeface="Calibri"/>
              </a:rPr>
              <a:t>TTL</a:t>
            </a:r>
            <a:endParaRPr sz="3033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20860" y="6618182"/>
            <a:ext cx="6108700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latin typeface="SimSun"/>
                <a:cs typeface="SimSun"/>
              </a:rPr>
              <a:t>将“存活时间”字段设置成数值</a:t>
            </a:r>
            <a:r>
              <a:rPr sz="2600" spc="38" dirty="0">
                <a:latin typeface="Calibri"/>
                <a:cs typeface="Calibri"/>
              </a:rPr>
              <a:t>T</a:t>
            </a:r>
            <a:r>
              <a:rPr sz="2600" dirty="0">
                <a:latin typeface="Calibri"/>
                <a:cs typeface="Calibri"/>
              </a:rPr>
              <a:t>TL</a:t>
            </a:r>
            <a:r>
              <a:rPr sz="2600" dirty="0">
                <a:latin typeface="SimSun"/>
                <a:cs typeface="SimSun"/>
              </a:rPr>
              <a:t>的大小</a:t>
            </a:r>
            <a:endParaRPr sz="2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3554" y="-190793"/>
            <a:ext cx="810297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512674" algn="l"/>
              </a:tabLst>
            </a:pPr>
            <a:r>
              <a:rPr spc="-5" dirty="0">
                <a:latin typeface="Calibri"/>
                <a:cs typeface="Calibri"/>
              </a:rPr>
              <a:t>5</a:t>
            </a:r>
            <a:r>
              <a:rPr dirty="0">
                <a:latin typeface="Calibri"/>
                <a:cs typeface="Calibri"/>
              </a:rPr>
              <a:t>.</a:t>
            </a:r>
            <a:r>
              <a:rPr spc="-5" dirty="0">
                <a:latin typeface="Calibri"/>
                <a:cs typeface="Calibri"/>
              </a:rPr>
              <a:t>3</a:t>
            </a:r>
            <a:r>
              <a:rPr dirty="0">
                <a:latin typeface="Calibri"/>
                <a:cs typeface="Calibri"/>
              </a:rPr>
              <a:t>.2	</a:t>
            </a:r>
            <a:r>
              <a:rPr dirty="0"/>
              <a:t>检查网络状态（</a:t>
            </a:r>
            <a:r>
              <a:rPr dirty="0">
                <a:latin typeface="Calibri"/>
                <a:cs typeface="Calibri"/>
              </a:rPr>
              <a:t>n</a:t>
            </a:r>
            <a:r>
              <a:rPr spc="-32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t</a:t>
            </a:r>
            <a:r>
              <a:rPr spc="-54" dirty="0">
                <a:latin typeface="Calibri"/>
                <a:cs typeface="Calibri"/>
              </a:rPr>
              <a:t>s</a:t>
            </a:r>
            <a:r>
              <a:rPr spc="-60" dirty="0">
                <a:latin typeface="Calibri"/>
                <a:cs typeface="Calibri"/>
              </a:rPr>
              <a:t>t</a:t>
            </a:r>
            <a:r>
              <a:rPr spc="-43" dirty="0">
                <a:latin typeface="Calibri"/>
                <a:cs typeface="Calibri"/>
              </a:rPr>
              <a:t>a</a:t>
            </a:r>
            <a:r>
              <a:rPr spc="5" dirty="0">
                <a:latin typeface="Calibri"/>
                <a:cs typeface="Calibri"/>
              </a:rPr>
              <a:t>t</a:t>
            </a:r>
            <a:r>
              <a:rPr dirty="0"/>
              <a:t>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0" y="475363"/>
            <a:ext cx="9654223" cy="5860846"/>
          </a:xfrm>
          <a:prstGeom prst="rect">
            <a:avLst/>
          </a:prstGeom>
        </p:spPr>
        <p:txBody>
          <a:bodyPr vert="horz" wrap="square" lIns="0" tIns="284110" rIns="0" bIns="0" rtlCol="0">
            <a:spAutoFit/>
          </a:bodyPr>
          <a:lstStyle/>
          <a:p>
            <a:pPr marL="13758">
              <a:spcBef>
                <a:spcPts val="2237"/>
              </a:spcBef>
            </a:pPr>
            <a:r>
              <a:rPr sz="5200" spc="8" baseline="1736" dirty="0">
                <a:latin typeface="Calibri"/>
                <a:cs typeface="Calibri"/>
              </a:rPr>
              <a:t>n</a:t>
            </a:r>
            <a:r>
              <a:rPr sz="5200" spc="-48" baseline="1736" dirty="0">
                <a:latin typeface="Calibri"/>
                <a:cs typeface="Calibri"/>
              </a:rPr>
              <a:t>e</a:t>
            </a:r>
            <a:r>
              <a:rPr sz="5200" baseline="1736" dirty="0">
                <a:latin typeface="Calibri"/>
                <a:cs typeface="Calibri"/>
              </a:rPr>
              <a:t>t</a:t>
            </a:r>
            <a:r>
              <a:rPr sz="5200" spc="-65" baseline="1736" dirty="0">
                <a:latin typeface="Calibri"/>
                <a:cs typeface="Calibri"/>
              </a:rPr>
              <a:t>st</a:t>
            </a:r>
            <a:r>
              <a:rPr sz="5200" spc="-40" baseline="1736" dirty="0">
                <a:latin typeface="Calibri"/>
                <a:cs typeface="Calibri"/>
              </a:rPr>
              <a:t>a</a:t>
            </a:r>
            <a:r>
              <a:rPr sz="5200" spc="8" baseline="1736" dirty="0">
                <a:latin typeface="Calibri"/>
                <a:cs typeface="Calibri"/>
              </a:rPr>
              <a:t>t</a:t>
            </a:r>
            <a:r>
              <a:rPr sz="3467" dirty="0">
                <a:latin typeface="SimSun"/>
                <a:cs typeface="SimSun"/>
              </a:rPr>
              <a:t>主要用于显示系统网络信息，包括网络连接</a:t>
            </a:r>
            <a:endParaRPr sz="3467">
              <a:latin typeface="SimSun"/>
              <a:cs typeface="SimSun"/>
            </a:endParaRPr>
          </a:p>
          <a:p>
            <a:pPr marL="13758" marR="385907" algn="just">
              <a:lnSpc>
                <a:spcPct val="149700"/>
              </a:lnSpc>
              <a:spcBef>
                <a:spcPts val="65"/>
              </a:spcBef>
            </a:pPr>
            <a:r>
              <a:rPr sz="3467" dirty="0">
                <a:latin typeface="SimSun"/>
                <a:cs typeface="SimSun"/>
              </a:rPr>
              <a:t>、路由表和网络接口通信统计信息等。通过这些 信息可以知道开启的端口、正在为哪些用户服务 以及服务的状态等，其用法为：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2134"/>
              </a:spcBef>
            </a:pPr>
            <a:r>
              <a:rPr sz="3467" spc="-22" dirty="0">
                <a:latin typeface="Calibri"/>
                <a:cs typeface="Calibri"/>
              </a:rPr>
              <a:t>netstat</a:t>
            </a:r>
            <a:r>
              <a:rPr sz="3467" spc="-5" dirty="0">
                <a:latin typeface="Calibri"/>
                <a:cs typeface="Calibri"/>
              </a:rPr>
              <a:t> </a:t>
            </a:r>
            <a:r>
              <a:rPr sz="3467" spc="-11" dirty="0">
                <a:latin typeface="Calibri"/>
                <a:cs typeface="Calibri"/>
              </a:rPr>
              <a:t>[-veenNcCF]</a:t>
            </a:r>
            <a:r>
              <a:rPr sz="3467" dirty="0">
                <a:latin typeface="Calibri"/>
                <a:cs typeface="Calibri"/>
              </a:rPr>
              <a:t> [&lt;Af&gt;]</a:t>
            </a:r>
            <a:r>
              <a:rPr sz="3467" spc="-5" dirty="0">
                <a:latin typeface="Calibri"/>
                <a:cs typeface="Calibri"/>
              </a:rPr>
              <a:t> -r</a:t>
            </a:r>
            <a:endParaRPr sz="3467">
              <a:latin typeface="Calibri"/>
              <a:cs typeface="Calibri"/>
            </a:endParaRPr>
          </a:p>
          <a:p>
            <a:pPr marL="13758">
              <a:spcBef>
                <a:spcPts val="2990"/>
              </a:spcBef>
            </a:pPr>
            <a:r>
              <a:rPr sz="3467" spc="-22" dirty="0">
                <a:latin typeface="Calibri"/>
                <a:cs typeface="Calibri"/>
              </a:rPr>
              <a:t>netstat</a:t>
            </a:r>
            <a:r>
              <a:rPr sz="3467" spc="-5" dirty="0">
                <a:latin typeface="Calibri"/>
                <a:cs typeface="Calibri"/>
              </a:rPr>
              <a:t> </a:t>
            </a:r>
            <a:r>
              <a:rPr sz="3467" spc="-11" dirty="0">
                <a:latin typeface="Calibri"/>
                <a:cs typeface="Calibri"/>
              </a:rPr>
              <a:t>[-vnNcaeol]</a:t>
            </a:r>
            <a:r>
              <a:rPr sz="3467" spc="-5" dirty="0">
                <a:latin typeface="Calibri"/>
                <a:cs typeface="Calibri"/>
              </a:rPr>
              <a:t> </a:t>
            </a:r>
            <a:r>
              <a:rPr sz="3467" spc="-16" dirty="0">
                <a:latin typeface="Calibri"/>
                <a:cs typeface="Calibri"/>
              </a:rPr>
              <a:t>[&lt;Socket&gt;</a:t>
            </a:r>
            <a:r>
              <a:rPr sz="3467" dirty="0">
                <a:latin typeface="Calibri"/>
                <a:cs typeface="Calibri"/>
              </a:rPr>
              <a:t> ...]</a:t>
            </a:r>
            <a:endParaRPr sz="3467">
              <a:latin typeface="Calibri"/>
              <a:cs typeface="Calibri"/>
            </a:endParaRPr>
          </a:p>
          <a:p>
            <a:pPr marL="13758">
              <a:spcBef>
                <a:spcPts val="2887"/>
              </a:spcBef>
            </a:pPr>
            <a:r>
              <a:rPr sz="3467" spc="-22" dirty="0">
                <a:latin typeface="Calibri"/>
                <a:cs typeface="Calibri"/>
              </a:rPr>
              <a:t>netstat</a:t>
            </a:r>
            <a:r>
              <a:rPr sz="3467" dirty="0">
                <a:latin typeface="Calibri"/>
                <a:cs typeface="Calibri"/>
              </a:rPr>
              <a:t> {</a:t>
            </a:r>
            <a:r>
              <a:rPr sz="3467" spc="5" dirty="0">
                <a:latin typeface="Calibri"/>
                <a:cs typeface="Calibri"/>
              </a:rPr>
              <a:t> </a:t>
            </a:r>
            <a:r>
              <a:rPr sz="3467" spc="-11" dirty="0">
                <a:latin typeface="Calibri"/>
                <a:cs typeface="Calibri"/>
              </a:rPr>
              <a:t>[-veenNac]</a:t>
            </a:r>
            <a:r>
              <a:rPr sz="3467" spc="5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-i </a:t>
            </a:r>
            <a:r>
              <a:rPr sz="3467" dirty="0">
                <a:latin typeface="Calibri"/>
                <a:cs typeface="Calibri"/>
              </a:rPr>
              <a:t>| </a:t>
            </a:r>
            <a:r>
              <a:rPr sz="3467" spc="-5" dirty="0">
                <a:latin typeface="Calibri"/>
                <a:cs typeface="Calibri"/>
              </a:rPr>
              <a:t>[-cnNe]</a:t>
            </a:r>
            <a:r>
              <a:rPr sz="3467" spc="5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-M</a:t>
            </a:r>
            <a:r>
              <a:rPr sz="3467" dirty="0">
                <a:latin typeface="Calibri"/>
                <a:cs typeface="Calibri"/>
              </a:rPr>
              <a:t> |</a:t>
            </a:r>
            <a:r>
              <a:rPr sz="3467" spc="-5" dirty="0">
                <a:latin typeface="Calibri"/>
                <a:cs typeface="Calibri"/>
              </a:rPr>
              <a:t> -s </a:t>
            </a:r>
            <a:r>
              <a:rPr sz="3467" dirty="0">
                <a:latin typeface="Calibri"/>
                <a:cs typeface="Calibri"/>
              </a:rPr>
              <a:t>}</a:t>
            </a:r>
            <a:r>
              <a:rPr sz="3467" spc="5" dirty="0">
                <a:latin typeface="Calibri"/>
                <a:cs typeface="Calibri"/>
              </a:rPr>
              <a:t> </a:t>
            </a:r>
            <a:r>
              <a:rPr sz="3467" spc="-11" dirty="0">
                <a:latin typeface="Calibri"/>
                <a:cs typeface="Calibri"/>
              </a:rPr>
              <a:t>[delay]</a:t>
            </a:r>
            <a:endParaRPr sz="346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3554" y="-156123"/>
            <a:ext cx="810297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512674" algn="l"/>
              </a:tabLst>
            </a:pPr>
            <a:r>
              <a:rPr spc="-5" dirty="0">
                <a:latin typeface="Calibri"/>
                <a:cs typeface="Calibri"/>
              </a:rPr>
              <a:t>5</a:t>
            </a:r>
            <a:r>
              <a:rPr dirty="0">
                <a:latin typeface="Calibri"/>
                <a:cs typeface="Calibri"/>
              </a:rPr>
              <a:t>.</a:t>
            </a:r>
            <a:r>
              <a:rPr spc="-5" dirty="0">
                <a:latin typeface="Calibri"/>
                <a:cs typeface="Calibri"/>
              </a:rPr>
              <a:t>3</a:t>
            </a:r>
            <a:r>
              <a:rPr dirty="0">
                <a:latin typeface="Calibri"/>
                <a:cs typeface="Calibri"/>
              </a:rPr>
              <a:t>.2	</a:t>
            </a:r>
            <a:r>
              <a:rPr dirty="0"/>
              <a:t>检查网络状态（</a:t>
            </a:r>
            <a:r>
              <a:rPr dirty="0">
                <a:latin typeface="Calibri"/>
                <a:cs typeface="Calibri"/>
              </a:rPr>
              <a:t>n</a:t>
            </a:r>
            <a:r>
              <a:rPr spc="-32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t</a:t>
            </a:r>
            <a:r>
              <a:rPr spc="-54" dirty="0">
                <a:latin typeface="Calibri"/>
                <a:cs typeface="Calibri"/>
              </a:rPr>
              <a:t>s</a:t>
            </a:r>
            <a:r>
              <a:rPr spc="-60" dirty="0">
                <a:latin typeface="Calibri"/>
                <a:cs typeface="Calibri"/>
              </a:rPr>
              <a:t>t</a:t>
            </a:r>
            <a:r>
              <a:rPr spc="-43" dirty="0">
                <a:latin typeface="Calibri"/>
                <a:cs typeface="Calibri"/>
              </a:rPr>
              <a:t>a</a:t>
            </a:r>
            <a:r>
              <a:rPr spc="5" dirty="0">
                <a:latin typeface="Calibri"/>
                <a:cs typeface="Calibri"/>
              </a:rPr>
              <a:t>t</a:t>
            </a:r>
            <a:r>
              <a:rPr dirty="0"/>
              <a:t>）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628378"/>
            <a:ext cx="9906000" cy="5515716"/>
            <a:chOff x="0" y="1766887"/>
            <a:chExt cx="9144000" cy="5091430"/>
          </a:xfrm>
        </p:grpSpPr>
        <p:sp>
          <p:nvSpPr>
            <p:cNvPr id="4" name="object 4"/>
            <p:cNvSpPr/>
            <p:nvPr/>
          </p:nvSpPr>
          <p:spPr>
            <a:xfrm>
              <a:off x="0" y="1773249"/>
              <a:ext cx="9144000" cy="5085080"/>
            </a:xfrm>
            <a:custGeom>
              <a:avLst/>
              <a:gdLst/>
              <a:ahLst/>
              <a:cxnLst/>
              <a:rect l="l" t="t" r="r" b="b"/>
              <a:pathLst>
                <a:path w="9144000" h="5085080">
                  <a:moveTo>
                    <a:pt x="9144000" y="0"/>
                  </a:moveTo>
                  <a:lnTo>
                    <a:pt x="2471343" y="0"/>
                  </a:lnTo>
                  <a:lnTo>
                    <a:pt x="0" y="0"/>
                  </a:lnTo>
                  <a:lnTo>
                    <a:pt x="0" y="535990"/>
                  </a:lnTo>
                  <a:lnTo>
                    <a:pt x="0" y="5084750"/>
                  </a:lnTo>
                  <a:lnTo>
                    <a:pt x="2471343" y="5084750"/>
                  </a:lnTo>
                  <a:lnTo>
                    <a:pt x="9144000" y="5084750"/>
                  </a:lnTo>
                  <a:lnTo>
                    <a:pt x="9144000" y="4590034"/>
                  </a:lnTo>
                  <a:lnTo>
                    <a:pt x="9144000" y="4054043"/>
                  </a:lnTo>
                  <a:lnTo>
                    <a:pt x="9144000" y="53599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E9EDF4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766887"/>
              <a:ext cx="9144000" cy="5091430"/>
            </a:xfrm>
            <a:custGeom>
              <a:avLst/>
              <a:gdLst/>
              <a:ahLst/>
              <a:cxnLst/>
              <a:rect l="l" t="t" r="r" b="b"/>
              <a:pathLst>
                <a:path w="9144000" h="5091430">
                  <a:moveTo>
                    <a:pt x="9144000" y="0"/>
                  </a:moveTo>
                  <a:lnTo>
                    <a:pt x="9137650" y="0"/>
                  </a:lnTo>
                  <a:lnTo>
                    <a:pt x="9137650" y="12712"/>
                  </a:lnTo>
                  <a:lnTo>
                    <a:pt x="9137650" y="536003"/>
                  </a:lnTo>
                  <a:lnTo>
                    <a:pt x="9137650" y="4590046"/>
                  </a:lnTo>
                  <a:lnTo>
                    <a:pt x="2477693" y="4590046"/>
                  </a:lnTo>
                  <a:lnTo>
                    <a:pt x="2477693" y="4066756"/>
                  </a:lnTo>
                  <a:lnTo>
                    <a:pt x="9137650" y="4066756"/>
                  </a:lnTo>
                  <a:lnTo>
                    <a:pt x="9137650" y="4054056"/>
                  </a:lnTo>
                  <a:lnTo>
                    <a:pt x="2477693" y="4054056"/>
                  </a:lnTo>
                  <a:lnTo>
                    <a:pt x="2477693" y="3530765"/>
                  </a:lnTo>
                  <a:lnTo>
                    <a:pt x="9137650" y="3530765"/>
                  </a:lnTo>
                  <a:lnTo>
                    <a:pt x="9137650" y="3518065"/>
                  </a:lnTo>
                  <a:lnTo>
                    <a:pt x="2477693" y="3518065"/>
                  </a:lnTo>
                  <a:lnTo>
                    <a:pt x="2477693" y="2994774"/>
                  </a:lnTo>
                  <a:lnTo>
                    <a:pt x="9137650" y="2994774"/>
                  </a:lnTo>
                  <a:lnTo>
                    <a:pt x="9137650" y="2982074"/>
                  </a:lnTo>
                  <a:lnTo>
                    <a:pt x="2477693" y="2982074"/>
                  </a:lnTo>
                  <a:lnTo>
                    <a:pt x="2477693" y="2458783"/>
                  </a:lnTo>
                  <a:lnTo>
                    <a:pt x="9137650" y="2458783"/>
                  </a:lnTo>
                  <a:lnTo>
                    <a:pt x="9137650" y="2446083"/>
                  </a:lnTo>
                  <a:lnTo>
                    <a:pt x="2477693" y="2446083"/>
                  </a:lnTo>
                  <a:lnTo>
                    <a:pt x="2477693" y="1922792"/>
                  </a:lnTo>
                  <a:lnTo>
                    <a:pt x="9137650" y="1922792"/>
                  </a:lnTo>
                  <a:lnTo>
                    <a:pt x="9137650" y="1910092"/>
                  </a:lnTo>
                  <a:lnTo>
                    <a:pt x="2477693" y="1910092"/>
                  </a:lnTo>
                  <a:lnTo>
                    <a:pt x="2477693" y="1084694"/>
                  </a:lnTo>
                  <a:lnTo>
                    <a:pt x="9137650" y="1084694"/>
                  </a:lnTo>
                  <a:lnTo>
                    <a:pt x="9137650" y="1071994"/>
                  </a:lnTo>
                  <a:lnTo>
                    <a:pt x="2477693" y="1071994"/>
                  </a:lnTo>
                  <a:lnTo>
                    <a:pt x="2477693" y="548703"/>
                  </a:lnTo>
                  <a:lnTo>
                    <a:pt x="9137650" y="548703"/>
                  </a:lnTo>
                  <a:lnTo>
                    <a:pt x="9137650" y="536003"/>
                  </a:lnTo>
                  <a:lnTo>
                    <a:pt x="2477693" y="536003"/>
                  </a:lnTo>
                  <a:lnTo>
                    <a:pt x="2477693" y="12712"/>
                  </a:lnTo>
                  <a:lnTo>
                    <a:pt x="9137650" y="12712"/>
                  </a:lnTo>
                  <a:lnTo>
                    <a:pt x="9137650" y="0"/>
                  </a:lnTo>
                  <a:lnTo>
                    <a:pt x="2477693" y="0"/>
                  </a:lnTo>
                  <a:lnTo>
                    <a:pt x="2464993" y="0"/>
                  </a:lnTo>
                  <a:lnTo>
                    <a:pt x="2464993" y="12712"/>
                  </a:lnTo>
                  <a:lnTo>
                    <a:pt x="2464993" y="4590046"/>
                  </a:lnTo>
                  <a:lnTo>
                    <a:pt x="6350" y="4590046"/>
                  </a:lnTo>
                  <a:lnTo>
                    <a:pt x="6350" y="4066756"/>
                  </a:lnTo>
                  <a:lnTo>
                    <a:pt x="2464993" y="4066756"/>
                  </a:lnTo>
                  <a:lnTo>
                    <a:pt x="2464993" y="4054056"/>
                  </a:lnTo>
                  <a:lnTo>
                    <a:pt x="6350" y="4054056"/>
                  </a:lnTo>
                  <a:lnTo>
                    <a:pt x="6350" y="3530765"/>
                  </a:lnTo>
                  <a:lnTo>
                    <a:pt x="2464993" y="3530765"/>
                  </a:lnTo>
                  <a:lnTo>
                    <a:pt x="2464993" y="3518065"/>
                  </a:lnTo>
                  <a:lnTo>
                    <a:pt x="6350" y="3518065"/>
                  </a:lnTo>
                  <a:lnTo>
                    <a:pt x="6350" y="2994774"/>
                  </a:lnTo>
                  <a:lnTo>
                    <a:pt x="2464993" y="2994774"/>
                  </a:lnTo>
                  <a:lnTo>
                    <a:pt x="2464993" y="2982074"/>
                  </a:lnTo>
                  <a:lnTo>
                    <a:pt x="6350" y="2982074"/>
                  </a:lnTo>
                  <a:lnTo>
                    <a:pt x="6350" y="2458783"/>
                  </a:lnTo>
                  <a:lnTo>
                    <a:pt x="2464993" y="2458783"/>
                  </a:lnTo>
                  <a:lnTo>
                    <a:pt x="2464993" y="2446083"/>
                  </a:lnTo>
                  <a:lnTo>
                    <a:pt x="6350" y="2446083"/>
                  </a:lnTo>
                  <a:lnTo>
                    <a:pt x="6350" y="1922792"/>
                  </a:lnTo>
                  <a:lnTo>
                    <a:pt x="2464993" y="1922792"/>
                  </a:lnTo>
                  <a:lnTo>
                    <a:pt x="2464993" y="1910092"/>
                  </a:lnTo>
                  <a:lnTo>
                    <a:pt x="6350" y="1910092"/>
                  </a:lnTo>
                  <a:lnTo>
                    <a:pt x="6350" y="1084694"/>
                  </a:lnTo>
                  <a:lnTo>
                    <a:pt x="2464993" y="1084694"/>
                  </a:lnTo>
                  <a:lnTo>
                    <a:pt x="2464993" y="1071994"/>
                  </a:lnTo>
                  <a:lnTo>
                    <a:pt x="6350" y="1071994"/>
                  </a:lnTo>
                  <a:lnTo>
                    <a:pt x="6350" y="548703"/>
                  </a:lnTo>
                  <a:lnTo>
                    <a:pt x="2464993" y="548703"/>
                  </a:lnTo>
                  <a:lnTo>
                    <a:pt x="2464993" y="536003"/>
                  </a:lnTo>
                  <a:lnTo>
                    <a:pt x="6350" y="536003"/>
                  </a:lnTo>
                  <a:lnTo>
                    <a:pt x="6350" y="12712"/>
                  </a:lnTo>
                  <a:lnTo>
                    <a:pt x="2464993" y="12712"/>
                  </a:lnTo>
                  <a:lnTo>
                    <a:pt x="2464993" y="0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12712"/>
                  </a:lnTo>
                  <a:lnTo>
                    <a:pt x="0" y="5091112"/>
                  </a:lnTo>
                  <a:lnTo>
                    <a:pt x="6350" y="5091112"/>
                  </a:lnTo>
                  <a:lnTo>
                    <a:pt x="6350" y="4602746"/>
                  </a:lnTo>
                  <a:lnTo>
                    <a:pt x="2464993" y="4602746"/>
                  </a:lnTo>
                  <a:lnTo>
                    <a:pt x="2464993" y="5091112"/>
                  </a:lnTo>
                  <a:lnTo>
                    <a:pt x="2477693" y="5091112"/>
                  </a:lnTo>
                  <a:lnTo>
                    <a:pt x="2477693" y="4602746"/>
                  </a:lnTo>
                  <a:lnTo>
                    <a:pt x="9137650" y="4602746"/>
                  </a:lnTo>
                  <a:lnTo>
                    <a:pt x="9137650" y="5091112"/>
                  </a:lnTo>
                  <a:lnTo>
                    <a:pt x="9144000" y="5091112"/>
                  </a:lnTo>
                  <a:lnTo>
                    <a:pt x="9144000" y="1271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8742" y="627252"/>
            <a:ext cx="6988545" cy="2465204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85219" indent="-371461">
              <a:spcBef>
                <a:spcPts val="108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spc="-22" dirty="0">
                <a:latin typeface="Calibri"/>
                <a:cs typeface="Calibri"/>
              </a:rPr>
              <a:t>netstat</a:t>
            </a:r>
            <a:r>
              <a:rPr sz="5200" baseline="-1736" dirty="0">
                <a:latin typeface="SimSun"/>
                <a:cs typeface="SimSun"/>
              </a:rPr>
              <a:t>命令常用参数</a:t>
            </a:r>
            <a:endParaRPr sz="5200" baseline="-1736">
              <a:latin typeface="SimSun"/>
              <a:cs typeface="SimSun"/>
            </a:endParaRPr>
          </a:p>
          <a:p>
            <a:pPr>
              <a:spcBef>
                <a:spcPts val="27"/>
              </a:spcBef>
            </a:pPr>
            <a:endParaRPr sz="3412">
              <a:latin typeface="SimSun"/>
              <a:cs typeface="SimSun"/>
            </a:endParaRPr>
          </a:p>
          <a:p>
            <a:pPr marL="771127">
              <a:tabLst>
                <a:tab pos="1397108" algn="l"/>
                <a:tab pos="5430904" algn="l"/>
              </a:tabLst>
            </a:pPr>
            <a:r>
              <a:rPr sz="2600" dirty="0">
                <a:latin typeface="SimSun"/>
                <a:cs typeface="SimSun"/>
              </a:rPr>
              <a:t>选	项	</a:t>
            </a:r>
            <a:r>
              <a:rPr sz="2600" spc="580" dirty="0">
                <a:latin typeface="SimSun"/>
                <a:cs typeface="SimSun"/>
              </a:rPr>
              <a:t>功能描</a:t>
            </a:r>
            <a:r>
              <a:rPr sz="2600" dirty="0">
                <a:latin typeface="SimSun"/>
                <a:cs typeface="SimSun"/>
              </a:rPr>
              <a:t>述</a:t>
            </a:r>
            <a:endParaRPr sz="2600">
              <a:latin typeface="SimSun"/>
              <a:cs typeface="SimSun"/>
            </a:endParaRPr>
          </a:p>
          <a:p>
            <a:pPr marL="1119887">
              <a:spcBef>
                <a:spcPts val="1457"/>
              </a:spcBef>
              <a:tabLst>
                <a:tab pos="2662140" algn="l"/>
              </a:tabLst>
            </a:pPr>
            <a:r>
              <a:rPr sz="2600" dirty="0">
                <a:latin typeface="Calibri"/>
                <a:cs typeface="Calibri"/>
              </a:rPr>
              <a:t>-a	</a:t>
            </a:r>
            <a:r>
              <a:rPr sz="2600" dirty="0">
                <a:latin typeface="SimSun"/>
                <a:cs typeface="SimSun"/>
              </a:rPr>
              <a:t>显示所有</a:t>
            </a:r>
            <a:r>
              <a:rPr sz="2600" spc="-22" dirty="0">
                <a:latin typeface="Calibri"/>
                <a:cs typeface="Calibri"/>
              </a:rPr>
              <a:t>socket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0103" y="3038814"/>
            <a:ext cx="1997709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latin typeface="Calibri"/>
                <a:cs typeface="Calibri"/>
              </a:rPr>
              <a:t>-A</a:t>
            </a:r>
            <a:r>
              <a:rPr sz="2600" spc="-103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addr_family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37833" y="2758144"/>
            <a:ext cx="7012623" cy="893685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 marR="5503">
              <a:lnSpc>
                <a:spcPct val="114199"/>
              </a:lnSpc>
              <a:spcBef>
                <a:spcPts val="108"/>
              </a:spcBef>
            </a:pPr>
            <a:r>
              <a:rPr sz="2600" dirty="0">
                <a:latin typeface="SimSun"/>
                <a:cs typeface="SimSun"/>
              </a:rPr>
              <a:t>显示地址组信息，</a:t>
            </a:r>
            <a:r>
              <a:rPr sz="2600" dirty="0">
                <a:latin typeface="Calibri"/>
                <a:cs typeface="Calibri"/>
              </a:rPr>
              <a:t>addr</a:t>
            </a:r>
            <a:r>
              <a:rPr sz="2600" spc="5" dirty="0">
                <a:latin typeface="Calibri"/>
                <a:cs typeface="Calibri"/>
              </a:rPr>
              <a:t>_</a:t>
            </a:r>
            <a:r>
              <a:rPr sz="2600" spc="-49" dirty="0">
                <a:latin typeface="Calibri"/>
                <a:cs typeface="Calibri"/>
              </a:rPr>
              <a:t>f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5" dirty="0">
                <a:latin typeface="Calibri"/>
                <a:cs typeface="Calibri"/>
              </a:rPr>
              <a:t>mily</a:t>
            </a:r>
            <a:r>
              <a:rPr sz="2600" dirty="0">
                <a:latin typeface="SimSun"/>
                <a:cs typeface="SimSun"/>
              </a:rPr>
              <a:t>可选值为</a:t>
            </a:r>
            <a:r>
              <a:rPr sz="2600" spc="-5" dirty="0">
                <a:latin typeface="Calibri"/>
                <a:cs typeface="Calibri"/>
              </a:rPr>
              <a:t>i</a:t>
            </a:r>
            <a:r>
              <a:rPr sz="2600" dirty="0">
                <a:latin typeface="Calibri"/>
                <a:cs typeface="Calibri"/>
              </a:rPr>
              <a:t>n</a:t>
            </a:r>
            <a:r>
              <a:rPr sz="2600" spc="-11" dirty="0">
                <a:latin typeface="Calibri"/>
                <a:cs typeface="Calibri"/>
              </a:rPr>
              <a:t>e</a:t>
            </a:r>
            <a:r>
              <a:rPr sz="2600" spc="-5" dirty="0">
                <a:latin typeface="Calibri"/>
                <a:cs typeface="Calibri"/>
              </a:rPr>
              <a:t>t</a:t>
            </a:r>
            <a:r>
              <a:rPr sz="2600" dirty="0">
                <a:latin typeface="SimSun"/>
                <a:cs typeface="SimSun"/>
              </a:rPr>
              <a:t>，</a:t>
            </a:r>
            <a:r>
              <a:rPr sz="2600" dirty="0">
                <a:latin typeface="Calibri"/>
                <a:cs typeface="Calibri"/>
              </a:rPr>
              <a:t>un</a:t>
            </a:r>
            <a:r>
              <a:rPr sz="2600" spc="-5" dirty="0">
                <a:latin typeface="Calibri"/>
                <a:cs typeface="Calibri"/>
              </a:rPr>
              <a:t>i</a:t>
            </a:r>
            <a:r>
              <a:rPr sz="2600" dirty="0">
                <a:latin typeface="Calibri"/>
                <a:cs typeface="Calibri"/>
              </a:rPr>
              <a:t>x </a:t>
            </a:r>
            <a:r>
              <a:rPr sz="2600" dirty="0">
                <a:latin typeface="SimSun"/>
                <a:cs typeface="SimSun"/>
              </a:rPr>
              <a:t>和</a:t>
            </a:r>
            <a:r>
              <a:rPr sz="2600" dirty="0">
                <a:latin typeface="Calibri"/>
                <a:cs typeface="Calibri"/>
              </a:rPr>
              <a:t>ddp</a:t>
            </a:r>
            <a:r>
              <a:rPr sz="2600" dirty="0">
                <a:latin typeface="SimSun"/>
                <a:cs typeface="SimSun"/>
              </a:rPr>
              <a:t>等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6321" y="3781764"/>
            <a:ext cx="204999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latin typeface="Calibri"/>
                <a:cs typeface="Calibri"/>
              </a:rPr>
              <a:t>-i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37833" y="3788368"/>
            <a:ext cx="3329517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latin typeface="SimSun"/>
                <a:cs typeface="SimSun"/>
              </a:rPr>
              <a:t>显示所有网络接口信息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6313" y="4362916"/>
            <a:ext cx="745014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latin typeface="Calibri"/>
                <a:cs typeface="Calibri"/>
              </a:rPr>
              <a:t>-n</a:t>
            </a:r>
            <a:r>
              <a:rPr sz="2600" spc="-5" dirty="0">
                <a:latin typeface="Calibri"/>
                <a:cs typeface="Calibri"/>
              </a:rPr>
              <a:t>/</a:t>
            </a:r>
            <a:r>
              <a:rPr sz="2600" dirty="0">
                <a:latin typeface="Calibri"/>
                <a:cs typeface="Calibri"/>
              </a:rPr>
              <a:t>-N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37835" y="4366218"/>
            <a:ext cx="6428581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latin typeface="SimSun"/>
                <a:cs typeface="SimSun"/>
              </a:rPr>
              <a:t>直接使用数字</a:t>
            </a:r>
            <a:r>
              <a:rPr sz="2600" spc="-5" dirty="0">
                <a:latin typeface="Calibri"/>
                <a:cs typeface="Calibri"/>
              </a:rPr>
              <a:t>/</a:t>
            </a:r>
            <a:r>
              <a:rPr sz="2600" dirty="0">
                <a:latin typeface="SimSun"/>
                <a:cs typeface="SimSun"/>
              </a:rPr>
              <a:t>符号方式，显示网络连接信息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6544" y="4944068"/>
            <a:ext cx="244210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latin typeface="Calibri"/>
                <a:cs typeface="Calibri"/>
              </a:rPr>
              <a:t>-r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37835" y="4944068"/>
            <a:ext cx="5389827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latin typeface="SimSun"/>
                <a:cs typeface="SimSun"/>
              </a:rPr>
              <a:t>显示核心路由表，格式同</a:t>
            </a:r>
            <a:r>
              <a:rPr sz="2600" spc="-16" dirty="0">
                <a:latin typeface="SimSun"/>
                <a:cs typeface="SimSun"/>
              </a:rPr>
              <a:t>“</a:t>
            </a:r>
            <a:r>
              <a:rPr sz="2600" spc="-16" dirty="0">
                <a:latin typeface="Calibri"/>
                <a:cs typeface="Calibri"/>
              </a:rPr>
              <a:t>route</a:t>
            </a:r>
            <a:r>
              <a:rPr sz="2600" spc="-92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-e</a:t>
            </a:r>
            <a:r>
              <a:rPr sz="2600" dirty="0">
                <a:latin typeface="SimSun"/>
                <a:cs typeface="SimSun"/>
              </a:rPr>
              <a:t>”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9664" y="5525220"/>
            <a:ext cx="258657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latin typeface="Calibri"/>
                <a:cs typeface="Calibri"/>
              </a:rPr>
              <a:t>-s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37833" y="5528522"/>
            <a:ext cx="2669117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latin typeface="SimSun"/>
                <a:cs typeface="SimSun"/>
              </a:rPr>
              <a:t>协议通信总量统计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19123" y="6103070"/>
            <a:ext cx="240083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latin typeface="Calibri"/>
                <a:cs typeface="Calibri"/>
              </a:rPr>
              <a:t>-t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37834" y="6106372"/>
            <a:ext cx="3500120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latin typeface="SimSun"/>
                <a:cs typeface="SimSun"/>
              </a:rPr>
              <a:t>显示</a:t>
            </a:r>
            <a:r>
              <a:rPr sz="2600" spc="-49" dirty="0">
                <a:latin typeface="Calibri"/>
                <a:cs typeface="Calibri"/>
              </a:rPr>
              <a:t>T</a:t>
            </a:r>
            <a:r>
              <a:rPr sz="2600" spc="-11" dirty="0">
                <a:latin typeface="Calibri"/>
                <a:cs typeface="Calibri"/>
              </a:rPr>
              <a:t>C</a:t>
            </a:r>
            <a:r>
              <a:rPr sz="2600" spc="-5" dirty="0">
                <a:latin typeface="Calibri"/>
                <a:cs typeface="Calibri"/>
              </a:rPr>
              <a:t>P</a:t>
            </a:r>
            <a:r>
              <a:rPr sz="2600" dirty="0">
                <a:latin typeface="SimSun"/>
                <a:cs typeface="SimSun"/>
              </a:rPr>
              <a:t>协议的连接情况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87305" y="6684222"/>
            <a:ext cx="302683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latin typeface="Calibri"/>
                <a:cs typeface="Calibri"/>
              </a:rPr>
              <a:t>-u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37834" y="6687524"/>
            <a:ext cx="3584046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latin typeface="SimSun"/>
                <a:cs typeface="SimSun"/>
              </a:rPr>
              <a:t>显示</a:t>
            </a:r>
            <a:r>
              <a:rPr sz="2600" spc="-5" dirty="0">
                <a:latin typeface="Calibri"/>
                <a:cs typeface="Calibri"/>
              </a:rPr>
              <a:t>U</a:t>
            </a:r>
            <a:r>
              <a:rPr sz="2600" dirty="0">
                <a:latin typeface="Calibri"/>
                <a:cs typeface="Calibri"/>
              </a:rPr>
              <a:t>D</a:t>
            </a:r>
            <a:r>
              <a:rPr sz="2600" spc="-5" dirty="0">
                <a:latin typeface="Calibri"/>
                <a:cs typeface="Calibri"/>
              </a:rPr>
              <a:t>P</a:t>
            </a:r>
            <a:r>
              <a:rPr sz="2600" dirty="0">
                <a:latin typeface="SimSun"/>
                <a:cs typeface="SimSun"/>
              </a:rPr>
              <a:t>协议的连接情况</a:t>
            </a:r>
            <a:endParaRPr sz="2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3554" y="-190793"/>
            <a:ext cx="810297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512674" algn="l"/>
              </a:tabLst>
            </a:pPr>
            <a:r>
              <a:rPr spc="-5" dirty="0">
                <a:latin typeface="Calibri"/>
                <a:cs typeface="Calibri"/>
              </a:rPr>
              <a:t>5</a:t>
            </a:r>
            <a:r>
              <a:rPr dirty="0">
                <a:latin typeface="Calibri"/>
                <a:cs typeface="Calibri"/>
              </a:rPr>
              <a:t>.</a:t>
            </a:r>
            <a:r>
              <a:rPr spc="-5" dirty="0">
                <a:latin typeface="Calibri"/>
                <a:cs typeface="Calibri"/>
              </a:rPr>
              <a:t>3</a:t>
            </a:r>
            <a:r>
              <a:rPr dirty="0">
                <a:latin typeface="Calibri"/>
                <a:cs typeface="Calibri"/>
              </a:rPr>
              <a:t>.2	</a:t>
            </a:r>
            <a:r>
              <a:rPr dirty="0"/>
              <a:t>检查网络状态（</a:t>
            </a:r>
            <a:r>
              <a:rPr dirty="0">
                <a:latin typeface="Calibri"/>
                <a:cs typeface="Calibri"/>
              </a:rPr>
              <a:t>n</a:t>
            </a:r>
            <a:r>
              <a:rPr spc="-32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t</a:t>
            </a:r>
            <a:r>
              <a:rPr spc="-54" dirty="0">
                <a:latin typeface="Calibri"/>
                <a:cs typeface="Calibri"/>
              </a:rPr>
              <a:t>s</a:t>
            </a:r>
            <a:r>
              <a:rPr spc="-60" dirty="0">
                <a:latin typeface="Calibri"/>
                <a:cs typeface="Calibri"/>
              </a:rPr>
              <a:t>t</a:t>
            </a:r>
            <a:r>
              <a:rPr spc="-43" dirty="0">
                <a:latin typeface="Calibri"/>
                <a:cs typeface="Calibri"/>
              </a:rPr>
              <a:t>a</a:t>
            </a:r>
            <a:r>
              <a:rPr spc="5" dirty="0">
                <a:latin typeface="Calibri"/>
                <a:cs typeface="Calibri"/>
              </a:rPr>
              <a:t>t</a:t>
            </a:r>
            <a:r>
              <a:rPr dirty="0"/>
              <a:t>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500" y="306959"/>
            <a:ext cx="9619139" cy="2409634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385219" indent="-371461">
              <a:spcBef>
                <a:spcPts val="910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5200" baseline="1736" dirty="0">
                <a:latin typeface="Calibri"/>
                <a:cs typeface="Calibri"/>
              </a:rPr>
              <a:t>1</a:t>
            </a:r>
            <a:r>
              <a:rPr sz="3467" dirty="0">
                <a:latin typeface="SimSun"/>
                <a:cs typeface="SimSun"/>
              </a:rPr>
              <a:t>．显示处于监听状态的所有端口</a:t>
            </a:r>
            <a:endParaRPr sz="3467">
              <a:latin typeface="SimSun"/>
              <a:cs typeface="SimSun"/>
            </a:endParaRPr>
          </a:p>
          <a:p>
            <a:pPr marL="13758" marR="5503" algn="ctr">
              <a:lnSpc>
                <a:spcPct val="109400"/>
              </a:lnSpc>
              <a:spcBef>
                <a:spcPts val="417"/>
              </a:spcBef>
              <a:tabLst>
                <a:tab pos="3975325" algn="l"/>
              </a:tabLst>
            </a:pPr>
            <a:r>
              <a:rPr sz="3467" dirty="0">
                <a:latin typeface="SimSun"/>
                <a:cs typeface="SimSun"/>
              </a:rPr>
              <a:t>如果要显示所有处于监听状态的端口，可使用</a:t>
            </a:r>
            <a:r>
              <a:rPr sz="5200" spc="-8" baseline="1736" dirty="0">
                <a:latin typeface="Calibri"/>
                <a:cs typeface="Calibri"/>
              </a:rPr>
              <a:t>-</a:t>
            </a:r>
            <a:r>
              <a:rPr sz="5200" baseline="1736" dirty="0">
                <a:latin typeface="Calibri"/>
                <a:cs typeface="Calibri"/>
              </a:rPr>
              <a:t>a</a:t>
            </a:r>
            <a:r>
              <a:rPr sz="3467" dirty="0">
                <a:latin typeface="SimSun"/>
                <a:cs typeface="SimSun"/>
              </a:rPr>
              <a:t>参 数。本示例显示系统内所有</a:t>
            </a:r>
            <a:r>
              <a:rPr sz="5200" spc="-24" baseline="1736" dirty="0">
                <a:latin typeface="Calibri"/>
                <a:cs typeface="Calibri"/>
              </a:rPr>
              <a:t>tcp</a:t>
            </a:r>
            <a:r>
              <a:rPr sz="3467" dirty="0">
                <a:latin typeface="SimSun"/>
                <a:cs typeface="SimSun"/>
              </a:rPr>
              <a:t>端口的状态信息。 </a:t>
            </a:r>
            <a:r>
              <a:rPr sz="3467" spc="-22" dirty="0">
                <a:latin typeface="Calibri"/>
                <a:cs typeface="Calibri"/>
              </a:rPr>
              <a:t>#netstat</a:t>
            </a:r>
            <a:r>
              <a:rPr sz="3467" spc="11" dirty="0">
                <a:latin typeface="Calibri"/>
                <a:cs typeface="Calibri"/>
              </a:rPr>
              <a:t> </a:t>
            </a:r>
            <a:r>
              <a:rPr sz="3467" spc="-16" dirty="0">
                <a:latin typeface="Calibri"/>
                <a:cs typeface="Calibri"/>
              </a:rPr>
              <a:t>-ta	</a:t>
            </a: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显示所有</a:t>
            </a:r>
            <a:r>
              <a:rPr sz="3467" spc="-27" dirty="0">
                <a:latin typeface="Calibri"/>
                <a:cs typeface="Calibri"/>
              </a:rPr>
              <a:t>TCP</a:t>
            </a:r>
            <a:r>
              <a:rPr sz="3467" dirty="0">
                <a:latin typeface="SimSun"/>
                <a:cs typeface="SimSun"/>
              </a:rPr>
              <a:t>端口</a:t>
            </a:r>
            <a:endParaRPr sz="3467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32" y="2804715"/>
            <a:ext cx="9804532" cy="429088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3554" y="-190793"/>
            <a:ext cx="810297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512674" algn="l"/>
              </a:tabLst>
            </a:pPr>
            <a:r>
              <a:rPr spc="-5" dirty="0">
                <a:latin typeface="Calibri"/>
                <a:cs typeface="Calibri"/>
              </a:rPr>
              <a:t>5</a:t>
            </a:r>
            <a:r>
              <a:rPr dirty="0">
                <a:latin typeface="Calibri"/>
                <a:cs typeface="Calibri"/>
              </a:rPr>
              <a:t>.</a:t>
            </a:r>
            <a:r>
              <a:rPr spc="-5" dirty="0">
                <a:latin typeface="Calibri"/>
                <a:cs typeface="Calibri"/>
              </a:rPr>
              <a:t>3</a:t>
            </a:r>
            <a:r>
              <a:rPr dirty="0">
                <a:latin typeface="Calibri"/>
                <a:cs typeface="Calibri"/>
              </a:rPr>
              <a:t>.2	</a:t>
            </a:r>
            <a:r>
              <a:rPr dirty="0"/>
              <a:t>检查网络状态（</a:t>
            </a:r>
            <a:r>
              <a:rPr dirty="0">
                <a:latin typeface="Calibri"/>
                <a:cs typeface="Calibri"/>
              </a:rPr>
              <a:t>n</a:t>
            </a:r>
            <a:r>
              <a:rPr spc="-32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t</a:t>
            </a:r>
            <a:r>
              <a:rPr spc="-54" dirty="0">
                <a:latin typeface="Calibri"/>
                <a:cs typeface="Calibri"/>
              </a:rPr>
              <a:t>s</a:t>
            </a:r>
            <a:r>
              <a:rPr spc="-60" dirty="0">
                <a:latin typeface="Calibri"/>
                <a:cs typeface="Calibri"/>
              </a:rPr>
              <a:t>t</a:t>
            </a:r>
            <a:r>
              <a:rPr spc="-43" dirty="0">
                <a:latin typeface="Calibri"/>
                <a:cs typeface="Calibri"/>
              </a:rPr>
              <a:t>a</a:t>
            </a:r>
            <a:r>
              <a:rPr spc="5" dirty="0">
                <a:latin typeface="Calibri"/>
                <a:cs typeface="Calibri"/>
              </a:rPr>
              <a:t>t</a:t>
            </a:r>
            <a:r>
              <a:rPr dirty="0"/>
              <a:t>）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" y="3337850"/>
            <a:ext cx="9901185" cy="3806242"/>
            <a:chOff x="0" y="3344862"/>
            <a:chExt cx="9139555" cy="35134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876924"/>
              <a:ext cx="9139237" cy="9810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48037" y="3357562"/>
              <a:ext cx="5616575" cy="3076575"/>
            </a:xfrm>
            <a:custGeom>
              <a:avLst/>
              <a:gdLst/>
              <a:ahLst/>
              <a:cxnLst/>
              <a:rect l="l" t="t" r="r" b="b"/>
              <a:pathLst>
                <a:path w="5616575" h="3076575">
                  <a:moveTo>
                    <a:pt x="5616575" y="0"/>
                  </a:moveTo>
                  <a:lnTo>
                    <a:pt x="0" y="0"/>
                  </a:lnTo>
                  <a:lnTo>
                    <a:pt x="0" y="2159000"/>
                  </a:lnTo>
                  <a:lnTo>
                    <a:pt x="3276335" y="2159000"/>
                  </a:lnTo>
                  <a:lnTo>
                    <a:pt x="5197407" y="3076295"/>
                  </a:lnTo>
                  <a:lnTo>
                    <a:pt x="4680479" y="2159000"/>
                  </a:lnTo>
                  <a:lnTo>
                    <a:pt x="5616575" y="2159000"/>
                  </a:lnTo>
                  <a:lnTo>
                    <a:pt x="5616575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6" name="object 6"/>
            <p:cNvSpPr/>
            <p:nvPr/>
          </p:nvSpPr>
          <p:spPr>
            <a:xfrm>
              <a:off x="3348037" y="3357562"/>
              <a:ext cx="5616575" cy="3076575"/>
            </a:xfrm>
            <a:custGeom>
              <a:avLst/>
              <a:gdLst/>
              <a:ahLst/>
              <a:cxnLst/>
              <a:rect l="l" t="t" r="r" b="b"/>
              <a:pathLst>
                <a:path w="5616575" h="3076575">
                  <a:moveTo>
                    <a:pt x="0" y="0"/>
                  </a:moveTo>
                  <a:lnTo>
                    <a:pt x="3276335" y="0"/>
                  </a:lnTo>
                  <a:lnTo>
                    <a:pt x="4680479" y="0"/>
                  </a:lnTo>
                  <a:lnTo>
                    <a:pt x="5616575" y="0"/>
                  </a:lnTo>
                  <a:lnTo>
                    <a:pt x="5616575" y="1259419"/>
                  </a:lnTo>
                  <a:lnTo>
                    <a:pt x="5616575" y="1799168"/>
                  </a:lnTo>
                  <a:lnTo>
                    <a:pt x="5616575" y="2159000"/>
                  </a:lnTo>
                  <a:lnTo>
                    <a:pt x="4680479" y="2159000"/>
                  </a:lnTo>
                  <a:lnTo>
                    <a:pt x="5197408" y="3076295"/>
                  </a:lnTo>
                  <a:lnTo>
                    <a:pt x="3276335" y="2159000"/>
                  </a:lnTo>
                  <a:lnTo>
                    <a:pt x="0" y="2159000"/>
                  </a:lnTo>
                  <a:lnTo>
                    <a:pt x="0" y="1799168"/>
                  </a:lnTo>
                  <a:lnTo>
                    <a:pt x="0" y="125941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5302" y="145161"/>
            <a:ext cx="9713383" cy="5397258"/>
          </a:xfrm>
          <a:prstGeom prst="rect">
            <a:avLst/>
          </a:prstGeom>
        </p:spPr>
        <p:txBody>
          <a:bodyPr vert="horz" wrap="square" lIns="0" tIns="119010" rIns="0" bIns="0" rtlCol="0">
            <a:spAutoFit/>
          </a:bodyPr>
          <a:lstStyle/>
          <a:p>
            <a:pPr marL="385219" indent="-371461">
              <a:spcBef>
                <a:spcPts val="93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5200" baseline="1736" dirty="0">
                <a:latin typeface="Calibri"/>
                <a:cs typeface="Calibri"/>
              </a:rPr>
              <a:t>2</a:t>
            </a:r>
            <a:r>
              <a:rPr sz="3467" dirty="0">
                <a:latin typeface="SimSun"/>
                <a:cs typeface="SimSun"/>
              </a:rPr>
              <a:t>．显示网络接口使用的统计信息</a:t>
            </a:r>
            <a:endParaRPr sz="3467">
              <a:latin typeface="SimSun"/>
              <a:cs typeface="SimSun"/>
            </a:endParaRPr>
          </a:p>
          <a:p>
            <a:pPr marL="13758" marR="5503">
              <a:lnSpc>
                <a:spcPct val="99700"/>
              </a:lnSpc>
              <a:spcBef>
                <a:spcPts val="845"/>
              </a:spcBef>
            </a:pPr>
            <a:r>
              <a:rPr sz="3467" dirty="0">
                <a:latin typeface="SimSun"/>
                <a:cs typeface="SimSun"/>
              </a:rPr>
              <a:t>使用</a:t>
            </a:r>
            <a:r>
              <a:rPr sz="5200" baseline="1736" dirty="0">
                <a:latin typeface="Calibri"/>
                <a:cs typeface="Calibri"/>
              </a:rPr>
              <a:t>−i</a:t>
            </a:r>
            <a:r>
              <a:rPr sz="3467" dirty="0">
                <a:latin typeface="SimSun"/>
                <a:cs typeface="SimSun"/>
              </a:rPr>
              <a:t>选项执行</a:t>
            </a:r>
            <a:r>
              <a:rPr sz="5200" spc="-32" baseline="1736" dirty="0">
                <a:latin typeface="Calibri"/>
                <a:cs typeface="Calibri"/>
              </a:rPr>
              <a:t>netstat</a:t>
            </a:r>
            <a:r>
              <a:rPr sz="3467" dirty="0">
                <a:latin typeface="SimSun"/>
                <a:cs typeface="SimSun"/>
              </a:rPr>
              <a:t>可以显示所有已配置接口的 一些有用的统计信息，使用该参数，可以很容易检 查连接的状态以及连接是否“正常”。因此，这是 一个用于检测和排除网络故障的非常有用的措施。  </a:t>
            </a:r>
            <a:r>
              <a:rPr sz="3467" spc="-22" dirty="0">
                <a:latin typeface="Calibri"/>
                <a:cs typeface="Calibri"/>
              </a:rPr>
              <a:t>#netstat</a:t>
            </a:r>
            <a:r>
              <a:rPr sz="3467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-i</a:t>
            </a:r>
            <a:endParaRPr sz="3467">
              <a:latin typeface="Calibri"/>
              <a:cs typeface="Calibri"/>
            </a:endParaRPr>
          </a:p>
          <a:p>
            <a:pPr marL="3640322">
              <a:lnSpc>
                <a:spcPts val="3001"/>
              </a:lnSpc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6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SimSun"/>
                <a:cs typeface="SimSun"/>
              </a:rPr>
              <a:t>已经设置了一个广播地址；</a:t>
            </a:r>
            <a:endParaRPr sz="2600">
              <a:latin typeface="SimSun"/>
              <a:cs typeface="SimSun"/>
            </a:endParaRPr>
          </a:p>
          <a:p>
            <a:pPr marL="3640322" marR="1159097">
              <a:lnSpc>
                <a:spcPct val="99200"/>
              </a:lnSpc>
              <a:spcBef>
                <a:spcPts val="27"/>
              </a:spcBef>
            </a:pP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600" dirty="0">
                <a:solidFill>
                  <a:srgbClr val="FFFFFF"/>
                </a:solidFill>
                <a:latin typeface="SimSun"/>
                <a:cs typeface="SimSun"/>
              </a:rPr>
              <a:t>接收所有数据包（混乱模式）； 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00" dirty="0">
                <a:solidFill>
                  <a:srgbClr val="FFFFFF"/>
                </a:solidFill>
                <a:latin typeface="SimSun"/>
                <a:cs typeface="SimSun"/>
              </a:rPr>
              <a:t>接收所有数据包（混乱模式）； </a:t>
            </a:r>
            <a:r>
              <a:rPr sz="2600" spc="-1284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600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SimSun"/>
                <a:cs typeface="SimSun"/>
              </a:rPr>
              <a:t>接口处于“活动”状态；</a:t>
            </a:r>
            <a:endParaRPr sz="2600">
              <a:latin typeface="SimSun"/>
              <a:cs typeface="SimSun"/>
            </a:endParaRPr>
          </a:p>
          <a:p>
            <a:pPr marL="3640322">
              <a:spcBef>
                <a:spcPts val="27"/>
              </a:spcBef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600" spc="-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SimSun"/>
                <a:cs typeface="SimSun"/>
              </a:rPr>
              <a:t>该接口是一个回送设备；</a:t>
            </a:r>
            <a:endParaRPr sz="2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190793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7" y="206524"/>
            <a:ext cx="9629458" cy="3609374"/>
          </a:xfrm>
          <a:prstGeom prst="rect">
            <a:avLst/>
          </a:prstGeom>
        </p:spPr>
        <p:txBody>
          <a:bodyPr vert="horz" wrap="square" lIns="0" tIns="46089" rIns="0" bIns="0" rtlCol="0">
            <a:spAutoFit/>
          </a:bodyPr>
          <a:lstStyle/>
          <a:p>
            <a:pPr marL="13758">
              <a:spcBef>
                <a:spcPts val="362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1.6</a:t>
            </a:r>
            <a:r>
              <a:rPr sz="3900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Solaris</a:t>
            </a:r>
            <a:endParaRPr sz="3900">
              <a:latin typeface="Calibri"/>
              <a:cs typeface="Calibri"/>
            </a:endParaRPr>
          </a:p>
          <a:p>
            <a:pPr marL="13758">
              <a:spcBef>
                <a:spcPts val="221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1.6.3</a:t>
            </a:r>
            <a:r>
              <a:rPr sz="3467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用户群</a:t>
            </a:r>
            <a:endParaRPr sz="3467">
              <a:latin typeface="SimSun"/>
              <a:cs typeface="SimSun"/>
            </a:endParaRPr>
          </a:p>
          <a:p>
            <a:pPr marL="26828" marR="5503" indent="897699">
              <a:lnSpc>
                <a:spcPct val="99800"/>
              </a:lnSpc>
              <a:spcBef>
                <a:spcPts val="2112"/>
              </a:spcBef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早期的</a:t>
            </a:r>
            <a:r>
              <a:rPr sz="3467" spc="-5" dirty="0">
                <a:solidFill>
                  <a:srgbClr val="FF0000"/>
                </a:solidFill>
                <a:latin typeface="Calibri"/>
                <a:cs typeface="Calibri"/>
              </a:rPr>
              <a:t>Solaris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主要用于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Sun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工作站上。不过， </a:t>
            </a:r>
            <a:r>
              <a:rPr sz="3467" spc="5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随着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Sun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让</a:t>
            </a:r>
            <a:r>
              <a:rPr sz="3467" spc="-5" dirty="0">
                <a:solidFill>
                  <a:srgbClr val="FF0000"/>
                </a:solidFill>
                <a:latin typeface="Calibri"/>
                <a:cs typeface="Calibri"/>
              </a:rPr>
              <a:t>Solaris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可以免费下载和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OpenSolaris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的发 布</a:t>
            </a:r>
            <a:r>
              <a:rPr sz="3467" spc="-5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467" spc="-5" dirty="0">
                <a:solidFill>
                  <a:srgbClr val="FF0000"/>
                </a:solidFill>
                <a:latin typeface="Calibri"/>
                <a:cs typeface="Calibri"/>
              </a:rPr>
              <a:t>Solaris/</a:t>
            </a:r>
            <a:r>
              <a:rPr sz="3467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spc="-5" dirty="0">
                <a:solidFill>
                  <a:srgbClr val="FF0000"/>
                </a:solidFill>
                <a:latin typeface="Calibri"/>
                <a:cs typeface="Calibri"/>
              </a:rPr>
              <a:t>OpenSolaris</a:t>
            </a:r>
            <a:r>
              <a:rPr sz="3467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除了作为服务器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工作站的 用途外，已经开始可以作为</a:t>
            </a:r>
            <a:r>
              <a:rPr sz="3467" spc="-11" dirty="0">
                <a:solidFill>
                  <a:srgbClr val="FF0000"/>
                </a:solidFill>
                <a:latin typeface="Calibri"/>
                <a:cs typeface="Calibri"/>
              </a:rPr>
              <a:t>Desktop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用途。</a:t>
            </a:r>
            <a:endParaRPr sz="3467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3554" y="-190793"/>
            <a:ext cx="810297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512674" algn="l"/>
              </a:tabLst>
            </a:pPr>
            <a:r>
              <a:rPr spc="-5" dirty="0">
                <a:latin typeface="Calibri"/>
                <a:cs typeface="Calibri"/>
              </a:rPr>
              <a:t>5</a:t>
            </a:r>
            <a:r>
              <a:rPr dirty="0">
                <a:latin typeface="Calibri"/>
                <a:cs typeface="Calibri"/>
              </a:rPr>
              <a:t>.</a:t>
            </a:r>
            <a:r>
              <a:rPr spc="-5" dirty="0">
                <a:latin typeface="Calibri"/>
                <a:cs typeface="Calibri"/>
              </a:rPr>
              <a:t>3</a:t>
            </a:r>
            <a:r>
              <a:rPr dirty="0">
                <a:latin typeface="Calibri"/>
                <a:cs typeface="Calibri"/>
              </a:rPr>
              <a:t>.2	</a:t>
            </a:r>
            <a:r>
              <a:rPr dirty="0"/>
              <a:t>检查网络状态（</a:t>
            </a:r>
            <a:r>
              <a:rPr dirty="0">
                <a:latin typeface="Calibri"/>
                <a:cs typeface="Calibri"/>
              </a:rPr>
              <a:t>n</a:t>
            </a:r>
            <a:r>
              <a:rPr spc="-32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t</a:t>
            </a:r>
            <a:r>
              <a:rPr spc="-54" dirty="0">
                <a:latin typeface="Calibri"/>
                <a:cs typeface="Calibri"/>
              </a:rPr>
              <a:t>s</a:t>
            </a:r>
            <a:r>
              <a:rPr spc="-60" dirty="0">
                <a:latin typeface="Calibri"/>
                <a:cs typeface="Calibri"/>
              </a:rPr>
              <a:t>t</a:t>
            </a:r>
            <a:r>
              <a:rPr spc="-43" dirty="0">
                <a:latin typeface="Calibri"/>
                <a:cs typeface="Calibri"/>
              </a:rPr>
              <a:t>a</a:t>
            </a:r>
            <a:r>
              <a:rPr spc="5" dirty="0">
                <a:latin typeface="Calibri"/>
                <a:cs typeface="Calibri"/>
              </a:rPr>
              <a:t>t</a:t>
            </a:r>
            <a:r>
              <a:rPr dirty="0"/>
              <a:t>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704" y="409321"/>
            <a:ext cx="3264165" cy="54743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85219" indent="-371461">
              <a:spcBef>
                <a:spcPts val="108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3</a:t>
            </a:r>
            <a:r>
              <a:rPr sz="3467" dirty="0">
                <a:latin typeface="SimSun"/>
                <a:cs typeface="SimSun"/>
              </a:rPr>
              <a:t>．显示路由表</a:t>
            </a:r>
            <a:endParaRPr sz="3467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338" y="1040003"/>
            <a:ext cx="2165562" cy="54743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467" b="1" spc="-22" dirty="0">
                <a:latin typeface="Calibri"/>
                <a:cs typeface="Calibri"/>
              </a:rPr>
              <a:t>#netstat</a:t>
            </a:r>
            <a:r>
              <a:rPr sz="3467" b="1" spc="-70" dirty="0">
                <a:latin typeface="Calibri"/>
                <a:cs typeface="Calibri"/>
              </a:rPr>
              <a:t> </a:t>
            </a:r>
            <a:r>
              <a:rPr sz="3467" b="1" spc="-5" dirty="0">
                <a:latin typeface="Calibri"/>
                <a:cs typeface="Calibri"/>
              </a:rPr>
              <a:t>-nr</a:t>
            </a:r>
            <a:endParaRPr sz="3467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10141" y="1040003"/>
            <a:ext cx="6639084" cy="1081439"/>
          </a:xfrm>
          <a:prstGeom prst="rect">
            <a:avLst/>
          </a:prstGeom>
        </p:spPr>
        <p:txBody>
          <a:bodyPr vert="horz" wrap="square" lIns="0" tIns="29580" rIns="0" bIns="0" rtlCol="0">
            <a:spAutoFit/>
          </a:bodyPr>
          <a:lstStyle/>
          <a:p>
            <a:pPr marL="1392980" marR="5503" indent="-1379910">
              <a:lnSpc>
                <a:spcPts val="4138"/>
              </a:lnSpc>
              <a:spcBef>
                <a:spcPts val="233"/>
              </a:spcBef>
            </a:pP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SimSun"/>
                <a:cs typeface="SimSun"/>
              </a:rPr>
              <a:t>带参数</a:t>
            </a:r>
            <a:r>
              <a:rPr sz="3467" spc="-5" dirty="0">
                <a:latin typeface="Calibri"/>
                <a:cs typeface="Calibri"/>
              </a:rPr>
              <a:t>-r</a:t>
            </a:r>
            <a:r>
              <a:rPr sz="3467" dirty="0">
                <a:latin typeface="SimSun"/>
                <a:cs typeface="SimSun"/>
              </a:rPr>
              <a:t>运行</a:t>
            </a:r>
            <a:r>
              <a:rPr sz="3467" spc="5" dirty="0">
                <a:latin typeface="Calibri"/>
                <a:cs typeface="Calibri"/>
              </a:rPr>
              <a:t>n</a:t>
            </a:r>
            <a:r>
              <a:rPr sz="3467" spc="-32" dirty="0">
                <a:latin typeface="Calibri"/>
                <a:cs typeface="Calibri"/>
              </a:rPr>
              <a:t>e</a:t>
            </a:r>
            <a:r>
              <a:rPr sz="3467" dirty="0">
                <a:latin typeface="Calibri"/>
                <a:cs typeface="Calibri"/>
              </a:rPr>
              <a:t>t</a:t>
            </a:r>
            <a:r>
              <a:rPr sz="3467" spc="-43" dirty="0">
                <a:latin typeface="Calibri"/>
                <a:cs typeface="Calibri"/>
              </a:rPr>
              <a:t>st</a:t>
            </a:r>
            <a:r>
              <a:rPr sz="3467" spc="-27" dirty="0">
                <a:latin typeface="Calibri"/>
                <a:cs typeface="Calibri"/>
              </a:rPr>
              <a:t>a</a:t>
            </a:r>
            <a:r>
              <a:rPr sz="3467" spc="5" dirty="0">
                <a:latin typeface="Calibri"/>
                <a:cs typeface="Calibri"/>
              </a:rPr>
              <a:t>t</a:t>
            </a:r>
            <a:r>
              <a:rPr sz="3467" dirty="0">
                <a:latin typeface="SimSun"/>
                <a:cs typeface="SimSun"/>
              </a:rPr>
              <a:t>将显示内核路 由表</a:t>
            </a:r>
            <a:endParaRPr sz="3467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702" y="4315588"/>
            <a:ext cx="3535892" cy="54743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467" dirty="0">
                <a:latin typeface="SimSun"/>
                <a:cs typeface="SimSun"/>
              </a:rPr>
              <a:t>所用的物理网卡</a:t>
            </a:r>
            <a:r>
              <a:rPr sz="3467" spc="-2622" dirty="0">
                <a:latin typeface="SimSun"/>
                <a:cs typeface="SimSun"/>
              </a:rPr>
              <a:t>，</a:t>
            </a:r>
            <a:endParaRPr sz="3467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8836" y="4315588"/>
            <a:ext cx="3748458" cy="54743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467" dirty="0">
                <a:latin typeface="SimSun"/>
                <a:cs typeface="SimSun"/>
              </a:rPr>
              <a:t>如</a:t>
            </a:r>
            <a:r>
              <a:rPr sz="3467" spc="-5" dirty="0">
                <a:latin typeface="Calibri"/>
                <a:cs typeface="Calibri"/>
              </a:rPr>
              <a:t>eth0</a:t>
            </a:r>
            <a:r>
              <a:rPr sz="3467" spc="-5" dirty="0">
                <a:latin typeface="SimSun"/>
                <a:cs typeface="SimSun"/>
              </a:rPr>
              <a:t>，</a:t>
            </a:r>
            <a:r>
              <a:rPr sz="3467" spc="-5" dirty="0">
                <a:latin typeface="Calibri"/>
                <a:cs typeface="Calibri"/>
              </a:rPr>
              <a:t>eth1</a:t>
            </a:r>
            <a:r>
              <a:rPr sz="3467" spc="-5" dirty="0">
                <a:latin typeface="SimSun"/>
                <a:cs typeface="SimSun"/>
              </a:rPr>
              <a:t>，</a:t>
            </a:r>
            <a:r>
              <a:rPr sz="3467" spc="-5" dirty="0">
                <a:latin typeface="Calibri"/>
                <a:cs typeface="Calibri"/>
              </a:rPr>
              <a:t>lo</a:t>
            </a:r>
            <a:r>
              <a:rPr sz="3467" spc="-2925" dirty="0">
                <a:latin typeface="SimSun"/>
                <a:cs typeface="SimSun"/>
              </a:rPr>
              <a:t>等</a:t>
            </a:r>
            <a:endParaRPr sz="3467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2984" y="4315588"/>
            <a:ext cx="454025" cy="54743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467" spc="-3033" dirty="0">
                <a:latin typeface="SimSun"/>
                <a:cs typeface="SimSun"/>
              </a:rPr>
              <a:t>。</a:t>
            </a:r>
            <a:endParaRPr sz="3467">
              <a:latin typeface="SimSun"/>
              <a:cs typeface="SimSu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" y="4741202"/>
            <a:ext cx="9868165" cy="2354739"/>
            <a:chOff x="0" y="4640262"/>
            <a:chExt cx="9109075" cy="217360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718174"/>
              <a:ext cx="9109075" cy="109537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6987" y="4652962"/>
              <a:ext cx="2168525" cy="1551940"/>
            </a:xfrm>
            <a:custGeom>
              <a:avLst/>
              <a:gdLst/>
              <a:ahLst/>
              <a:cxnLst/>
              <a:rect l="l" t="t" r="r" b="b"/>
              <a:pathLst>
                <a:path w="2168525" h="1551939">
                  <a:moveTo>
                    <a:pt x="903552" y="863600"/>
                  </a:moveTo>
                  <a:lnTo>
                    <a:pt x="361420" y="863600"/>
                  </a:lnTo>
                  <a:lnTo>
                    <a:pt x="781233" y="1551785"/>
                  </a:lnTo>
                  <a:lnTo>
                    <a:pt x="903552" y="863600"/>
                  </a:lnTo>
                  <a:close/>
                </a:path>
                <a:path w="2168525" h="1551939">
                  <a:moveTo>
                    <a:pt x="2024590" y="0"/>
                  </a:moveTo>
                  <a:lnTo>
                    <a:pt x="143935" y="0"/>
                  </a:lnTo>
                  <a:lnTo>
                    <a:pt x="98440" y="7337"/>
                  </a:lnTo>
                  <a:lnTo>
                    <a:pt x="58928" y="27771"/>
                  </a:lnTo>
                  <a:lnTo>
                    <a:pt x="27771" y="58929"/>
                  </a:lnTo>
                  <a:lnTo>
                    <a:pt x="7337" y="98440"/>
                  </a:lnTo>
                  <a:lnTo>
                    <a:pt x="0" y="143935"/>
                  </a:lnTo>
                  <a:lnTo>
                    <a:pt x="0" y="719667"/>
                  </a:lnTo>
                  <a:lnTo>
                    <a:pt x="7337" y="765159"/>
                  </a:lnTo>
                  <a:lnTo>
                    <a:pt x="27771" y="804670"/>
                  </a:lnTo>
                  <a:lnTo>
                    <a:pt x="58928" y="835828"/>
                  </a:lnTo>
                  <a:lnTo>
                    <a:pt x="98440" y="856262"/>
                  </a:lnTo>
                  <a:lnTo>
                    <a:pt x="143935" y="863600"/>
                  </a:lnTo>
                  <a:lnTo>
                    <a:pt x="2024590" y="863600"/>
                  </a:lnTo>
                  <a:lnTo>
                    <a:pt x="2070084" y="856262"/>
                  </a:lnTo>
                  <a:lnTo>
                    <a:pt x="2109596" y="835828"/>
                  </a:lnTo>
                  <a:lnTo>
                    <a:pt x="2140753" y="804670"/>
                  </a:lnTo>
                  <a:lnTo>
                    <a:pt x="2161186" y="765159"/>
                  </a:lnTo>
                  <a:lnTo>
                    <a:pt x="2168524" y="719667"/>
                  </a:lnTo>
                  <a:lnTo>
                    <a:pt x="2168524" y="143935"/>
                  </a:lnTo>
                  <a:lnTo>
                    <a:pt x="2161186" y="98440"/>
                  </a:lnTo>
                  <a:lnTo>
                    <a:pt x="2140753" y="58929"/>
                  </a:lnTo>
                  <a:lnTo>
                    <a:pt x="2109596" y="27771"/>
                  </a:lnTo>
                  <a:lnTo>
                    <a:pt x="2070084" y="7337"/>
                  </a:lnTo>
                  <a:lnTo>
                    <a:pt x="202459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6987" y="4652962"/>
              <a:ext cx="2168525" cy="1551940"/>
            </a:xfrm>
            <a:custGeom>
              <a:avLst/>
              <a:gdLst/>
              <a:ahLst/>
              <a:cxnLst/>
              <a:rect l="l" t="t" r="r" b="b"/>
              <a:pathLst>
                <a:path w="2168525" h="1551939">
                  <a:moveTo>
                    <a:pt x="0" y="143935"/>
                  </a:moveTo>
                  <a:lnTo>
                    <a:pt x="7337" y="98440"/>
                  </a:lnTo>
                  <a:lnTo>
                    <a:pt x="27771" y="58928"/>
                  </a:lnTo>
                  <a:lnTo>
                    <a:pt x="58928" y="27771"/>
                  </a:lnTo>
                  <a:lnTo>
                    <a:pt x="98440" y="7337"/>
                  </a:lnTo>
                  <a:lnTo>
                    <a:pt x="143935" y="0"/>
                  </a:lnTo>
                  <a:lnTo>
                    <a:pt x="361420" y="0"/>
                  </a:lnTo>
                  <a:lnTo>
                    <a:pt x="903552" y="0"/>
                  </a:lnTo>
                  <a:lnTo>
                    <a:pt x="2024590" y="0"/>
                  </a:lnTo>
                  <a:lnTo>
                    <a:pt x="2070084" y="7337"/>
                  </a:lnTo>
                  <a:lnTo>
                    <a:pt x="2109596" y="27771"/>
                  </a:lnTo>
                  <a:lnTo>
                    <a:pt x="2140753" y="58928"/>
                  </a:lnTo>
                  <a:lnTo>
                    <a:pt x="2161187" y="98440"/>
                  </a:lnTo>
                  <a:lnTo>
                    <a:pt x="2168525" y="143935"/>
                  </a:lnTo>
                  <a:lnTo>
                    <a:pt x="2168525" y="503767"/>
                  </a:lnTo>
                  <a:lnTo>
                    <a:pt x="2168525" y="719667"/>
                  </a:lnTo>
                  <a:lnTo>
                    <a:pt x="2161187" y="765159"/>
                  </a:lnTo>
                  <a:lnTo>
                    <a:pt x="2140753" y="804670"/>
                  </a:lnTo>
                  <a:lnTo>
                    <a:pt x="2109596" y="835828"/>
                  </a:lnTo>
                  <a:lnTo>
                    <a:pt x="2070084" y="856262"/>
                  </a:lnTo>
                  <a:lnTo>
                    <a:pt x="2024590" y="863600"/>
                  </a:lnTo>
                  <a:lnTo>
                    <a:pt x="903552" y="863600"/>
                  </a:lnTo>
                  <a:lnTo>
                    <a:pt x="781233" y="1551785"/>
                  </a:lnTo>
                  <a:lnTo>
                    <a:pt x="361420" y="863600"/>
                  </a:lnTo>
                  <a:lnTo>
                    <a:pt x="143935" y="863600"/>
                  </a:lnTo>
                  <a:lnTo>
                    <a:pt x="98440" y="856262"/>
                  </a:lnTo>
                  <a:lnTo>
                    <a:pt x="58928" y="835828"/>
                  </a:lnTo>
                  <a:lnTo>
                    <a:pt x="27771" y="804670"/>
                  </a:lnTo>
                  <a:lnTo>
                    <a:pt x="7337" y="765159"/>
                  </a:lnTo>
                  <a:lnTo>
                    <a:pt x="0" y="719664"/>
                  </a:lnTo>
                  <a:lnTo>
                    <a:pt x="0" y="503767"/>
                  </a:lnTo>
                  <a:lnTo>
                    <a:pt x="0" y="143935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20992" y="5030707"/>
            <a:ext cx="1966066" cy="340307"/>
          </a:xfrm>
          <a:prstGeom prst="rect">
            <a:avLst/>
          </a:prstGeom>
        </p:spPr>
        <p:txBody>
          <a:bodyPr vert="horz" wrap="square" lIns="0" tIns="15134" rIns="0" bIns="0" rtlCol="0">
            <a:spAutoFit/>
          </a:bodyPr>
          <a:lstStyle/>
          <a:p>
            <a:pPr marL="13758">
              <a:spcBef>
                <a:spcPts val="119"/>
              </a:spcBef>
            </a:pPr>
            <a:r>
              <a:rPr sz="2112" spc="65" dirty="0">
                <a:solidFill>
                  <a:srgbClr val="FFFFFF"/>
                </a:solidFill>
                <a:latin typeface="SimSun"/>
                <a:cs typeface="SimSun"/>
              </a:rPr>
              <a:t>目标网络或主机</a:t>
            </a:r>
            <a:endParaRPr sz="2112">
              <a:latin typeface="SimSun"/>
              <a:cs typeface="SimSu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85649" y="3726523"/>
            <a:ext cx="2834217" cy="2776432"/>
            <a:chOff x="1463675" y="3703637"/>
            <a:chExt cx="2616200" cy="2562860"/>
          </a:xfrm>
        </p:grpSpPr>
        <p:sp>
          <p:nvSpPr>
            <p:cNvPr id="15" name="object 15"/>
            <p:cNvSpPr/>
            <p:nvPr/>
          </p:nvSpPr>
          <p:spPr>
            <a:xfrm>
              <a:off x="1476375" y="3716337"/>
              <a:ext cx="2590800" cy="2537460"/>
            </a:xfrm>
            <a:custGeom>
              <a:avLst/>
              <a:gdLst/>
              <a:ahLst/>
              <a:cxnLst/>
              <a:rect l="l" t="t" r="r" b="b"/>
              <a:pathLst>
                <a:path w="2590800" h="2537460">
                  <a:moveTo>
                    <a:pt x="1079500" y="1789112"/>
                  </a:moveTo>
                  <a:lnTo>
                    <a:pt x="431800" y="1789112"/>
                  </a:lnTo>
                  <a:lnTo>
                    <a:pt x="899527" y="2537141"/>
                  </a:lnTo>
                  <a:lnTo>
                    <a:pt x="1079500" y="1789112"/>
                  </a:lnTo>
                  <a:close/>
                </a:path>
                <a:path w="2590800" h="2537460">
                  <a:moveTo>
                    <a:pt x="2292609" y="0"/>
                  </a:moveTo>
                  <a:lnTo>
                    <a:pt x="298190" y="0"/>
                  </a:lnTo>
                  <a:lnTo>
                    <a:pt x="249822" y="3902"/>
                  </a:lnTo>
                  <a:lnTo>
                    <a:pt x="203939" y="15202"/>
                  </a:lnTo>
                  <a:lnTo>
                    <a:pt x="161155" y="33283"/>
                  </a:lnTo>
                  <a:lnTo>
                    <a:pt x="122083" y="57533"/>
                  </a:lnTo>
                  <a:lnTo>
                    <a:pt x="87338" y="87338"/>
                  </a:lnTo>
                  <a:lnTo>
                    <a:pt x="57533" y="122083"/>
                  </a:lnTo>
                  <a:lnTo>
                    <a:pt x="33283" y="161155"/>
                  </a:lnTo>
                  <a:lnTo>
                    <a:pt x="15202" y="203940"/>
                  </a:lnTo>
                  <a:lnTo>
                    <a:pt x="3902" y="249823"/>
                  </a:lnTo>
                  <a:lnTo>
                    <a:pt x="0" y="298192"/>
                  </a:lnTo>
                  <a:lnTo>
                    <a:pt x="0" y="1490926"/>
                  </a:lnTo>
                  <a:lnTo>
                    <a:pt x="3902" y="1539288"/>
                  </a:lnTo>
                  <a:lnTo>
                    <a:pt x="15202" y="1585172"/>
                  </a:lnTo>
                  <a:lnTo>
                    <a:pt x="33283" y="1627956"/>
                  </a:lnTo>
                  <a:lnTo>
                    <a:pt x="57533" y="1667028"/>
                  </a:lnTo>
                  <a:lnTo>
                    <a:pt x="87338" y="1701774"/>
                  </a:lnTo>
                  <a:lnTo>
                    <a:pt x="122083" y="1731578"/>
                  </a:lnTo>
                  <a:lnTo>
                    <a:pt x="161155" y="1755828"/>
                  </a:lnTo>
                  <a:lnTo>
                    <a:pt x="203939" y="1773910"/>
                  </a:lnTo>
                  <a:lnTo>
                    <a:pt x="249822" y="1785209"/>
                  </a:lnTo>
                  <a:lnTo>
                    <a:pt x="298190" y="1789112"/>
                  </a:lnTo>
                  <a:lnTo>
                    <a:pt x="2292609" y="1789112"/>
                  </a:lnTo>
                  <a:lnTo>
                    <a:pt x="2340977" y="1785209"/>
                  </a:lnTo>
                  <a:lnTo>
                    <a:pt x="2386860" y="1773910"/>
                  </a:lnTo>
                  <a:lnTo>
                    <a:pt x="2429644" y="1755828"/>
                  </a:lnTo>
                  <a:lnTo>
                    <a:pt x="2468716" y="1731578"/>
                  </a:lnTo>
                  <a:lnTo>
                    <a:pt x="2503461" y="1701774"/>
                  </a:lnTo>
                  <a:lnTo>
                    <a:pt x="2533266" y="1667028"/>
                  </a:lnTo>
                  <a:lnTo>
                    <a:pt x="2557516" y="1627956"/>
                  </a:lnTo>
                  <a:lnTo>
                    <a:pt x="2575597" y="1585172"/>
                  </a:lnTo>
                  <a:lnTo>
                    <a:pt x="2586897" y="1539288"/>
                  </a:lnTo>
                  <a:lnTo>
                    <a:pt x="2590799" y="1490926"/>
                  </a:lnTo>
                  <a:lnTo>
                    <a:pt x="2590800" y="298192"/>
                  </a:lnTo>
                  <a:lnTo>
                    <a:pt x="2586897" y="249823"/>
                  </a:lnTo>
                  <a:lnTo>
                    <a:pt x="2575597" y="203940"/>
                  </a:lnTo>
                  <a:lnTo>
                    <a:pt x="2557516" y="161155"/>
                  </a:lnTo>
                  <a:lnTo>
                    <a:pt x="2533266" y="122083"/>
                  </a:lnTo>
                  <a:lnTo>
                    <a:pt x="2503461" y="87338"/>
                  </a:lnTo>
                  <a:lnTo>
                    <a:pt x="2468716" y="57533"/>
                  </a:lnTo>
                  <a:lnTo>
                    <a:pt x="2429644" y="33283"/>
                  </a:lnTo>
                  <a:lnTo>
                    <a:pt x="2386860" y="15202"/>
                  </a:lnTo>
                  <a:lnTo>
                    <a:pt x="2340977" y="3902"/>
                  </a:lnTo>
                  <a:lnTo>
                    <a:pt x="229260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476375" y="3716337"/>
              <a:ext cx="2590800" cy="2537460"/>
            </a:xfrm>
            <a:custGeom>
              <a:avLst/>
              <a:gdLst/>
              <a:ahLst/>
              <a:cxnLst/>
              <a:rect l="l" t="t" r="r" b="b"/>
              <a:pathLst>
                <a:path w="2590800" h="2537460">
                  <a:moveTo>
                    <a:pt x="0" y="298191"/>
                  </a:moveTo>
                  <a:lnTo>
                    <a:pt x="3902" y="249823"/>
                  </a:lnTo>
                  <a:lnTo>
                    <a:pt x="15201" y="203939"/>
                  </a:lnTo>
                  <a:lnTo>
                    <a:pt x="33283" y="161155"/>
                  </a:lnTo>
                  <a:lnTo>
                    <a:pt x="57533" y="122083"/>
                  </a:lnTo>
                  <a:lnTo>
                    <a:pt x="87338" y="87338"/>
                  </a:lnTo>
                  <a:lnTo>
                    <a:pt x="122083" y="57533"/>
                  </a:lnTo>
                  <a:lnTo>
                    <a:pt x="161155" y="33283"/>
                  </a:lnTo>
                  <a:lnTo>
                    <a:pt x="203939" y="15202"/>
                  </a:lnTo>
                  <a:lnTo>
                    <a:pt x="249823" y="3902"/>
                  </a:lnTo>
                  <a:lnTo>
                    <a:pt x="298191" y="0"/>
                  </a:lnTo>
                  <a:lnTo>
                    <a:pt x="431800" y="0"/>
                  </a:lnTo>
                  <a:lnTo>
                    <a:pt x="1079500" y="0"/>
                  </a:lnTo>
                  <a:lnTo>
                    <a:pt x="2292609" y="0"/>
                  </a:lnTo>
                  <a:lnTo>
                    <a:pt x="2340977" y="3902"/>
                  </a:lnTo>
                  <a:lnTo>
                    <a:pt x="2386860" y="15202"/>
                  </a:lnTo>
                  <a:lnTo>
                    <a:pt x="2429644" y="33283"/>
                  </a:lnTo>
                  <a:lnTo>
                    <a:pt x="2468716" y="57533"/>
                  </a:lnTo>
                  <a:lnTo>
                    <a:pt x="2503461" y="87338"/>
                  </a:lnTo>
                  <a:lnTo>
                    <a:pt x="2533266" y="122083"/>
                  </a:lnTo>
                  <a:lnTo>
                    <a:pt x="2557516" y="161155"/>
                  </a:lnTo>
                  <a:lnTo>
                    <a:pt x="2575598" y="203939"/>
                  </a:lnTo>
                  <a:lnTo>
                    <a:pt x="2586897" y="249823"/>
                  </a:lnTo>
                  <a:lnTo>
                    <a:pt x="2590800" y="298191"/>
                  </a:lnTo>
                  <a:lnTo>
                    <a:pt x="2590800" y="1043647"/>
                  </a:lnTo>
                  <a:lnTo>
                    <a:pt x="2590800" y="1490926"/>
                  </a:lnTo>
                  <a:lnTo>
                    <a:pt x="2586897" y="1539289"/>
                  </a:lnTo>
                  <a:lnTo>
                    <a:pt x="2575598" y="1585172"/>
                  </a:lnTo>
                  <a:lnTo>
                    <a:pt x="2557516" y="1627956"/>
                  </a:lnTo>
                  <a:lnTo>
                    <a:pt x="2533266" y="1667028"/>
                  </a:lnTo>
                  <a:lnTo>
                    <a:pt x="2503461" y="1701773"/>
                  </a:lnTo>
                  <a:lnTo>
                    <a:pt x="2468716" y="1731578"/>
                  </a:lnTo>
                  <a:lnTo>
                    <a:pt x="2429644" y="1755828"/>
                  </a:lnTo>
                  <a:lnTo>
                    <a:pt x="2386860" y="1773910"/>
                  </a:lnTo>
                  <a:lnTo>
                    <a:pt x="2340977" y="1785209"/>
                  </a:lnTo>
                  <a:lnTo>
                    <a:pt x="2292609" y="1789112"/>
                  </a:lnTo>
                  <a:lnTo>
                    <a:pt x="1079500" y="1789112"/>
                  </a:lnTo>
                  <a:lnTo>
                    <a:pt x="899526" y="2537141"/>
                  </a:lnTo>
                  <a:lnTo>
                    <a:pt x="431800" y="1789112"/>
                  </a:lnTo>
                  <a:lnTo>
                    <a:pt x="298191" y="1789112"/>
                  </a:lnTo>
                  <a:lnTo>
                    <a:pt x="249823" y="1785209"/>
                  </a:lnTo>
                  <a:lnTo>
                    <a:pt x="203939" y="1773910"/>
                  </a:lnTo>
                  <a:lnTo>
                    <a:pt x="161155" y="1755828"/>
                  </a:lnTo>
                  <a:lnTo>
                    <a:pt x="122083" y="1731578"/>
                  </a:lnTo>
                  <a:lnTo>
                    <a:pt x="87338" y="1701773"/>
                  </a:lnTo>
                  <a:lnTo>
                    <a:pt x="57533" y="1667028"/>
                  </a:lnTo>
                  <a:lnTo>
                    <a:pt x="33283" y="1627956"/>
                  </a:lnTo>
                  <a:lnTo>
                    <a:pt x="15201" y="1585172"/>
                  </a:lnTo>
                  <a:lnTo>
                    <a:pt x="3902" y="1539289"/>
                  </a:lnTo>
                  <a:lnTo>
                    <a:pt x="0" y="1490921"/>
                  </a:lnTo>
                  <a:lnTo>
                    <a:pt x="0" y="1043647"/>
                  </a:lnTo>
                  <a:lnTo>
                    <a:pt x="0" y="298191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9185" y="2159380"/>
            <a:ext cx="9768417" cy="2718426"/>
          </a:xfrm>
          <a:prstGeom prst="rect">
            <a:avLst/>
          </a:prstGeom>
        </p:spPr>
        <p:txBody>
          <a:bodyPr vert="horz" wrap="square" lIns="0" tIns="50218" rIns="0" bIns="0" rtlCol="0">
            <a:spAutoFit/>
          </a:bodyPr>
          <a:lstStyle/>
          <a:p>
            <a:pPr marL="41274" marR="33019">
              <a:spcBef>
                <a:spcPts val="395"/>
              </a:spcBef>
            </a:pPr>
            <a:r>
              <a:rPr sz="3467" dirty="0">
                <a:latin typeface="SimSun"/>
                <a:cs typeface="SimSun"/>
              </a:rPr>
              <a:t>在</a:t>
            </a:r>
            <a:r>
              <a:rPr sz="3467" spc="-22" dirty="0">
                <a:latin typeface="Calibri"/>
                <a:cs typeface="Calibri"/>
              </a:rPr>
              <a:t>netstat</a:t>
            </a:r>
            <a:r>
              <a:rPr sz="3467" dirty="0">
                <a:latin typeface="SimSun"/>
                <a:cs typeface="SimSun"/>
              </a:rPr>
              <a:t>输出结果中，第一列为目的地址，第二列 是路由条目所指的网关，如果没有使用网关，就会 出现一个星号（</a:t>
            </a:r>
            <a:r>
              <a:rPr sz="3467" dirty="0">
                <a:latin typeface="Calibri"/>
                <a:cs typeface="Calibri"/>
              </a:rPr>
              <a:t>*</a:t>
            </a:r>
            <a:r>
              <a:rPr sz="3467" dirty="0">
                <a:latin typeface="SimSun"/>
                <a:cs typeface="SimSun"/>
              </a:rPr>
              <a:t>）或者</a:t>
            </a:r>
            <a:r>
              <a:rPr sz="3467" dirty="0">
                <a:latin typeface="Calibri"/>
                <a:cs typeface="Calibri"/>
              </a:rPr>
              <a:t>0.0.0.0</a:t>
            </a:r>
            <a:r>
              <a:rPr sz="3467" dirty="0">
                <a:latin typeface="SimSun"/>
                <a:cs typeface="SimSun"/>
              </a:rPr>
              <a:t>；第三列为掩码； </a:t>
            </a:r>
            <a:r>
              <a:rPr sz="3467" spc="5" dirty="0">
                <a:latin typeface="SimSun"/>
                <a:cs typeface="SimSun"/>
              </a:rPr>
              <a:t> </a:t>
            </a:r>
            <a:r>
              <a:rPr sz="3467" dirty="0">
                <a:latin typeface="SimSun"/>
                <a:cs typeface="SimSun"/>
              </a:rPr>
              <a:t>第四列显</a:t>
            </a:r>
            <a:r>
              <a:rPr sz="3467" spc="-3125" dirty="0">
                <a:latin typeface="SimSun"/>
                <a:cs typeface="SimSun"/>
              </a:rPr>
              <a:t>示</a:t>
            </a:r>
            <a:r>
              <a:rPr sz="3169" spc="96" baseline="-19943" dirty="0">
                <a:solidFill>
                  <a:srgbClr val="FFFFFF"/>
                </a:solidFill>
                <a:latin typeface="SimSun"/>
                <a:cs typeface="SimSun"/>
              </a:rPr>
              <a:t>网</a:t>
            </a:r>
            <a:r>
              <a:rPr sz="3169" spc="-1763" baseline="-19943" dirty="0">
                <a:solidFill>
                  <a:srgbClr val="FFFFFF"/>
                </a:solidFill>
                <a:latin typeface="SimSun"/>
                <a:cs typeface="SimSun"/>
              </a:rPr>
              <a:t>关</a:t>
            </a:r>
            <a:r>
              <a:rPr sz="3467" spc="-2232" dirty="0">
                <a:latin typeface="SimSun"/>
                <a:cs typeface="SimSun"/>
              </a:rPr>
              <a:t>了</a:t>
            </a:r>
            <a:r>
              <a:rPr sz="3169" spc="96" baseline="-19943" dirty="0">
                <a:solidFill>
                  <a:srgbClr val="FFFFFF"/>
                </a:solidFill>
                <a:latin typeface="SimSun"/>
                <a:cs typeface="SimSun"/>
              </a:rPr>
              <a:t>。</a:t>
            </a:r>
            <a:r>
              <a:rPr sz="3169" spc="-3104" baseline="-19943" dirty="0">
                <a:solidFill>
                  <a:srgbClr val="FFFFFF"/>
                </a:solidFill>
                <a:latin typeface="SimSun"/>
                <a:cs typeface="SimSun"/>
              </a:rPr>
              <a:t>如</a:t>
            </a:r>
            <a:r>
              <a:rPr sz="3467" spc="-1338" dirty="0">
                <a:latin typeface="SimSun"/>
                <a:cs typeface="SimSun"/>
              </a:rPr>
              <a:t>不</a:t>
            </a:r>
            <a:r>
              <a:rPr sz="3169" spc="-1170" baseline="-19943" dirty="0">
                <a:solidFill>
                  <a:srgbClr val="FFFFFF"/>
                </a:solidFill>
                <a:latin typeface="SimSun"/>
                <a:cs typeface="SimSun"/>
              </a:rPr>
              <a:t>果</a:t>
            </a:r>
            <a:r>
              <a:rPr sz="3467" spc="-2622" dirty="0">
                <a:latin typeface="SimSun"/>
                <a:cs typeface="SimSun"/>
              </a:rPr>
              <a:t>同</a:t>
            </a:r>
            <a:r>
              <a:rPr sz="3169" spc="96" baseline="-19943" dirty="0">
                <a:solidFill>
                  <a:srgbClr val="FFFFFF"/>
                </a:solidFill>
                <a:latin typeface="SimSun"/>
                <a:cs typeface="SimSun"/>
              </a:rPr>
              <a:t>没</a:t>
            </a:r>
            <a:r>
              <a:rPr sz="3169" spc="-2510" baseline="-19943" dirty="0">
                <a:solidFill>
                  <a:srgbClr val="FFFFFF"/>
                </a:solidFill>
                <a:latin typeface="SimSun"/>
                <a:cs typeface="SimSun"/>
              </a:rPr>
              <a:t>有</a:t>
            </a:r>
            <a:r>
              <a:rPr sz="3467" spc="-1728" dirty="0">
                <a:latin typeface="SimSun"/>
                <a:cs typeface="SimSun"/>
              </a:rPr>
              <a:t>的</a:t>
            </a:r>
            <a:r>
              <a:rPr sz="3169" spc="-585" baseline="-19943" dirty="0">
                <a:solidFill>
                  <a:srgbClr val="FFFFFF"/>
                </a:solidFill>
                <a:latin typeface="SimSun"/>
                <a:cs typeface="SimSun"/>
              </a:rPr>
              <a:t>使</a:t>
            </a:r>
            <a:r>
              <a:rPr sz="3467" dirty="0">
                <a:latin typeface="SimSun"/>
                <a:cs typeface="SimSun"/>
              </a:rPr>
              <a:t>状态标记</a:t>
            </a:r>
            <a:r>
              <a:rPr sz="3467" spc="-16" dirty="0">
                <a:latin typeface="SimSun"/>
                <a:cs typeface="SimSun"/>
              </a:rPr>
              <a:t>；</a:t>
            </a:r>
            <a:r>
              <a:rPr sz="3467" spc="-16" dirty="0">
                <a:latin typeface="Calibri"/>
                <a:cs typeface="Calibri"/>
              </a:rPr>
              <a:t>Iface</a:t>
            </a:r>
            <a:r>
              <a:rPr sz="3467" dirty="0">
                <a:latin typeface="SimSun"/>
                <a:cs typeface="SimSun"/>
              </a:rPr>
              <a:t>栏表示该连接</a:t>
            </a:r>
            <a:endParaRPr sz="3467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81452" y="4380213"/>
            <a:ext cx="2227474" cy="340307"/>
          </a:xfrm>
          <a:prstGeom prst="rect">
            <a:avLst/>
          </a:prstGeom>
        </p:spPr>
        <p:txBody>
          <a:bodyPr vert="horz" wrap="square" lIns="0" tIns="15134" rIns="0" bIns="0" rtlCol="0">
            <a:spAutoFit/>
          </a:bodyPr>
          <a:lstStyle/>
          <a:p>
            <a:pPr marL="13758">
              <a:spcBef>
                <a:spcPts val="119"/>
              </a:spcBef>
            </a:pPr>
            <a:r>
              <a:rPr sz="2112" spc="65" dirty="0">
                <a:solidFill>
                  <a:srgbClr val="FFFFFF"/>
                </a:solidFill>
                <a:latin typeface="SimSun"/>
                <a:cs typeface="SimSun"/>
              </a:rPr>
              <a:t>用网关，就会出</a:t>
            </a:r>
            <a:r>
              <a:rPr sz="2112" spc="-390" dirty="0">
                <a:solidFill>
                  <a:srgbClr val="FFFFFF"/>
                </a:solidFill>
                <a:latin typeface="SimSun"/>
                <a:cs typeface="SimSun"/>
              </a:rPr>
              <a:t>现</a:t>
            </a:r>
            <a:endParaRPr sz="2112"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12662" y="4682110"/>
            <a:ext cx="2380880" cy="34738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169" spc="96" baseline="1424" dirty="0">
                <a:solidFill>
                  <a:srgbClr val="FFFFFF"/>
                </a:solidFill>
                <a:latin typeface="SimSun"/>
                <a:cs typeface="SimSun"/>
              </a:rPr>
              <a:t>一个星号（</a:t>
            </a:r>
            <a:r>
              <a:rPr sz="2167" b="1" dirty="0">
                <a:solidFill>
                  <a:srgbClr val="FFFFFF"/>
                </a:solidFill>
                <a:latin typeface="Calibri"/>
                <a:cs typeface="Calibri"/>
              </a:rPr>
              <a:t>*</a:t>
            </a:r>
            <a:r>
              <a:rPr sz="3169" spc="96" baseline="1424" dirty="0">
                <a:solidFill>
                  <a:srgbClr val="FFFFFF"/>
                </a:solidFill>
                <a:latin typeface="SimSun"/>
                <a:cs typeface="SimSun"/>
              </a:rPr>
              <a:t>）或者</a:t>
            </a:r>
            <a:endParaRPr sz="3169" baseline="1424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61023" y="5012310"/>
            <a:ext cx="1082093" cy="34738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167" b="1" spc="-5" dirty="0">
                <a:solidFill>
                  <a:srgbClr val="FFFFFF"/>
                </a:solidFill>
                <a:latin typeface="Calibri"/>
                <a:cs typeface="Calibri"/>
              </a:rPr>
              <a:t>0.0.0.0</a:t>
            </a:r>
            <a:r>
              <a:rPr sz="3169" spc="81" baseline="1424" dirty="0">
                <a:solidFill>
                  <a:srgbClr val="FFFFFF"/>
                </a:solidFill>
                <a:latin typeface="SimSun"/>
                <a:cs typeface="SimSun"/>
              </a:rPr>
              <a:t>。</a:t>
            </a:r>
            <a:endParaRPr sz="3169" baseline="1424">
              <a:latin typeface="SimSun"/>
              <a:cs typeface="SimSu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13282" y="4691329"/>
            <a:ext cx="2376752" cy="1712225"/>
            <a:chOff x="3335337" y="4594225"/>
            <a:chExt cx="2193925" cy="1580515"/>
          </a:xfrm>
        </p:grpSpPr>
        <p:sp>
          <p:nvSpPr>
            <p:cNvPr id="22" name="object 22"/>
            <p:cNvSpPr/>
            <p:nvPr/>
          </p:nvSpPr>
          <p:spPr>
            <a:xfrm>
              <a:off x="3348037" y="4606925"/>
              <a:ext cx="2168525" cy="1555115"/>
            </a:xfrm>
            <a:custGeom>
              <a:avLst/>
              <a:gdLst/>
              <a:ahLst/>
              <a:cxnLst/>
              <a:rect l="l" t="t" r="r" b="b"/>
              <a:pathLst>
                <a:path w="2168525" h="1555114">
                  <a:moveTo>
                    <a:pt x="903552" y="865187"/>
                  </a:moveTo>
                  <a:lnTo>
                    <a:pt x="361421" y="865187"/>
                  </a:lnTo>
                  <a:lnTo>
                    <a:pt x="781234" y="1554638"/>
                  </a:lnTo>
                  <a:lnTo>
                    <a:pt x="903552" y="865187"/>
                  </a:lnTo>
                  <a:close/>
                </a:path>
                <a:path w="2168525" h="1555114">
                  <a:moveTo>
                    <a:pt x="2024324" y="0"/>
                  </a:moveTo>
                  <a:lnTo>
                    <a:pt x="144200" y="0"/>
                  </a:lnTo>
                  <a:lnTo>
                    <a:pt x="98622" y="7351"/>
                  </a:lnTo>
                  <a:lnTo>
                    <a:pt x="59038" y="27822"/>
                  </a:lnTo>
                  <a:lnTo>
                    <a:pt x="27822" y="59037"/>
                  </a:lnTo>
                  <a:lnTo>
                    <a:pt x="7351" y="98622"/>
                  </a:lnTo>
                  <a:lnTo>
                    <a:pt x="0" y="144200"/>
                  </a:lnTo>
                  <a:lnTo>
                    <a:pt x="0" y="720989"/>
                  </a:lnTo>
                  <a:lnTo>
                    <a:pt x="7351" y="766565"/>
                  </a:lnTo>
                  <a:lnTo>
                    <a:pt x="27822" y="806149"/>
                  </a:lnTo>
                  <a:lnTo>
                    <a:pt x="59038" y="837365"/>
                  </a:lnTo>
                  <a:lnTo>
                    <a:pt x="98622" y="857836"/>
                  </a:lnTo>
                  <a:lnTo>
                    <a:pt x="144200" y="865187"/>
                  </a:lnTo>
                  <a:lnTo>
                    <a:pt x="2024324" y="865187"/>
                  </a:lnTo>
                  <a:lnTo>
                    <a:pt x="2069902" y="857836"/>
                  </a:lnTo>
                  <a:lnTo>
                    <a:pt x="2109487" y="837365"/>
                  </a:lnTo>
                  <a:lnTo>
                    <a:pt x="2140702" y="806149"/>
                  </a:lnTo>
                  <a:lnTo>
                    <a:pt x="2161173" y="766565"/>
                  </a:lnTo>
                  <a:lnTo>
                    <a:pt x="2168524" y="720989"/>
                  </a:lnTo>
                  <a:lnTo>
                    <a:pt x="2168525" y="144200"/>
                  </a:lnTo>
                  <a:lnTo>
                    <a:pt x="2161173" y="98622"/>
                  </a:lnTo>
                  <a:lnTo>
                    <a:pt x="2140702" y="59037"/>
                  </a:lnTo>
                  <a:lnTo>
                    <a:pt x="2109487" y="27822"/>
                  </a:lnTo>
                  <a:lnTo>
                    <a:pt x="2069902" y="7351"/>
                  </a:lnTo>
                  <a:lnTo>
                    <a:pt x="2024324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348037" y="4606925"/>
              <a:ext cx="2168525" cy="1555115"/>
            </a:xfrm>
            <a:custGeom>
              <a:avLst/>
              <a:gdLst/>
              <a:ahLst/>
              <a:cxnLst/>
              <a:rect l="l" t="t" r="r" b="b"/>
              <a:pathLst>
                <a:path w="2168525" h="1555114">
                  <a:moveTo>
                    <a:pt x="0" y="144200"/>
                  </a:moveTo>
                  <a:lnTo>
                    <a:pt x="7351" y="98622"/>
                  </a:lnTo>
                  <a:lnTo>
                    <a:pt x="27822" y="59037"/>
                  </a:lnTo>
                  <a:lnTo>
                    <a:pt x="59037" y="27822"/>
                  </a:lnTo>
                  <a:lnTo>
                    <a:pt x="98622" y="7351"/>
                  </a:lnTo>
                  <a:lnTo>
                    <a:pt x="144200" y="0"/>
                  </a:lnTo>
                  <a:lnTo>
                    <a:pt x="361420" y="0"/>
                  </a:lnTo>
                  <a:lnTo>
                    <a:pt x="903552" y="0"/>
                  </a:lnTo>
                  <a:lnTo>
                    <a:pt x="2024324" y="0"/>
                  </a:lnTo>
                  <a:lnTo>
                    <a:pt x="2069902" y="7351"/>
                  </a:lnTo>
                  <a:lnTo>
                    <a:pt x="2109487" y="27822"/>
                  </a:lnTo>
                  <a:lnTo>
                    <a:pt x="2140702" y="59037"/>
                  </a:lnTo>
                  <a:lnTo>
                    <a:pt x="2161173" y="98622"/>
                  </a:lnTo>
                  <a:lnTo>
                    <a:pt x="2168525" y="144200"/>
                  </a:lnTo>
                  <a:lnTo>
                    <a:pt x="2168525" y="504692"/>
                  </a:lnTo>
                  <a:lnTo>
                    <a:pt x="2168525" y="720989"/>
                  </a:lnTo>
                  <a:lnTo>
                    <a:pt x="2161173" y="766565"/>
                  </a:lnTo>
                  <a:lnTo>
                    <a:pt x="2140702" y="806150"/>
                  </a:lnTo>
                  <a:lnTo>
                    <a:pt x="2109487" y="837365"/>
                  </a:lnTo>
                  <a:lnTo>
                    <a:pt x="2069902" y="857836"/>
                  </a:lnTo>
                  <a:lnTo>
                    <a:pt x="2024324" y="865188"/>
                  </a:lnTo>
                  <a:lnTo>
                    <a:pt x="903552" y="865188"/>
                  </a:lnTo>
                  <a:lnTo>
                    <a:pt x="781233" y="1554639"/>
                  </a:lnTo>
                  <a:lnTo>
                    <a:pt x="361420" y="865188"/>
                  </a:lnTo>
                  <a:lnTo>
                    <a:pt x="144200" y="865188"/>
                  </a:lnTo>
                  <a:lnTo>
                    <a:pt x="98622" y="857836"/>
                  </a:lnTo>
                  <a:lnTo>
                    <a:pt x="59037" y="837365"/>
                  </a:lnTo>
                  <a:lnTo>
                    <a:pt x="27822" y="806150"/>
                  </a:lnTo>
                  <a:lnTo>
                    <a:pt x="7351" y="766565"/>
                  </a:lnTo>
                  <a:lnTo>
                    <a:pt x="0" y="720987"/>
                  </a:lnTo>
                  <a:lnTo>
                    <a:pt x="0" y="504692"/>
                  </a:lnTo>
                  <a:lnTo>
                    <a:pt x="0" y="14420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680356" y="4984479"/>
            <a:ext cx="2243296" cy="340307"/>
          </a:xfrm>
          <a:prstGeom prst="rect">
            <a:avLst/>
          </a:prstGeom>
        </p:spPr>
        <p:txBody>
          <a:bodyPr vert="horz" wrap="square" lIns="0" tIns="15134" rIns="0" bIns="0" rtlCol="0">
            <a:spAutoFit/>
          </a:bodyPr>
          <a:lstStyle/>
          <a:p>
            <a:pPr marL="13758">
              <a:spcBef>
                <a:spcPts val="119"/>
              </a:spcBef>
            </a:pPr>
            <a:r>
              <a:rPr sz="2112" spc="65" dirty="0">
                <a:solidFill>
                  <a:srgbClr val="FFFFFF"/>
                </a:solidFill>
                <a:latin typeface="SimSun"/>
                <a:cs typeface="SimSun"/>
              </a:rPr>
              <a:t>路由的网络掩码。</a:t>
            </a:r>
            <a:endParaRPr sz="2112">
              <a:latin typeface="SimSun"/>
              <a:cs typeface="SimSu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486136" y="4691329"/>
            <a:ext cx="2375376" cy="1712225"/>
            <a:chOff x="5064125" y="4594225"/>
            <a:chExt cx="2192655" cy="1580515"/>
          </a:xfrm>
        </p:grpSpPr>
        <p:sp>
          <p:nvSpPr>
            <p:cNvPr id="26" name="object 26"/>
            <p:cNvSpPr/>
            <p:nvPr/>
          </p:nvSpPr>
          <p:spPr>
            <a:xfrm>
              <a:off x="5076825" y="4606925"/>
              <a:ext cx="2167255" cy="1555115"/>
            </a:xfrm>
            <a:custGeom>
              <a:avLst/>
              <a:gdLst/>
              <a:ahLst/>
              <a:cxnLst/>
              <a:rect l="l" t="t" r="r" b="b"/>
              <a:pathLst>
                <a:path w="2167254" h="1555114">
                  <a:moveTo>
                    <a:pt x="902891" y="865187"/>
                  </a:moveTo>
                  <a:lnTo>
                    <a:pt x="361156" y="865187"/>
                  </a:lnTo>
                  <a:lnTo>
                    <a:pt x="780661" y="1554639"/>
                  </a:lnTo>
                  <a:lnTo>
                    <a:pt x="902891" y="865187"/>
                  </a:lnTo>
                  <a:close/>
                </a:path>
                <a:path w="2167254" h="1555114">
                  <a:moveTo>
                    <a:pt x="2022736" y="0"/>
                  </a:moveTo>
                  <a:lnTo>
                    <a:pt x="144202" y="0"/>
                  </a:lnTo>
                  <a:lnTo>
                    <a:pt x="98623" y="7351"/>
                  </a:lnTo>
                  <a:lnTo>
                    <a:pt x="59038" y="27822"/>
                  </a:lnTo>
                  <a:lnTo>
                    <a:pt x="27822" y="59038"/>
                  </a:lnTo>
                  <a:lnTo>
                    <a:pt x="7351" y="98623"/>
                  </a:lnTo>
                  <a:lnTo>
                    <a:pt x="0" y="144202"/>
                  </a:lnTo>
                  <a:lnTo>
                    <a:pt x="0" y="720990"/>
                  </a:lnTo>
                  <a:lnTo>
                    <a:pt x="7351" y="766565"/>
                  </a:lnTo>
                  <a:lnTo>
                    <a:pt x="27822" y="806149"/>
                  </a:lnTo>
                  <a:lnTo>
                    <a:pt x="59038" y="837365"/>
                  </a:lnTo>
                  <a:lnTo>
                    <a:pt x="98623" y="857836"/>
                  </a:lnTo>
                  <a:lnTo>
                    <a:pt x="144202" y="865187"/>
                  </a:lnTo>
                  <a:lnTo>
                    <a:pt x="2022736" y="865187"/>
                  </a:lnTo>
                  <a:lnTo>
                    <a:pt x="2068314" y="857836"/>
                  </a:lnTo>
                  <a:lnTo>
                    <a:pt x="2107899" y="837365"/>
                  </a:lnTo>
                  <a:lnTo>
                    <a:pt x="2139114" y="806149"/>
                  </a:lnTo>
                  <a:lnTo>
                    <a:pt x="2159585" y="766565"/>
                  </a:lnTo>
                  <a:lnTo>
                    <a:pt x="2166936" y="720990"/>
                  </a:lnTo>
                  <a:lnTo>
                    <a:pt x="2166937" y="144202"/>
                  </a:lnTo>
                  <a:lnTo>
                    <a:pt x="2159585" y="98623"/>
                  </a:lnTo>
                  <a:lnTo>
                    <a:pt x="2139114" y="59038"/>
                  </a:lnTo>
                  <a:lnTo>
                    <a:pt x="2107899" y="27822"/>
                  </a:lnTo>
                  <a:lnTo>
                    <a:pt x="2068314" y="7351"/>
                  </a:lnTo>
                  <a:lnTo>
                    <a:pt x="2022736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076825" y="4606925"/>
              <a:ext cx="2167255" cy="1555115"/>
            </a:xfrm>
            <a:custGeom>
              <a:avLst/>
              <a:gdLst/>
              <a:ahLst/>
              <a:cxnLst/>
              <a:rect l="l" t="t" r="r" b="b"/>
              <a:pathLst>
                <a:path w="2167254" h="1555114">
                  <a:moveTo>
                    <a:pt x="0" y="144201"/>
                  </a:moveTo>
                  <a:lnTo>
                    <a:pt x="7351" y="98622"/>
                  </a:lnTo>
                  <a:lnTo>
                    <a:pt x="27822" y="59038"/>
                  </a:lnTo>
                  <a:lnTo>
                    <a:pt x="59038" y="27822"/>
                  </a:lnTo>
                  <a:lnTo>
                    <a:pt x="98622" y="7351"/>
                  </a:lnTo>
                  <a:lnTo>
                    <a:pt x="144201" y="0"/>
                  </a:lnTo>
                  <a:lnTo>
                    <a:pt x="361156" y="0"/>
                  </a:lnTo>
                  <a:lnTo>
                    <a:pt x="902890" y="0"/>
                  </a:lnTo>
                  <a:lnTo>
                    <a:pt x="2022736" y="0"/>
                  </a:lnTo>
                  <a:lnTo>
                    <a:pt x="2068315" y="7351"/>
                  </a:lnTo>
                  <a:lnTo>
                    <a:pt x="2107900" y="27822"/>
                  </a:lnTo>
                  <a:lnTo>
                    <a:pt x="2139115" y="59038"/>
                  </a:lnTo>
                  <a:lnTo>
                    <a:pt x="2159586" y="98622"/>
                  </a:lnTo>
                  <a:lnTo>
                    <a:pt x="2166938" y="144201"/>
                  </a:lnTo>
                  <a:lnTo>
                    <a:pt x="2166938" y="504692"/>
                  </a:lnTo>
                  <a:lnTo>
                    <a:pt x="2166938" y="720990"/>
                  </a:lnTo>
                  <a:lnTo>
                    <a:pt x="2159586" y="766565"/>
                  </a:lnTo>
                  <a:lnTo>
                    <a:pt x="2139115" y="806149"/>
                  </a:lnTo>
                  <a:lnTo>
                    <a:pt x="2107900" y="837365"/>
                  </a:lnTo>
                  <a:lnTo>
                    <a:pt x="2068315" y="857836"/>
                  </a:lnTo>
                  <a:lnTo>
                    <a:pt x="2022736" y="865188"/>
                  </a:lnTo>
                  <a:lnTo>
                    <a:pt x="902890" y="865188"/>
                  </a:lnTo>
                  <a:lnTo>
                    <a:pt x="780661" y="1554639"/>
                  </a:lnTo>
                  <a:lnTo>
                    <a:pt x="361156" y="865188"/>
                  </a:lnTo>
                  <a:lnTo>
                    <a:pt x="144201" y="865188"/>
                  </a:lnTo>
                  <a:lnTo>
                    <a:pt x="98622" y="857836"/>
                  </a:lnTo>
                  <a:lnTo>
                    <a:pt x="59038" y="837365"/>
                  </a:lnTo>
                  <a:lnTo>
                    <a:pt x="27822" y="806149"/>
                  </a:lnTo>
                  <a:lnTo>
                    <a:pt x="7351" y="766565"/>
                  </a:lnTo>
                  <a:lnTo>
                    <a:pt x="0" y="720986"/>
                  </a:lnTo>
                  <a:lnTo>
                    <a:pt x="0" y="504692"/>
                  </a:lnTo>
                  <a:lnTo>
                    <a:pt x="0" y="144201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383006" y="4984479"/>
            <a:ext cx="581978" cy="340307"/>
          </a:xfrm>
          <a:prstGeom prst="rect">
            <a:avLst/>
          </a:prstGeom>
        </p:spPr>
        <p:txBody>
          <a:bodyPr vert="horz" wrap="square" lIns="0" tIns="15134" rIns="0" bIns="0" rtlCol="0">
            <a:spAutoFit/>
          </a:bodyPr>
          <a:lstStyle/>
          <a:p>
            <a:pPr marL="13758">
              <a:spcBef>
                <a:spcPts val="119"/>
              </a:spcBef>
            </a:pPr>
            <a:r>
              <a:rPr sz="2112" spc="65" dirty="0">
                <a:solidFill>
                  <a:srgbClr val="FFFFFF"/>
                </a:solidFill>
                <a:latin typeface="SimSun"/>
                <a:cs typeface="SimSun"/>
              </a:rPr>
              <a:t>标志</a:t>
            </a:r>
            <a:endParaRPr sz="2112">
              <a:latin typeface="SimSun"/>
              <a:cs typeface="SimSu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421702" y="4429920"/>
            <a:ext cx="2922270" cy="1990143"/>
            <a:chOff x="5927725" y="4352925"/>
            <a:chExt cx="2697480" cy="1837055"/>
          </a:xfrm>
        </p:grpSpPr>
        <p:sp>
          <p:nvSpPr>
            <p:cNvPr id="30" name="object 30"/>
            <p:cNvSpPr/>
            <p:nvPr/>
          </p:nvSpPr>
          <p:spPr>
            <a:xfrm>
              <a:off x="5940425" y="4581525"/>
              <a:ext cx="2168525" cy="1551940"/>
            </a:xfrm>
            <a:custGeom>
              <a:avLst/>
              <a:gdLst/>
              <a:ahLst/>
              <a:cxnLst/>
              <a:rect l="l" t="t" r="r" b="b"/>
              <a:pathLst>
                <a:path w="2168525" h="1551939">
                  <a:moveTo>
                    <a:pt x="903551" y="863600"/>
                  </a:moveTo>
                  <a:lnTo>
                    <a:pt x="361420" y="863600"/>
                  </a:lnTo>
                  <a:lnTo>
                    <a:pt x="781232" y="1551784"/>
                  </a:lnTo>
                  <a:lnTo>
                    <a:pt x="903551" y="863600"/>
                  </a:lnTo>
                  <a:close/>
                </a:path>
                <a:path w="2168525" h="1551939">
                  <a:moveTo>
                    <a:pt x="2024589" y="0"/>
                  </a:moveTo>
                  <a:lnTo>
                    <a:pt x="143935" y="0"/>
                  </a:lnTo>
                  <a:lnTo>
                    <a:pt x="98440" y="7337"/>
                  </a:lnTo>
                  <a:lnTo>
                    <a:pt x="58929" y="27771"/>
                  </a:lnTo>
                  <a:lnTo>
                    <a:pt x="27771" y="58929"/>
                  </a:lnTo>
                  <a:lnTo>
                    <a:pt x="7337" y="98440"/>
                  </a:lnTo>
                  <a:lnTo>
                    <a:pt x="0" y="143935"/>
                  </a:lnTo>
                  <a:lnTo>
                    <a:pt x="0" y="719667"/>
                  </a:lnTo>
                  <a:lnTo>
                    <a:pt x="7337" y="765159"/>
                  </a:lnTo>
                  <a:lnTo>
                    <a:pt x="27771" y="804670"/>
                  </a:lnTo>
                  <a:lnTo>
                    <a:pt x="58929" y="835828"/>
                  </a:lnTo>
                  <a:lnTo>
                    <a:pt x="98440" y="856262"/>
                  </a:lnTo>
                  <a:lnTo>
                    <a:pt x="143935" y="863600"/>
                  </a:lnTo>
                  <a:lnTo>
                    <a:pt x="2024589" y="863600"/>
                  </a:lnTo>
                  <a:lnTo>
                    <a:pt x="2070084" y="856262"/>
                  </a:lnTo>
                  <a:lnTo>
                    <a:pt x="2109595" y="835828"/>
                  </a:lnTo>
                  <a:lnTo>
                    <a:pt x="2140753" y="804670"/>
                  </a:lnTo>
                  <a:lnTo>
                    <a:pt x="2161187" y="765159"/>
                  </a:lnTo>
                  <a:lnTo>
                    <a:pt x="2168524" y="719667"/>
                  </a:lnTo>
                  <a:lnTo>
                    <a:pt x="2168525" y="143935"/>
                  </a:lnTo>
                  <a:lnTo>
                    <a:pt x="2161187" y="98440"/>
                  </a:lnTo>
                  <a:lnTo>
                    <a:pt x="2140753" y="58929"/>
                  </a:lnTo>
                  <a:lnTo>
                    <a:pt x="2109595" y="27771"/>
                  </a:lnTo>
                  <a:lnTo>
                    <a:pt x="2070084" y="7337"/>
                  </a:lnTo>
                  <a:lnTo>
                    <a:pt x="202458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940425" y="4581525"/>
              <a:ext cx="2168525" cy="1551940"/>
            </a:xfrm>
            <a:custGeom>
              <a:avLst/>
              <a:gdLst/>
              <a:ahLst/>
              <a:cxnLst/>
              <a:rect l="l" t="t" r="r" b="b"/>
              <a:pathLst>
                <a:path w="2168525" h="1551939">
                  <a:moveTo>
                    <a:pt x="0" y="143935"/>
                  </a:moveTo>
                  <a:lnTo>
                    <a:pt x="7337" y="98440"/>
                  </a:lnTo>
                  <a:lnTo>
                    <a:pt x="27771" y="58928"/>
                  </a:lnTo>
                  <a:lnTo>
                    <a:pt x="58928" y="27771"/>
                  </a:lnTo>
                  <a:lnTo>
                    <a:pt x="98440" y="7337"/>
                  </a:lnTo>
                  <a:lnTo>
                    <a:pt x="143935" y="0"/>
                  </a:lnTo>
                  <a:lnTo>
                    <a:pt x="361420" y="0"/>
                  </a:lnTo>
                  <a:lnTo>
                    <a:pt x="903552" y="0"/>
                  </a:lnTo>
                  <a:lnTo>
                    <a:pt x="2024590" y="0"/>
                  </a:lnTo>
                  <a:lnTo>
                    <a:pt x="2070084" y="7337"/>
                  </a:lnTo>
                  <a:lnTo>
                    <a:pt x="2109596" y="27771"/>
                  </a:lnTo>
                  <a:lnTo>
                    <a:pt x="2140753" y="58928"/>
                  </a:lnTo>
                  <a:lnTo>
                    <a:pt x="2161187" y="98440"/>
                  </a:lnTo>
                  <a:lnTo>
                    <a:pt x="2168525" y="143935"/>
                  </a:lnTo>
                  <a:lnTo>
                    <a:pt x="2168525" y="503767"/>
                  </a:lnTo>
                  <a:lnTo>
                    <a:pt x="2168525" y="719667"/>
                  </a:lnTo>
                  <a:lnTo>
                    <a:pt x="2161187" y="765159"/>
                  </a:lnTo>
                  <a:lnTo>
                    <a:pt x="2140753" y="804670"/>
                  </a:lnTo>
                  <a:lnTo>
                    <a:pt x="2109596" y="835828"/>
                  </a:lnTo>
                  <a:lnTo>
                    <a:pt x="2070084" y="856262"/>
                  </a:lnTo>
                  <a:lnTo>
                    <a:pt x="2024590" y="863600"/>
                  </a:lnTo>
                  <a:lnTo>
                    <a:pt x="903552" y="863600"/>
                  </a:lnTo>
                  <a:lnTo>
                    <a:pt x="781233" y="1551785"/>
                  </a:lnTo>
                  <a:lnTo>
                    <a:pt x="361420" y="863600"/>
                  </a:lnTo>
                  <a:lnTo>
                    <a:pt x="143935" y="863600"/>
                  </a:lnTo>
                  <a:lnTo>
                    <a:pt x="98440" y="856262"/>
                  </a:lnTo>
                  <a:lnTo>
                    <a:pt x="58928" y="835828"/>
                  </a:lnTo>
                  <a:lnTo>
                    <a:pt x="27771" y="804670"/>
                  </a:lnTo>
                  <a:lnTo>
                    <a:pt x="7337" y="765159"/>
                  </a:lnTo>
                  <a:lnTo>
                    <a:pt x="0" y="719664"/>
                  </a:lnTo>
                  <a:lnTo>
                    <a:pt x="0" y="503767"/>
                  </a:lnTo>
                  <a:lnTo>
                    <a:pt x="0" y="143935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443662" y="4365625"/>
              <a:ext cx="2168525" cy="1811655"/>
            </a:xfrm>
            <a:custGeom>
              <a:avLst/>
              <a:gdLst/>
              <a:ahLst/>
              <a:cxnLst/>
              <a:rect l="l" t="t" r="r" b="b"/>
              <a:pathLst>
                <a:path w="2168525" h="1811654">
                  <a:moveTo>
                    <a:pt x="903552" y="1008062"/>
                  </a:moveTo>
                  <a:lnTo>
                    <a:pt x="361421" y="1008062"/>
                  </a:lnTo>
                  <a:lnTo>
                    <a:pt x="781234" y="1811367"/>
                  </a:lnTo>
                  <a:lnTo>
                    <a:pt x="903552" y="1008062"/>
                  </a:lnTo>
                  <a:close/>
                </a:path>
                <a:path w="2168525" h="1811654">
                  <a:moveTo>
                    <a:pt x="2000511" y="0"/>
                  </a:moveTo>
                  <a:lnTo>
                    <a:pt x="168013" y="0"/>
                  </a:lnTo>
                  <a:lnTo>
                    <a:pt x="123348" y="6001"/>
                  </a:lnTo>
                  <a:lnTo>
                    <a:pt x="83213" y="22938"/>
                  </a:lnTo>
                  <a:lnTo>
                    <a:pt x="49209" y="49209"/>
                  </a:lnTo>
                  <a:lnTo>
                    <a:pt x="22938" y="83213"/>
                  </a:lnTo>
                  <a:lnTo>
                    <a:pt x="6001" y="123348"/>
                  </a:lnTo>
                  <a:lnTo>
                    <a:pt x="0" y="168013"/>
                  </a:lnTo>
                  <a:lnTo>
                    <a:pt x="0" y="840051"/>
                  </a:lnTo>
                  <a:lnTo>
                    <a:pt x="6001" y="884713"/>
                  </a:lnTo>
                  <a:lnTo>
                    <a:pt x="22938" y="924848"/>
                  </a:lnTo>
                  <a:lnTo>
                    <a:pt x="49209" y="958852"/>
                  </a:lnTo>
                  <a:lnTo>
                    <a:pt x="83213" y="985123"/>
                  </a:lnTo>
                  <a:lnTo>
                    <a:pt x="123348" y="1002060"/>
                  </a:lnTo>
                  <a:lnTo>
                    <a:pt x="168013" y="1008062"/>
                  </a:lnTo>
                  <a:lnTo>
                    <a:pt x="2000511" y="1008062"/>
                  </a:lnTo>
                  <a:lnTo>
                    <a:pt x="2045176" y="1002060"/>
                  </a:lnTo>
                  <a:lnTo>
                    <a:pt x="2085311" y="985123"/>
                  </a:lnTo>
                  <a:lnTo>
                    <a:pt x="2119315" y="958852"/>
                  </a:lnTo>
                  <a:lnTo>
                    <a:pt x="2145586" y="924848"/>
                  </a:lnTo>
                  <a:lnTo>
                    <a:pt x="2162523" y="884713"/>
                  </a:lnTo>
                  <a:lnTo>
                    <a:pt x="2168524" y="840051"/>
                  </a:lnTo>
                  <a:lnTo>
                    <a:pt x="2168525" y="168013"/>
                  </a:lnTo>
                  <a:lnTo>
                    <a:pt x="2162523" y="123348"/>
                  </a:lnTo>
                  <a:lnTo>
                    <a:pt x="2145586" y="83213"/>
                  </a:lnTo>
                  <a:lnTo>
                    <a:pt x="2119315" y="49209"/>
                  </a:lnTo>
                  <a:lnTo>
                    <a:pt x="2085311" y="22938"/>
                  </a:lnTo>
                  <a:lnTo>
                    <a:pt x="2045176" y="6001"/>
                  </a:lnTo>
                  <a:lnTo>
                    <a:pt x="200051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443662" y="4365625"/>
              <a:ext cx="2168525" cy="1811655"/>
            </a:xfrm>
            <a:custGeom>
              <a:avLst/>
              <a:gdLst/>
              <a:ahLst/>
              <a:cxnLst/>
              <a:rect l="l" t="t" r="r" b="b"/>
              <a:pathLst>
                <a:path w="2168525" h="1811654">
                  <a:moveTo>
                    <a:pt x="0" y="168013"/>
                  </a:moveTo>
                  <a:lnTo>
                    <a:pt x="6001" y="123348"/>
                  </a:lnTo>
                  <a:lnTo>
                    <a:pt x="22938" y="83213"/>
                  </a:lnTo>
                  <a:lnTo>
                    <a:pt x="49209" y="49209"/>
                  </a:lnTo>
                  <a:lnTo>
                    <a:pt x="83213" y="22938"/>
                  </a:lnTo>
                  <a:lnTo>
                    <a:pt x="123348" y="6001"/>
                  </a:lnTo>
                  <a:lnTo>
                    <a:pt x="168013" y="0"/>
                  </a:lnTo>
                  <a:lnTo>
                    <a:pt x="361420" y="0"/>
                  </a:lnTo>
                  <a:lnTo>
                    <a:pt x="903552" y="0"/>
                  </a:lnTo>
                  <a:lnTo>
                    <a:pt x="2000512" y="0"/>
                  </a:lnTo>
                  <a:lnTo>
                    <a:pt x="2045176" y="6001"/>
                  </a:lnTo>
                  <a:lnTo>
                    <a:pt x="2085311" y="22938"/>
                  </a:lnTo>
                  <a:lnTo>
                    <a:pt x="2119315" y="49209"/>
                  </a:lnTo>
                  <a:lnTo>
                    <a:pt x="2145586" y="83213"/>
                  </a:lnTo>
                  <a:lnTo>
                    <a:pt x="2162523" y="123348"/>
                  </a:lnTo>
                  <a:lnTo>
                    <a:pt x="2168525" y="168013"/>
                  </a:lnTo>
                  <a:lnTo>
                    <a:pt x="2168525" y="588036"/>
                  </a:lnTo>
                  <a:lnTo>
                    <a:pt x="2168525" y="840052"/>
                  </a:lnTo>
                  <a:lnTo>
                    <a:pt x="2162523" y="884714"/>
                  </a:lnTo>
                  <a:lnTo>
                    <a:pt x="2145586" y="924849"/>
                  </a:lnTo>
                  <a:lnTo>
                    <a:pt x="2119315" y="958853"/>
                  </a:lnTo>
                  <a:lnTo>
                    <a:pt x="2085311" y="985124"/>
                  </a:lnTo>
                  <a:lnTo>
                    <a:pt x="2045176" y="1002061"/>
                  </a:lnTo>
                  <a:lnTo>
                    <a:pt x="2000512" y="1008063"/>
                  </a:lnTo>
                  <a:lnTo>
                    <a:pt x="903552" y="1008063"/>
                  </a:lnTo>
                  <a:lnTo>
                    <a:pt x="781233" y="1811368"/>
                  </a:lnTo>
                  <a:lnTo>
                    <a:pt x="361420" y="1008063"/>
                  </a:lnTo>
                  <a:lnTo>
                    <a:pt x="168013" y="1008063"/>
                  </a:lnTo>
                  <a:lnTo>
                    <a:pt x="123348" y="1002061"/>
                  </a:lnTo>
                  <a:lnTo>
                    <a:pt x="83213" y="985124"/>
                  </a:lnTo>
                  <a:lnTo>
                    <a:pt x="49209" y="958853"/>
                  </a:lnTo>
                  <a:lnTo>
                    <a:pt x="22938" y="924849"/>
                  </a:lnTo>
                  <a:lnTo>
                    <a:pt x="6001" y="884714"/>
                  </a:lnTo>
                  <a:lnTo>
                    <a:pt x="0" y="840049"/>
                  </a:lnTo>
                  <a:lnTo>
                    <a:pt x="0" y="588036"/>
                  </a:lnTo>
                  <a:lnTo>
                    <a:pt x="0" y="168013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310870" y="5129767"/>
            <a:ext cx="1689523" cy="340307"/>
          </a:xfrm>
          <a:prstGeom prst="rect">
            <a:avLst/>
          </a:prstGeom>
        </p:spPr>
        <p:txBody>
          <a:bodyPr vert="horz" wrap="square" lIns="0" tIns="15134" rIns="0" bIns="0" rtlCol="0">
            <a:spAutoFit/>
          </a:bodyPr>
          <a:lstStyle/>
          <a:p>
            <a:pPr marL="13758">
              <a:spcBef>
                <a:spcPts val="119"/>
              </a:spcBef>
            </a:pPr>
            <a:r>
              <a:rPr sz="2112" spc="65" dirty="0">
                <a:solidFill>
                  <a:srgbClr val="FFFFFF"/>
                </a:solidFill>
                <a:latin typeface="SimSun"/>
                <a:cs typeface="SimSun"/>
              </a:rPr>
              <a:t>最大量数据。</a:t>
            </a:r>
            <a:endParaRPr sz="2112">
              <a:latin typeface="SimSun"/>
              <a:cs typeface="SimSu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342593" y="4273419"/>
            <a:ext cx="2470309" cy="2155243"/>
            <a:chOff x="5854700" y="4208462"/>
            <a:chExt cx="2280285" cy="1989455"/>
          </a:xfrm>
        </p:grpSpPr>
        <p:sp>
          <p:nvSpPr>
            <p:cNvPr id="36" name="object 36"/>
            <p:cNvSpPr/>
            <p:nvPr/>
          </p:nvSpPr>
          <p:spPr>
            <a:xfrm>
              <a:off x="5867400" y="4221162"/>
              <a:ext cx="2254885" cy="1964055"/>
            </a:xfrm>
            <a:custGeom>
              <a:avLst/>
              <a:gdLst/>
              <a:ahLst/>
              <a:cxnLst/>
              <a:rect l="l" t="t" r="r" b="b"/>
              <a:pathLst>
                <a:path w="2254884" h="1964054">
                  <a:moveTo>
                    <a:pt x="1807103" y="1008062"/>
                  </a:moveTo>
                  <a:lnTo>
                    <a:pt x="1264972" y="1008062"/>
                  </a:lnTo>
                  <a:lnTo>
                    <a:pt x="2254700" y="1963756"/>
                  </a:lnTo>
                  <a:lnTo>
                    <a:pt x="1807103" y="1008062"/>
                  </a:lnTo>
                  <a:close/>
                </a:path>
                <a:path w="2254884" h="1964054">
                  <a:moveTo>
                    <a:pt x="2000511" y="0"/>
                  </a:moveTo>
                  <a:lnTo>
                    <a:pt x="168013" y="0"/>
                  </a:lnTo>
                  <a:lnTo>
                    <a:pt x="123348" y="6001"/>
                  </a:lnTo>
                  <a:lnTo>
                    <a:pt x="83213" y="22938"/>
                  </a:lnTo>
                  <a:lnTo>
                    <a:pt x="49209" y="49209"/>
                  </a:lnTo>
                  <a:lnTo>
                    <a:pt x="22938" y="83213"/>
                  </a:lnTo>
                  <a:lnTo>
                    <a:pt x="6001" y="123348"/>
                  </a:lnTo>
                  <a:lnTo>
                    <a:pt x="0" y="168013"/>
                  </a:lnTo>
                  <a:lnTo>
                    <a:pt x="0" y="840051"/>
                  </a:lnTo>
                  <a:lnTo>
                    <a:pt x="6001" y="884713"/>
                  </a:lnTo>
                  <a:lnTo>
                    <a:pt x="22938" y="924848"/>
                  </a:lnTo>
                  <a:lnTo>
                    <a:pt x="49209" y="958852"/>
                  </a:lnTo>
                  <a:lnTo>
                    <a:pt x="83213" y="985123"/>
                  </a:lnTo>
                  <a:lnTo>
                    <a:pt x="123348" y="1002060"/>
                  </a:lnTo>
                  <a:lnTo>
                    <a:pt x="168013" y="1008062"/>
                  </a:lnTo>
                  <a:lnTo>
                    <a:pt x="2000511" y="1008062"/>
                  </a:lnTo>
                  <a:lnTo>
                    <a:pt x="2045176" y="1002060"/>
                  </a:lnTo>
                  <a:lnTo>
                    <a:pt x="2085311" y="985123"/>
                  </a:lnTo>
                  <a:lnTo>
                    <a:pt x="2119315" y="958852"/>
                  </a:lnTo>
                  <a:lnTo>
                    <a:pt x="2145586" y="924848"/>
                  </a:lnTo>
                  <a:lnTo>
                    <a:pt x="2162523" y="884713"/>
                  </a:lnTo>
                  <a:lnTo>
                    <a:pt x="2168524" y="840051"/>
                  </a:lnTo>
                  <a:lnTo>
                    <a:pt x="2168525" y="168013"/>
                  </a:lnTo>
                  <a:lnTo>
                    <a:pt x="2162523" y="123348"/>
                  </a:lnTo>
                  <a:lnTo>
                    <a:pt x="2145586" y="83213"/>
                  </a:lnTo>
                  <a:lnTo>
                    <a:pt x="2119315" y="49209"/>
                  </a:lnTo>
                  <a:lnTo>
                    <a:pt x="2085311" y="22938"/>
                  </a:lnTo>
                  <a:lnTo>
                    <a:pt x="2045176" y="6001"/>
                  </a:lnTo>
                  <a:lnTo>
                    <a:pt x="200051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867400" y="4221162"/>
              <a:ext cx="2254885" cy="1964055"/>
            </a:xfrm>
            <a:custGeom>
              <a:avLst/>
              <a:gdLst/>
              <a:ahLst/>
              <a:cxnLst/>
              <a:rect l="l" t="t" r="r" b="b"/>
              <a:pathLst>
                <a:path w="2254884" h="1964054">
                  <a:moveTo>
                    <a:pt x="0" y="168013"/>
                  </a:moveTo>
                  <a:lnTo>
                    <a:pt x="6001" y="123348"/>
                  </a:lnTo>
                  <a:lnTo>
                    <a:pt x="22938" y="83213"/>
                  </a:lnTo>
                  <a:lnTo>
                    <a:pt x="49209" y="49210"/>
                  </a:lnTo>
                  <a:lnTo>
                    <a:pt x="83213" y="22938"/>
                  </a:lnTo>
                  <a:lnTo>
                    <a:pt x="123348" y="6001"/>
                  </a:lnTo>
                  <a:lnTo>
                    <a:pt x="168013" y="0"/>
                  </a:lnTo>
                  <a:lnTo>
                    <a:pt x="1264973" y="0"/>
                  </a:lnTo>
                  <a:lnTo>
                    <a:pt x="1807104" y="0"/>
                  </a:lnTo>
                  <a:lnTo>
                    <a:pt x="2000512" y="0"/>
                  </a:lnTo>
                  <a:lnTo>
                    <a:pt x="2045176" y="6001"/>
                  </a:lnTo>
                  <a:lnTo>
                    <a:pt x="2085311" y="22938"/>
                  </a:lnTo>
                  <a:lnTo>
                    <a:pt x="2119315" y="49210"/>
                  </a:lnTo>
                  <a:lnTo>
                    <a:pt x="2145586" y="83213"/>
                  </a:lnTo>
                  <a:lnTo>
                    <a:pt x="2162523" y="123348"/>
                  </a:lnTo>
                  <a:lnTo>
                    <a:pt x="2168525" y="168013"/>
                  </a:lnTo>
                  <a:lnTo>
                    <a:pt x="2168525" y="588035"/>
                  </a:lnTo>
                  <a:lnTo>
                    <a:pt x="2168525" y="840050"/>
                  </a:lnTo>
                  <a:lnTo>
                    <a:pt x="2162523" y="884713"/>
                  </a:lnTo>
                  <a:lnTo>
                    <a:pt x="2145586" y="924848"/>
                  </a:lnTo>
                  <a:lnTo>
                    <a:pt x="2119315" y="958852"/>
                  </a:lnTo>
                  <a:lnTo>
                    <a:pt x="2085311" y="985123"/>
                  </a:lnTo>
                  <a:lnTo>
                    <a:pt x="2045176" y="1002060"/>
                  </a:lnTo>
                  <a:lnTo>
                    <a:pt x="2000512" y="1008062"/>
                  </a:lnTo>
                  <a:lnTo>
                    <a:pt x="1807104" y="1008062"/>
                  </a:lnTo>
                  <a:lnTo>
                    <a:pt x="2254701" y="1963756"/>
                  </a:lnTo>
                  <a:lnTo>
                    <a:pt x="1264973" y="1008062"/>
                  </a:lnTo>
                  <a:lnTo>
                    <a:pt x="168013" y="1008062"/>
                  </a:lnTo>
                  <a:lnTo>
                    <a:pt x="123348" y="1002060"/>
                  </a:lnTo>
                  <a:lnTo>
                    <a:pt x="83213" y="985123"/>
                  </a:lnTo>
                  <a:lnTo>
                    <a:pt x="49209" y="958852"/>
                  </a:lnTo>
                  <a:lnTo>
                    <a:pt x="22938" y="924848"/>
                  </a:lnTo>
                  <a:lnTo>
                    <a:pt x="6001" y="884713"/>
                  </a:lnTo>
                  <a:lnTo>
                    <a:pt x="0" y="840048"/>
                  </a:lnTo>
                  <a:lnTo>
                    <a:pt x="0" y="588035"/>
                  </a:lnTo>
                  <a:lnTo>
                    <a:pt x="0" y="168013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585047" y="4308986"/>
            <a:ext cx="1891771" cy="34738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167" b="1" spc="-5" dirty="0">
                <a:solidFill>
                  <a:srgbClr val="FFFFFF"/>
                </a:solidFill>
                <a:latin typeface="Calibri"/>
                <a:cs typeface="Calibri"/>
              </a:rPr>
              <a:t>initial</a:t>
            </a:r>
            <a:r>
              <a:rPr sz="2167" b="1" spc="-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67" b="1" spc="-5" dirty="0">
                <a:solidFill>
                  <a:srgbClr val="FFFFFF"/>
                </a:solidFill>
                <a:latin typeface="Calibri"/>
                <a:cs typeface="Calibri"/>
              </a:rPr>
              <a:t>round</a:t>
            </a:r>
            <a:r>
              <a:rPr sz="2167" b="1" spc="-4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67" b="1" spc="-5" dirty="0">
                <a:solidFill>
                  <a:srgbClr val="FFFFFF"/>
                </a:solidFill>
                <a:latin typeface="Calibri"/>
                <a:cs typeface="Calibri"/>
              </a:rPr>
              <a:t>trip</a:t>
            </a:r>
            <a:endParaRPr sz="2167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632376" y="4639184"/>
            <a:ext cx="1797526" cy="34738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167" b="1" spc="-1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167" b="1" spc="-5" dirty="0">
                <a:solidFill>
                  <a:srgbClr val="FFFFFF"/>
                </a:solidFill>
                <a:latin typeface="Calibri"/>
                <a:cs typeface="Calibri"/>
              </a:rPr>
              <a:t>im</a:t>
            </a:r>
            <a:r>
              <a:rPr sz="3169" spc="96" baseline="1424" dirty="0">
                <a:solidFill>
                  <a:srgbClr val="FFFFFF"/>
                </a:solidFill>
                <a:latin typeface="SimSun"/>
                <a:cs typeface="SimSun"/>
              </a:rPr>
              <a:t>，初始往返</a:t>
            </a:r>
            <a:endParaRPr sz="3169" baseline="1424">
              <a:latin typeface="SimSun"/>
              <a:cs typeface="SimSu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40355" y="4971271"/>
            <a:ext cx="581978" cy="340307"/>
          </a:xfrm>
          <a:prstGeom prst="rect">
            <a:avLst/>
          </a:prstGeom>
        </p:spPr>
        <p:txBody>
          <a:bodyPr vert="horz" wrap="square" lIns="0" tIns="15134" rIns="0" bIns="0" rtlCol="0">
            <a:spAutoFit/>
          </a:bodyPr>
          <a:lstStyle/>
          <a:p>
            <a:pPr marL="13758">
              <a:spcBef>
                <a:spcPts val="119"/>
              </a:spcBef>
            </a:pPr>
            <a:r>
              <a:rPr sz="2112" spc="65" dirty="0">
                <a:solidFill>
                  <a:srgbClr val="FFFFFF"/>
                </a:solidFill>
                <a:latin typeface="SimSun"/>
                <a:cs typeface="SimSun"/>
              </a:rPr>
              <a:t>时间</a:t>
            </a:r>
            <a:endParaRPr sz="2112">
              <a:latin typeface="SimSun"/>
              <a:cs typeface="SimSu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045988" y="4287177"/>
            <a:ext cx="2836280" cy="2155243"/>
            <a:chOff x="6503987" y="4221162"/>
            <a:chExt cx="2618105" cy="1989455"/>
          </a:xfrm>
        </p:grpSpPr>
        <p:sp>
          <p:nvSpPr>
            <p:cNvPr id="42" name="object 42"/>
            <p:cNvSpPr/>
            <p:nvPr/>
          </p:nvSpPr>
          <p:spPr>
            <a:xfrm>
              <a:off x="6516687" y="4233862"/>
              <a:ext cx="2592705" cy="1964055"/>
            </a:xfrm>
            <a:custGeom>
              <a:avLst/>
              <a:gdLst/>
              <a:ahLst/>
              <a:cxnLst/>
              <a:rect l="l" t="t" r="r" b="b"/>
              <a:pathLst>
                <a:path w="2592704" h="1964054">
                  <a:moveTo>
                    <a:pt x="2160323" y="1008062"/>
                  </a:moveTo>
                  <a:lnTo>
                    <a:pt x="1512225" y="1008062"/>
                  </a:lnTo>
                  <a:lnTo>
                    <a:pt x="2153521" y="1963754"/>
                  </a:lnTo>
                  <a:lnTo>
                    <a:pt x="2160323" y="1008062"/>
                  </a:lnTo>
                  <a:close/>
                </a:path>
                <a:path w="2592704" h="1964054">
                  <a:moveTo>
                    <a:pt x="2424372" y="0"/>
                  </a:moveTo>
                  <a:lnTo>
                    <a:pt x="168014" y="0"/>
                  </a:lnTo>
                  <a:lnTo>
                    <a:pt x="123349" y="6001"/>
                  </a:lnTo>
                  <a:lnTo>
                    <a:pt x="83214" y="22939"/>
                  </a:lnTo>
                  <a:lnTo>
                    <a:pt x="49210" y="49210"/>
                  </a:lnTo>
                  <a:lnTo>
                    <a:pt x="22939" y="83215"/>
                  </a:lnTo>
                  <a:lnTo>
                    <a:pt x="6001" y="123350"/>
                  </a:lnTo>
                  <a:lnTo>
                    <a:pt x="0" y="168015"/>
                  </a:lnTo>
                  <a:lnTo>
                    <a:pt x="0" y="840052"/>
                  </a:lnTo>
                  <a:lnTo>
                    <a:pt x="6001" y="884711"/>
                  </a:lnTo>
                  <a:lnTo>
                    <a:pt x="22939" y="924847"/>
                  </a:lnTo>
                  <a:lnTo>
                    <a:pt x="49210" y="958851"/>
                  </a:lnTo>
                  <a:lnTo>
                    <a:pt x="83214" y="985123"/>
                  </a:lnTo>
                  <a:lnTo>
                    <a:pt x="123349" y="1002060"/>
                  </a:lnTo>
                  <a:lnTo>
                    <a:pt x="168014" y="1008062"/>
                  </a:lnTo>
                  <a:lnTo>
                    <a:pt x="2424372" y="1008062"/>
                  </a:lnTo>
                  <a:lnTo>
                    <a:pt x="2469037" y="1002060"/>
                  </a:lnTo>
                  <a:lnTo>
                    <a:pt x="2509172" y="985123"/>
                  </a:lnTo>
                  <a:lnTo>
                    <a:pt x="2543176" y="958851"/>
                  </a:lnTo>
                  <a:lnTo>
                    <a:pt x="2569448" y="924847"/>
                  </a:lnTo>
                  <a:lnTo>
                    <a:pt x="2586385" y="884711"/>
                  </a:lnTo>
                  <a:lnTo>
                    <a:pt x="2592386" y="840052"/>
                  </a:lnTo>
                  <a:lnTo>
                    <a:pt x="2592387" y="168015"/>
                  </a:lnTo>
                  <a:lnTo>
                    <a:pt x="2586385" y="123350"/>
                  </a:lnTo>
                  <a:lnTo>
                    <a:pt x="2569448" y="83215"/>
                  </a:lnTo>
                  <a:lnTo>
                    <a:pt x="2543176" y="49210"/>
                  </a:lnTo>
                  <a:lnTo>
                    <a:pt x="2509172" y="22939"/>
                  </a:lnTo>
                  <a:lnTo>
                    <a:pt x="2469037" y="6001"/>
                  </a:lnTo>
                  <a:lnTo>
                    <a:pt x="2424372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516687" y="4233862"/>
              <a:ext cx="2592705" cy="1964055"/>
            </a:xfrm>
            <a:custGeom>
              <a:avLst/>
              <a:gdLst/>
              <a:ahLst/>
              <a:cxnLst/>
              <a:rect l="l" t="t" r="r" b="b"/>
              <a:pathLst>
                <a:path w="2592704" h="1964054">
                  <a:moveTo>
                    <a:pt x="0" y="168015"/>
                  </a:moveTo>
                  <a:lnTo>
                    <a:pt x="6001" y="123350"/>
                  </a:lnTo>
                  <a:lnTo>
                    <a:pt x="22938" y="83214"/>
                  </a:lnTo>
                  <a:lnTo>
                    <a:pt x="49210" y="49210"/>
                  </a:lnTo>
                  <a:lnTo>
                    <a:pt x="83214" y="22938"/>
                  </a:lnTo>
                  <a:lnTo>
                    <a:pt x="123349" y="6001"/>
                  </a:lnTo>
                  <a:lnTo>
                    <a:pt x="168014" y="0"/>
                  </a:lnTo>
                  <a:lnTo>
                    <a:pt x="1512226" y="0"/>
                  </a:lnTo>
                  <a:lnTo>
                    <a:pt x="2160323" y="0"/>
                  </a:lnTo>
                  <a:lnTo>
                    <a:pt x="2424372" y="0"/>
                  </a:lnTo>
                  <a:lnTo>
                    <a:pt x="2469037" y="6001"/>
                  </a:lnTo>
                  <a:lnTo>
                    <a:pt x="2509172" y="22938"/>
                  </a:lnTo>
                  <a:lnTo>
                    <a:pt x="2543176" y="49210"/>
                  </a:lnTo>
                  <a:lnTo>
                    <a:pt x="2569448" y="83214"/>
                  </a:lnTo>
                  <a:lnTo>
                    <a:pt x="2586385" y="123350"/>
                  </a:lnTo>
                  <a:lnTo>
                    <a:pt x="2592387" y="168015"/>
                  </a:lnTo>
                  <a:lnTo>
                    <a:pt x="2592387" y="588037"/>
                  </a:lnTo>
                  <a:lnTo>
                    <a:pt x="2592387" y="840052"/>
                  </a:lnTo>
                  <a:lnTo>
                    <a:pt x="2586385" y="884711"/>
                  </a:lnTo>
                  <a:lnTo>
                    <a:pt x="2569448" y="924847"/>
                  </a:lnTo>
                  <a:lnTo>
                    <a:pt x="2543176" y="958851"/>
                  </a:lnTo>
                  <a:lnTo>
                    <a:pt x="2509172" y="985123"/>
                  </a:lnTo>
                  <a:lnTo>
                    <a:pt x="2469037" y="1002060"/>
                  </a:lnTo>
                  <a:lnTo>
                    <a:pt x="2424372" y="1008062"/>
                  </a:lnTo>
                  <a:lnTo>
                    <a:pt x="2160323" y="1008062"/>
                  </a:lnTo>
                  <a:lnTo>
                    <a:pt x="2153521" y="1963754"/>
                  </a:lnTo>
                  <a:lnTo>
                    <a:pt x="1512226" y="1008062"/>
                  </a:lnTo>
                  <a:lnTo>
                    <a:pt x="168014" y="1008062"/>
                  </a:lnTo>
                  <a:lnTo>
                    <a:pt x="123349" y="1002060"/>
                  </a:lnTo>
                  <a:lnTo>
                    <a:pt x="83214" y="985123"/>
                  </a:lnTo>
                  <a:lnTo>
                    <a:pt x="49210" y="958851"/>
                  </a:lnTo>
                  <a:lnTo>
                    <a:pt x="22938" y="924847"/>
                  </a:lnTo>
                  <a:lnTo>
                    <a:pt x="6001" y="884711"/>
                  </a:lnTo>
                  <a:lnTo>
                    <a:pt x="0" y="840046"/>
                  </a:lnTo>
                  <a:lnTo>
                    <a:pt x="0" y="588037"/>
                  </a:lnTo>
                  <a:lnTo>
                    <a:pt x="0" y="168015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172392" y="4518899"/>
            <a:ext cx="2551483" cy="340371"/>
          </a:xfrm>
          <a:prstGeom prst="rect">
            <a:avLst/>
          </a:prstGeom>
        </p:spPr>
        <p:txBody>
          <a:bodyPr vert="horz" wrap="square" lIns="0" tIns="15134" rIns="0" bIns="0" rtlCol="0">
            <a:spAutoFit/>
          </a:bodyPr>
          <a:lstStyle/>
          <a:p>
            <a:pPr marL="13758">
              <a:spcBef>
                <a:spcPts val="119"/>
              </a:spcBef>
            </a:pPr>
            <a:r>
              <a:rPr sz="3169" spc="-2794" baseline="4273" dirty="0">
                <a:solidFill>
                  <a:srgbClr val="FFFFFF"/>
                </a:solidFill>
                <a:latin typeface="SimSun"/>
                <a:cs typeface="SimSun"/>
              </a:rPr>
              <a:t>系</a:t>
            </a:r>
            <a:r>
              <a:rPr sz="2112" spc="-184" dirty="0">
                <a:solidFill>
                  <a:srgbClr val="FFFFFF"/>
                </a:solidFill>
                <a:latin typeface="SimSun"/>
                <a:cs typeface="SimSun"/>
              </a:rPr>
              <a:t>路</a:t>
            </a:r>
            <a:r>
              <a:rPr sz="3169" spc="-2794" baseline="4273" dirty="0">
                <a:solidFill>
                  <a:srgbClr val="FFFFFF"/>
                </a:solidFill>
                <a:latin typeface="SimSun"/>
                <a:cs typeface="SimSun"/>
              </a:rPr>
              <a:t>统</a:t>
            </a:r>
            <a:r>
              <a:rPr sz="2112" spc="-184" dirty="0">
                <a:solidFill>
                  <a:srgbClr val="FFFFFF"/>
                </a:solidFill>
                <a:latin typeface="SimSun"/>
                <a:cs typeface="SimSun"/>
              </a:rPr>
              <a:t>由</a:t>
            </a:r>
            <a:r>
              <a:rPr sz="3169" spc="-2794" baseline="4273" dirty="0">
                <a:solidFill>
                  <a:srgbClr val="FFFFFF"/>
                </a:solidFill>
                <a:latin typeface="SimSun"/>
                <a:cs typeface="SimSun"/>
              </a:rPr>
              <a:t>一</a:t>
            </a:r>
            <a:r>
              <a:rPr sz="2112" spc="-184" dirty="0">
                <a:solidFill>
                  <a:srgbClr val="FFFFFF"/>
                </a:solidFill>
                <a:latin typeface="SimSun"/>
                <a:cs typeface="SimSun"/>
              </a:rPr>
              <a:t>使</a:t>
            </a:r>
            <a:r>
              <a:rPr sz="3169" spc="-2794" baseline="4273" dirty="0">
                <a:solidFill>
                  <a:srgbClr val="FFFFFF"/>
                </a:solidFill>
                <a:latin typeface="SimSun"/>
                <a:cs typeface="SimSun"/>
              </a:rPr>
              <a:t>次</a:t>
            </a:r>
            <a:r>
              <a:rPr sz="2112" spc="-184" dirty="0">
                <a:solidFill>
                  <a:srgbClr val="FFFFFF"/>
                </a:solidFill>
                <a:latin typeface="SimSun"/>
                <a:cs typeface="SimSun"/>
              </a:rPr>
              <a:t>用</a:t>
            </a:r>
            <a:r>
              <a:rPr sz="3169" spc="-2794" baseline="4273" dirty="0">
                <a:solidFill>
                  <a:srgbClr val="FFFFFF"/>
                </a:solidFill>
                <a:latin typeface="SimSun"/>
                <a:cs typeface="SimSun"/>
              </a:rPr>
              <a:t>从</a:t>
            </a:r>
            <a:r>
              <a:rPr sz="2112" spc="-184" dirty="0">
                <a:solidFill>
                  <a:srgbClr val="FFFFFF"/>
                </a:solidFill>
                <a:latin typeface="SimSun"/>
                <a:cs typeface="SimSun"/>
              </a:rPr>
              <a:t>的</a:t>
            </a:r>
            <a:r>
              <a:rPr sz="3169" spc="-2794" baseline="4273" dirty="0">
                <a:solidFill>
                  <a:srgbClr val="FFFFFF"/>
                </a:solidFill>
                <a:latin typeface="SimSun"/>
                <a:cs typeface="SimSun"/>
              </a:rPr>
              <a:t>远</a:t>
            </a:r>
            <a:r>
              <a:rPr sz="2112" spc="-184" dirty="0">
                <a:solidFill>
                  <a:srgbClr val="FFFFFF"/>
                </a:solidFill>
                <a:latin typeface="SimSun"/>
                <a:cs typeface="SimSun"/>
              </a:rPr>
              <a:t>网</a:t>
            </a:r>
            <a:r>
              <a:rPr sz="3169" spc="-2794" baseline="4273" dirty="0">
                <a:solidFill>
                  <a:srgbClr val="FFFFFF"/>
                </a:solidFill>
                <a:latin typeface="SimSun"/>
                <a:cs typeface="SimSun"/>
              </a:rPr>
              <a:t>程</a:t>
            </a:r>
            <a:r>
              <a:rPr sz="2112" spc="65" dirty="0">
                <a:solidFill>
                  <a:srgbClr val="FFFFFF"/>
                </a:solidFill>
                <a:latin typeface="SimSun"/>
                <a:cs typeface="SimSun"/>
              </a:rPr>
              <a:t>络接口</a:t>
            </a:r>
            <a:endParaRPr sz="2112"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738142" y="4825985"/>
            <a:ext cx="2427658" cy="340371"/>
          </a:xfrm>
          <a:prstGeom prst="rect">
            <a:avLst/>
          </a:prstGeom>
        </p:spPr>
        <p:txBody>
          <a:bodyPr vert="horz" wrap="square" lIns="0" tIns="15134" rIns="0" bIns="0" rtlCol="0">
            <a:spAutoFit/>
          </a:bodyPr>
          <a:lstStyle/>
          <a:p>
            <a:pPr marL="41274">
              <a:spcBef>
                <a:spcPts val="119"/>
              </a:spcBef>
            </a:pPr>
            <a:r>
              <a:rPr sz="3169" spc="96" baseline="-27065" dirty="0">
                <a:solidFill>
                  <a:srgbClr val="FFFFFF"/>
                </a:solidFill>
                <a:latin typeface="SimSun"/>
                <a:cs typeface="SimSun"/>
              </a:rPr>
              <a:t>最</a:t>
            </a:r>
            <a:r>
              <a:rPr sz="3169" spc="-1640" baseline="-27065" dirty="0">
                <a:solidFill>
                  <a:srgbClr val="FFFFFF"/>
                </a:solidFill>
                <a:latin typeface="SimSun"/>
                <a:cs typeface="SimSun"/>
              </a:rPr>
              <a:t>大</a:t>
            </a:r>
            <a:r>
              <a:rPr sz="2112" spc="-959" dirty="0">
                <a:solidFill>
                  <a:srgbClr val="FFFFFF"/>
                </a:solidFill>
                <a:latin typeface="SimSun"/>
                <a:cs typeface="SimSun"/>
              </a:rPr>
              <a:t>主</a:t>
            </a:r>
            <a:r>
              <a:rPr sz="3169" spc="-1640" baseline="-27065" dirty="0">
                <a:solidFill>
                  <a:srgbClr val="FFFFFF"/>
                </a:solidFill>
                <a:latin typeface="SimSun"/>
                <a:cs typeface="SimSun"/>
              </a:rPr>
              <a:t>分</a:t>
            </a:r>
            <a:r>
              <a:rPr sz="2112" spc="-959" dirty="0">
                <a:solidFill>
                  <a:srgbClr val="FFFFFF"/>
                </a:solidFill>
                <a:latin typeface="SimSun"/>
                <a:cs typeface="SimSun"/>
              </a:rPr>
              <a:t>机</a:t>
            </a:r>
            <a:r>
              <a:rPr sz="3169" spc="-1640" baseline="-27065" dirty="0">
                <a:solidFill>
                  <a:srgbClr val="FFFFFF"/>
                </a:solidFill>
                <a:latin typeface="SimSun"/>
                <a:cs typeface="SimSun"/>
              </a:rPr>
              <a:t>段</a:t>
            </a:r>
            <a:r>
              <a:rPr sz="2112" spc="-959" dirty="0">
                <a:solidFill>
                  <a:srgbClr val="FFFFFF"/>
                </a:solidFill>
                <a:latin typeface="SimSun"/>
                <a:cs typeface="SimSun"/>
              </a:rPr>
              <a:t>接</a:t>
            </a:r>
            <a:r>
              <a:rPr sz="3169" spc="-1640" baseline="-27065" dirty="0">
                <a:solidFill>
                  <a:srgbClr val="FFFFFF"/>
                </a:solidFill>
                <a:latin typeface="SimSun"/>
                <a:cs typeface="SimSun"/>
              </a:rPr>
              <a:t>尺</a:t>
            </a:r>
            <a:r>
              <a:rPr sz="2112" spc="-959" dirty="0">
                <a:solidFill>
                  <a:srgbClr val="FFFFFF"/>
                </a:solidFill>
                <a:latin typeface="SimSun"/>
                <a:cs typeface="SimSun"/>
              </a:rPr>
              <a:t>收</a:t>
            </a:r>
            <a:r>
              <a:rPr sz="3169" spc="-2900" baseline="-27065" dirty="0">
                <a:solidFill>
                  <a:srgbClr val="FFFFFF"/>
                </a:solidFill>
                <a:latin typeface="SimSun"/>
                <a:cs typeface="SimSun"/>
              </a:rPr>
              <a:t>寸</a:t>
            </a:r>
            <a:r>
              <a:rPr sz="2112" spc="-1273" dirty="0">
                <a:solidFill>
                  <a:srgbClr val="FFFFFF"/>
                </a:solidFill>
                <a:latin typeface="SimSun"/>
                <a:cs typeface="SimSun"/>
              </a:rPr>
              <a:t>名</a:t>
            </a:r>
            <a:r>
              <a:rPr sz="2112" spc="-775" dirty="0">
                <a:solidFill>
                  <a:srgbClr val="FFFFFF"/>
                </a:solidFill>
                <a:latin typeface="SimSun"/>
                <a:cs typeface="SimSun"/>
              </a:rPr>
              <a:t>突</a:t>
            </a:r>
            <a:r>
              <a:rPr sz="2112" spc="-1273" dirty="0">
                <a:solidFill>
                  <a:srgbClr val="FFFFFF"/>
                </a:solidFill>
                <a:latin typeface="SimSun"/>
                <a:cs typeface="SimSun"/>
              </a:rPr>
              <a:t>称</a:t>
            </a:r>
            <a:r>
              <a:rPr sz="2112" spc="65" dirty="0">
                <a:solidFill>
                  <a:srgbClr val="FFFFFF"/>
                </a:solidFill>
                <a:latin typeface="SimSun"/>
                <a:cs typeface="SimSun"/>
              </a:rPr>
              <a:t>发的</a:t>
            </a:r>
            <a:endParaRPr sz="2112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5673" y="322666"/>
            <a:ext cx="8175202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512674" algn="l"/>
              </a:tabLst>
            </a:pPr>
            <a:r>
              <a:rPr spc="-5" dirty="0">
                <a:latin typeface="Calibri"/>
                <a:cs typeface="Calibri"/>
              </a:rPr>
              <a:t>5.3.3	</a:t>
            </a:r>
            <a:r>
              <a:rPr dirty="0"/>
              <a:t>网络接口配置</a:t>
            </a:r>
            <a:r>
              <a:rPr spc="-22" dirty="0"/>
              <a:t>（</a:t>
            </a:r>
            <a:r>
              <a:rPr spc="-22" dirty="0">
                <a:latin typeface="Calibri"/>
                <a:cs typeface="Calibri"/>
              </a:rPr>
              <a:t>ifconfig</a:t>
            </a:r>
            <a:r>
              <a:rPr spc="-22" dirty="0"/>
              <a:t>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0" y="1257935"/>
            <a:ext cx="9637713" cy="3331564"/>
          </a:xfrm>
          <a:prstGeom prst="rect">
            <a:avLst/>
          </a:prstGeom>
        </p:spPr>
        <p:txBody>
          <a:bodyPr vert="horz" wrap="square" lIns="0" tIns="284110" rIns="0" bIns="0" rtlCol="0">
            <a:spAutoFit/>
          </a:bodyPr>
          <a:lstStyle/>
          <a:p>
            <a:pPr marL="385219" indent="-371461">
              <a:spcBef>
                <a:spcPts val="2237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5200" baseline="1736" dirty="0">
                <a:latin typeface="Calibri"/>
                <a:cs typeface="Calibri"/>
              </a:rPr>
              <a:t>i</a:t>
            </a:r>
            <a:r>
              <a:rPr sz="5200" spc="-121" baseline="1736" dirty="0">
                <a:latin typeface="Calibri"/>
                <a:cs typeface="Calibri"/>
              </a:rPr>
              <a:t>f</a:t>
            </a:r>
            <a:r>
              <a:rPr sz="5200" spc="-48" baseline="1736" dirty="0">
                <a:latin typeface="Calibri"/>
                <a:cs typeface="Calibri"/>
              </a:rPr>
              <a:t>c</a:t>
            </a:r>
            <a:r>
              <a:rPr sz="5200" baseline="1736" dirty="0">
                <a:latin typeface="Calibri"/>
                <a:cs typeface="Calibri"/>
              </a:rPr>
              <a:t>o</a:t>
            </a:r>
            <a:r>
              <a:rPr sz="5200" spc="-24" baseline="1736" dirty="0">
                <a:latin typeface="Calibri"/>
                <a:cs typeface="Calibri"/>
              </a:rPr>
              <a:t>n</a:t>
            </a:r>
            <a:r>
              <a:rPr sz="5200" spc="-8" baseline="1736" dirty="0">
                <a:latin typeface="Calibri"/>
                <a:cs typeface="Calibri"/>
              </a:rPr>
              <a:t>f</a:t>
            </a:r>
            <a:r>
              <a:rPr sz="5200" baseline="1736" dirty="0">
                <a:latin typeface="Calibri"/>
                <a:cs typeface="Calibri"/>
              </a:rPr>
              <a:t>i</a:t>
            </a:r>
            <a:r>
              <a:rPr sz="5200" spc="8" baseline="1736" dirty="0">
                <a:latin typeface="Calibri"/>
                <a:cs typeface="Calibri"/>
              </a:rPr>
              <a:t>g</a:t>
            </a:r>
            <a:r>
              <a:rPr sz="3467" dirty="0">
                <a:latin typeface="SimSun"/>
                <a:cs typeface="SimSun"/>
              </a:rPr>
              <a:t>的功能是管理网络接口，用于查看、配置</a:t>
            </a:r>
            <a:endParaRPr sz="3467">
              <a:latin typeface="SimSun"/>
              <a:cs typeface="SimSun"/>
            </a:endParaRPr>
          </a:p>
          <a:p>
            <a:pPr marL="385219">
              <a:spcBef>
                <a:spcPts val="2134"/>
              </a:spcBef>
            </a:pPr>
            <a:r>
              <a:rPr sz="3467" dirty="0">
                <a:latin typeface="SimSun"/>
                <a:cs typeface="SimSun"/>
              </a:rPr>
              <a:t>、启用或禁用网络接口，其用法为：</a:t>
            </a:r>
            <a:endParaRPr sz="3467">
              <a:latin typeface="SimSun"/>
              <a:cs typeface="SimSun"/>
            </a:endParaRPr>
          </a:p>
          <a:p>
            <a:pPr marL="95616" algn="ctr">
              <a:spcBef>
                <a:spcPts val="2107"/>
              </a:spcBef>
            </a:pPr>
            <a:r>
              <a:rPr sz="3467" spc="-22" dirty="0">
                <a:latin typeface="Calibri"/>
                <a:cs typeface="Calibri"/>
              </a:rPr>
              <a:t>ifconfig</a:t>
            </a:r>
            <a:r>
              <a:rPr sz="3467" spc="-11" dirty="0">
                <a:latin typeface="Calibri"/>
                <a:cs typeface="Calibri"/>
              </a:rPr>
              <a:t> </a:t>
            </a:r>
            <a:r>
              <a:rPr sz="3467" spc="-16" dirty="0">
                <a:latin typeface="Calibri"/>
                <a:cs typeface="Calibri"/>
              </a:rPr>
              <a:t>[interface]</a:t>
            </a:r>
            <a:endParaRPr sz="3467">
              <a:latin typeface="Calibri"/>
              <a:cs typeface="Calibri"/>
            </a:endParaRPr>
          </a:p>
          <a:p>
            <a:pPr marL="96304" algn="ctr">
              <a:spcBef>
                <a:spcPts val="2882"/>
              </a:spcBef>
            </a:pPr>
            <a:r>
              <a:rPr sz="3467" spc="-22" dirty="0">
                <a:latin typeface="Calibri"/>
                <a:cs typeface="Calibri"/>
              </a:rPr>
              <a:t>ifconfig</a:t>
            </a:r>
            <a:r>
              <a:rPr sz="3467" spc="11" dirty="0">
                <a:latin typeface="Calibri"/>
                <a:cs typeface="Calibri"/>
              </a:rPr>
              <a:t> </a:t>
            </a:r>
            <a:r>
              <a:rPr sz="3467" spc="-22" dirty="0">
                <a:latin typeface="Calibri"/>
                <a:cs typeface="Calibri"/>
              </a:rPr>
              <a:t>interface</a:t>
            </a:r>
            <a:r>
              <a:rPr sz="3467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[aftype]</a:t>
            </a:r>
            <a:r>
              <a:rPr sz="3467" spc="16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options</a:t>
            </a:r>
            <a:r>
              <a:rPr sz="3467" spc="5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|</a:t>
            </a:r>
            <a:r>
              <a:rPr sz="3467" spc="5" dirty="0">
                <a:latin typeface="Calibri"/>
                <a:cs typeface="Calibri"/>
              </a:rPr>
              <a:t> </a:t>
            </a:r>
            <a:r>
              <a:rPr sz="3467" spc="-11" dirty="0">
                <a:latin typeface="Calibri"/>
                <a:cs typeface="Calibri"/>
              </a:rPr>
              <a:t>address</a:t>
            </a:r>
            <a:r>
              <a:rPr sz="3467" spc="11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…</a:t>
            </a:r>
            <a:endParaRPr sz="346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5673" y="-190793"/>
            <a:ext cx="8175202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512674" algn="l"/>
              </a:tabLst>
            </a:pPr>
            <a:r>
              <a:rPr spc="-5" dirty="0">
                <a:latin typeface="Calibri"/>
                <a:cs typeface="Calibri"/>
              </a:rPr>
              <a:t>5.3.3	</a:t>
            </a:r>
            <a:r>
              <a:rPr dirty="0"/>
              <a:t>网络接口配置</a:t>
            </a:r>
            <a:r>
              <a:rPr spc="-22" dirty="0"/>
              <a:t>（</a:t>
            </a:r>
            <a:r>
              <a:rPr spc="-22" dirty="0">
                <a:latin typeface="Calibri"/>
                <a:cs typeface="Calibri"/>
              </a:rPr>
              <a:t>ifconfig</a:t>
            </a:r>
            <a:r>
              <a:rPr spc="-22" dirty="0"/>
              <a:t>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330073"/>
            <a:ext cx="4794779" cy="54743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85219" indent="-371461">
              <a:spcBef>
                <a:spcPts val="108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5200" baseline="1736" dirty="0">
                <a:latin typeface="Calibri"/>
                <a:cs typeface="Calibri"/>
              </a:rPr>
              <a:t>i</a:t>
            </a:r>
            <a:r>
              <a:rPr sz="5200" spc="-121" baseline="1736" dirty="0">
                <a:latin typeface="Calibri"/>
                <a:cs typeface="Calibri"/>
              </a:rPr>
              <a:t>f</a:t>
            </a:r>
            <a:r>
              <a:rPr sz="5200" spc="-48" baseline="1736" dirty="0">
                <a:latin typeface="Calibri"/>
                <a:cs typeface="Calibri"/>
              </a:rPr>
              <a:t>c</a:t>
            </a:r>
            <a:r>
              <a:rPr sz="5200" baseline="1736" dirty="0">
                <a:latin typeface="Calibri"/>
                <a:cs typeface="Calibri"/>
              </a:rPr>
              <a:t>o</a:t>
            </a:r>
            <a:r>
              <a:rPr sz="5200" spc="-24" baseline="1736" dirty="0">
                <a:latin typeface="Calibri"/>
                <a:cs typeface="Calibri"/>
              </a:rPr>
              <a:t>n</a:t>
            </a:r>
            <a:r>
              <a:rPr sz="5200" spc="-8" baseline="1736" dirty="0">
                <a:latin typeface="Calibri"/>
                <a:cs typeface="Calibri"/>
              </a:rPr>
              <a:t>f</a:t>
            </a:r>
            <a:r>
              <a:rPr sz="5200" baseline="1736" dirty="0">
                <a:latin typeface="Calibri"/>
                <a:cs typeface="Calibri"/>
              </a:rPr>
              <a:t>i</a:t>
            </a:r>
            <a:r>
              <a:rPr sz="5200" spc="8" baseline="1736" dirty="0">
                <a:latin typeface="Calibri"/>
                <a:cs typeface="Calibri"/>
              </a:rPr>
              <a:t>g</a:t>
            </a:r>
            <a:r>
              <a:rPr sz="3467" dirty="0">
                <a:latin typeface="SimSun"/>
                <a:cs typeface="SimSun"/>
              </a:rPr>
              <a:t>命令的主要参数</a:t>
            </a:r>
            <a:endParaRPr sz="3467">
              <a:latin typeface="SimSun"/>
              <a:cs typeface="SimSu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-6879" y="900906"/>
          <a:ext cx="9868853" cy="6182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1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7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144"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</a:pPr>
                      <a:r>
                        <a:rPr sz="2600" spc="535" dirty="0">
                          <a:latin typeface="SimSun"/>
                          <a:cs typeface="SimSun"/>
                        </a:rPr>
                        <a:t>字段名</a:t>
                      </a:r>
                      <a:r>
                        <a:rPr sz="2600" dirty="0">
                          <a:latin typeface="SimSun"/>
                          <a:cs typeface="SimSun"/>
                        </a:rPr>
                        <a:t>称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5"/>
                        </a:lnSpc>
                        <a:tabLst>
                          <a:tab pos="577215" algn="l"/>
                        </a:tabLst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说	明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7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000" spc="-5" dirty="0">
                          <a:latin typeface="Calibri"/>
                          <a:cs typeface="Calibri"/>
                        </a:rPr>
                        <a:t>add</a:t>
                      </a:r>
                      <a:r>
                        <a:rPr sz="3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000" spc="-10" dirty="0">
                          <a:latin typeface="Calibri"/>
                          <a:cs typeface="Calibri"/>
                        </a:rPr>
                        <a:t>addr/prefixlen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1025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设置网卡上的</a:t>
                      </a:r>
                      <a:r>
                        <a:rPr sz="30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300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3000" spc="-5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3000" spc="5" dirty="0">
                          <a:latin typeface="Calibri"/>
                          <a:cs typeface="Calibri"/>
                        </a:rPr>
                        <a:t>6</a:t>
                      </a:r>
                      <a:r>
                        <a:rPr sz="3000" dirty="0">
                          <a:latin typeface="SimSun"/>
                          <a:cs typeface="SimSun"/>
                        </a:rPr>
                        <a:t>地址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1190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371">
                <a:tc>
                  <a:txBody>
                    <a:bodyPr/>
                    <a:lstStyle/>
                    <a:p>
                      <a:pPr algn="ctr">
                        <a:lnSpc>
                          <a:spcPts val="3150"/>
                        </a:lnSpc>
                      </a:pPr>
                      <a:r>
                        <a:rPr sz="3000" spc="-5" dirty="0">
                          <a:latin typeface="Calibri"/>
                          <a:cs typeface="Calibri"/>
                        </a:rPr>
                        <a:t>[-]arp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3260"/>
                        </a:lnSpc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停用或应用</a:t>
                      </a:r>
                      <a:r>
                        <a:rPr sz="3000" spc="5" dirty="0">
                          <a:latin typeface="Calibri"/>
                          <a:cs typeface="Calibri"/>
                        </a:rPr>
                        <a:t>AR</a:t>
                      </a:r>
                      <a:r>
                        <a:rPr sz="300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3000" dirty="0">
                          <a:latin typeface="SimSun"/>
                          <a:cs typeface="SimSun"/>
                        </a:rPr>
                        <a:t>（地址解析协议）功能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7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3000" spc="-5" dirty="0">
                          <a:latin typeface="Calibri"/>
                          <a:cs typeface="Calibri"/>
                        </a:rPr>
                        <a:t>del</a:t>
                      </a:r>
                      <a:r>
                        <a:rPr sz="3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000" spc="-10" dirty="0">
                          <a:latin typeface="Calibri"/>
                          <a:cs typeface="Calibri"/>
                        </a:rPr>
                        <a:t>addr/prefixlen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10318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删除网卡上的</a:t>
                      </a:r>
                      <a:r>
                        <a:rPr sz="30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300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3000" spc="-5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3000" spc="5" dirty="0">
                          <a:latin typeface="Calibri"/>
                          <a:cs typeface="Calibri"/>
                        </a:rPr>
                        <a:t>6</a:t>
                      </a:r>
                      <a:r>
                        <a:rPr sz="3000" dirty="0">
                          <a:latin typeface="SimSun"/>
                          <a:cs typeface="SimSun"/>
                        </a:rPr>
                        <a:t>地址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11625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371">
                <a:tc>
                  <a:txBody>
                    <a:bodyPr/>
                    <a:lstStyle/>
                    <a:p>
                      <a:pPr algn="ctr">
                        <a:lnSpc>
                          <a:spcPts val="3155"/>
                        </a:lnSpc>
                      </a:pPr>
                      <a:r>
                        <a:rPr sz="3000" spc="-5" dirty="0">
                          <a:latin typeface="Calibri"/>
                          <a:cs typeface="Calibri"/>
                        </a:rPr>
                        <a:t>down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3250"/>
                        </a:lnSpc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关闭指定的网络接口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47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sz="3000" spc="-10" dirty="0">
                          <a:latin typeface="Calibri"/>
                          <a:cs typeface="Calibri"/>
                        </a:rPr>
                        <a:t>hw</a:t>
                      </a:r>
                      <a:r>
                        <a:rPr sz="3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000" spc="-5" dirty="0">
                          <a:latin typeface="Calibri"/>
                          <a:cs typeface="Calibri"/>
                        </a:rPr>
                        <a:t>class </a:t>
                      </a:r>
                      <a:r>
                        <a:rPr sz="3000" spc="-10" dirty="0">
                          <a:latin typeface="Calibri"/>
                          <a:cs typeface="Calibri"/>
                        </a:rPr>
                        <a:t>address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2029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156845">
                        <a:lnSpc>
                          <a:spcPts val="3310"/>
                        </a:lnSpc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设置指定接口设备的</a:t>
                      </a:r>
                      <a:r>
                        <a:rPr sz="3000" spc="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3000" spc="-2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3000" spc="-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3000" dirty="0">
                          <a:latin typeface="SimSun"/>
                          <a:cs typeface="SimSun"/>
                        </a:rPr>
                        <a:t>地址，目前支 持的硬件类型有</a:t>
                      </a:r>
                      <a:r>
                        <a:rPr sz="3000" spc="-10" dirty="0">
                          <a:latin typeface="Calibri"/>
                          <a:cs typeface="Calibri"/>
                        </a:rPr>
                        <a:t>ether</a:t>
                      </a:r>
                      <a:r>
                        <a:rPr sz="3000" spc="-10" dirty="0">
                          <a:latin typeface="SimSun"/>
                          <a:cs typeface="SimSun"/>
                        </a:rPr>
                        <a:t>，</a:t>
                      </a:r>
                      <a:r>
                        <a:rPr sz="3000" spc="-10" dirty="0">
                          <a:latin typeface="Calibri"/>
                          <a:cs typeface="Calibri"/>
                        </a:rPr>
                        <a:t>ax25</a:t>
                      </a:r>
                      <a:r>
                        <a:rPr sz="3000" dirty="0">
                          <a:latin typeface="SimSun"/>
                          <a:cs typeface="SimSun"/>
                        </a:rPr>
                        <a:t>等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371">
                <a:tc>
                  <a:txBody>
                    <a:bodyPr/>
                    <a:lstStyle/>
                    <a:p>
                      <a:pPr algn="ctr">
                        <a:lnSpc>
                          <a:spcPts val="3155"/>
                        </a:lnSpc>
                      </a:pPr>
                      <a:r>
                        <a:rPr sz="3000" spc="-5" dirty="0">
                          <a:latin typeface="Calibri"/>
                          <a:cs typeface="Calibri"/>
                        </a:rPr>
                        <a:t>io_addr</a:t>
                      </a:r>
                      <a:r>
                        <a:rPr sz="3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000" spc="-5" dirty="0">
                          <a:latin typeface="Calibri"/>
                          <a:cs typeface="Calibri"/>
                        </a:rPr>
                        <a:t>addr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3250"/>
                        </a:lnSpc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设置网卡的</a:t>
                      </a:r>
                      <a:r>
                        <a:rPr sz="30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3000" spc="5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30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3000" dirty="0">
                          <a:latin typeface="SimSun"/>
                          <a:cs typeface="SimSun"/>
                        </a:rPr>
                        <a:t>地址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2371">
                <a:tc>
                  <a:txBody>
                    <a:bodyPr/>
                    <a:lstStyle/>
                    <a:p>
                      <a:pPr algn="ctr">
                        <a:lnSpc>
                          <a:spcPts val="3155"/>
                        </a:lnSpc>
                      </a:pPr>
                      <a:r>
                        <a:rPr sz="3000" spc="-20" dirty="0">
                          <a:latin typeface="Calibri"/>
                          <a:cs typeface="Calibri"/>
                        </a:rPr>
                        <a:t>irq</a:t>
                      </a:r>
                      <a:r>
                        <a:rPr sz="3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000" spc="-5" dirty="0">
                          <a:latin typeface="Calibri"/>
                          <a:cs typeface="Calibri"/>
                        </a:rPr>
                        <a:t>addr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3250"/>
                        </a:lnSpc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设置指定接口设备使用的中断行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2371">
                <a:tc>
                  <a:txBody>
                    <a:bodyPr/>
                    <a:lstStyle/>
                    <a:p>
                      <a:pPr marL="635" algn="ctr">
                        <a:lnSpc>
                          <a:spcPts val="3150"/>
                        </a:lnSpc>
                      </a:pPr>
                      <a:r>
                        <a:rPr sz="3000" spc="-5" dirty="0">
                          <a:latin typeface="Calibri"/>
                          <a:cs typeface="Calibri"/>
                        </a:rPr>
                        <a:t>media</a:t>
                      </a:r>
                      <a:r>
                        <a:rPr sz="3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000" spc="-5" dirty="0">
                          <a:latin typeface="Calibri"/>
                          <a:cs typeface="Calibri"/>
                        </a:rPr>
                        <a:t>type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3260"/>
                        </a:lnSpc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设置网络设备所使用的介质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396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000" spc="-10" dirty="0">
                          <a:latin typeface="Calibri"/>
                          <a:cs typeface="Calibri"/>
                        </a:rPr>
                        <a:t>mem_start</a:t>
                      </a:r>
                      <a:r>
                        <a:rPr sz="3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000" spc="-5" dirty="0">
                          <a:latin typeface="Calibri"/>
                          <a:cs typeface="Calibri"/>
                        </a:rPr>
                        <a:t>addr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2407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设置网卡在主存储器所占用的起始地址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37148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2371">
                <a:tc>
                  <a:txBody>
                    <a:bodyPr/>
                    <a:lstStyle/>
                    <a:p>
                      <a:pPr algn="ctr">
                        <a:lnSpc>
                          <a:spcPts val="3155"/>
                        </a:lnSpc>
                      </a:pPr>
                      <a:r>
                        <a:rPr sz="3000" spc="-10" dirty="0">
                          <a:latin typeface="Calibri"/>
                          <a:cs typeface="Calibri"/>
                        </a:rPr>
                        <a:t>metric</a:t>
                      </a:r>
                      <a:r>
                        <a:rPr sz="3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000" dirty="0">
                          <a:latin typeface="Calibri"/>
                          <a:cs typeface="Calibri"/>
                        </a:rPr>
                        <a:t>N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3250"/>
                        </a:lnSpc>
                      </a:pPr>
                      <a:r>
                        <a:rPr sz="3000" dirty="0">
                          <a:latin typeface="SimSun"/>
                          <a:cs typeface="SimSun"/>
                        </a:rPr>
                        <a:t>设置数据包转送的次数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5673" y="-190793"/>
            <a:ext cx="8175202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512674" algn="l"/>
              </a:tabLst>
            </a:pPr>
            <a:r>
              <a:rPr spc="-5" dirty="0">
                <a:latin typeface="Calibri"/>
                <a:cs typeface="Calibri"/>
              </a:rPr>
              <a:t>5.3.3	</a:t>
            </a:r>
            <a:r>
              <a:rPr dirty="0"/>
              <a:t>网络接口配置</a:t>
            </a:r>
            <a:r>
              <a:rPr spc="-22" dirty="0"/>
              <a:t>（</a:t>
            </a:r>
            <a:r>
              <a:rPr spc="-22" dirty="0">
                <a:latin typeface="Calibri"/>
                <a:cs typeface="Calibri"/>
              </a:rPr>
              <a:t>ifconfig</a:t>
            </a:r>
            <a:r>
              <a:rPr spc="-22" dirty="0"/>
              <a:t>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330073"/>
            <a:ext cx="4794779" cy="54743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85219" indent="-371461">
              <a:spcBef>
                <a:spcPts val="108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5200" baseline="1736" dirty="0">
                <a:latin typeface="Calibri"/>
                <a:cs typeface="Calibri"/>
              </a:rPr>
              <a:t>i</a:t>
            </a:r>
            <a:r>
              <a:rPr sz="5200" spc="-121" baseline="1736" dirty="0">
                <a:latin typeface="Calibri"/>
                <a:cs typeface="Calibri"/>
              </a:rPr>
              <a:t>f</a:t>
            </a:r>
            <a:r>
              <a:rPr sz="5200" spc="-48" baseline="1736" dirty="0">
                <a:latin typeface="Calibri"/>
                <a:cs typeface="Calibri"/>
              </a:rPr>
              <a:t>c</a:t>
            </a:r>
            <a:r>
              <a:rPr sz="5200" baseline="1736" dirty="0">
                <a:latin typeface="Calibri"/>
                <a:cs typeface="Calibri"/>
              </a:rPr>
              <a:t>o</a:t>
            </a:r>
            <a:r>
              <a:rPr sz="5200" spc="-24" baseline="1736" dirty="0">
                <a:latin typeface="Calibri"/>
                <a:cs typeface="Calibri"/>
              </a:rPr>
              <a:t>n</a:t>
            </a:r>
            <a:r>
              <a:rPr sz="5200" spc="-8" baseline="1736" dirty="0">
                <a:latin typeface="Calibri"/>
                <a:cs typeface="Calibri"/>
              </a:rPr>
              <a:t>f</a:t>
            </a:r>
            <a:r>
              <a:rPr sz="5200" baseline="1736" dirty="0">
                <a:latin typeface="Calibri"/>
                <a:cs typeface="Calibri"/>
              </a:rPr>
              <a:t>i</a:t>
            </a:r>
            <a:r>
              <a:rPr sz="5200" spc="8" baseline="1736" dirty="0">
                <a:latin typeface="Calibri"/>
                <a:cs typeface="Calibri"/>
              </a:rPr>
              <a:t>g</a:t>
            </a:r>
            <a:r>
              <a:rPr sz="3467" dirty="0">
                <a:latin typeface="SimSun"/>
                <a:cs typeface="SimSun"/>
              </a:rPr>
              <a:t>命令的主要参数</a:t>
            </a:r>
            <a:endParaRPr sz="3467">
              <a:latin typeface="SimSun"/>
              <a:cs typeface="SimSu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-6879" y="1112440"/>
          <a:ext cx="9868852" cy="5976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7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1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</a:pPr>
                      <a:r>
                        <a:rPr sz="2600" spc="535" dirty="0">
                          <a:latin typeface="SimSun"/>
                          <a:cs typeface="SimSun"/>
                        </a:rPr>
                        <a:t>字段名</a:t>
                      </a:r>
                      <a:r>
                        <a:rPr sz="2600" dirty="0">
                          <a:latin typeface="SimSun"/>
                          <a:cs typeface="SimSun"/>
                        </a:rPr>
                        <a:t>称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tabLst>
                          <a:tab pos="577215" algn="l"/>
                        </a:tabLst>
                      </a:pPr>
                      <a:r>
                        <a:rPr sz="2600" dirty="0">
                          <a:latin typeface="SimSun"/>
                          <a:cs typeface="SimSun"/>
                        </a:rPr>
                        <a:t>说	明</a:t>
                      </a:r>
                      <a:endParaRPr sz="26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algn="ctr">
                        <a:lnSpc>
                          <a:spcPts val="3020"/>
                        </a:lnSpc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mtu</a:t>
                      </a:r>
                      <a:r>
                        <a:rPr sz="2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N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302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设置网卡的最大传输单位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algn="ctr">
                        <a:lnSpc>
                          <a:spcPts val="302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netmask</a:t>
                      </a:r>
                      <a:r>
                        <a:rPr sz="2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addr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302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设置接口的子网掩码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800" spc="-15" dirty="0">
                          <a:latin typeface="Calibri"/>
                          <a:cs typeface="Calibri"/>
                        </a:rPr>
                        <a:t>interface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1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3025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网络设备名，如</a:t>
                      </a:r>
                      <a:r>
                        <a:rPr sz="2800" spc="-2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28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800" dirty="0">
                          <a:latin typeface="SimSun"/>
                          <a:cs typeface="SimSun"/>
                        </a:rPr>
                        <a:t>就表示本机的第一块</a:t>
                      </a:r>
                      <a:endParaRPr sz="2800">
                        <a:latin typeface="SimSun"/>
                        <a:cs typeface="SimSun"/>
                      </a:endParaRPr>
                    </a:p>
                    <a:p>
                      <a:pPr marL="68580">
                        <a:lnSpc>
                          <a:spcPts val="3040"/>
                        </a:lnSpc>
                        <a:spcBef>
                          <a:spcPts val="7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网卡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algn="ctr">
                        <a:lnSpc>
                          <a:spcPts val="302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tunnel</a:t>
                      </a:r>
                      <a:r>
                        <a:rPr sz="2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aa.bb.cc.dd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3020"/>
                        </a:lnSpc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IPv4</a:t>
                      </a:r>
                      <a:r>
                        <a:rPr sz="2800" dirty="0">
                          <a:latin typeface="SimSun"/>
                          <a:cs typeface="SimSun"/>
                        </a:rPr>
                        <a:t>和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IPv6</a:t>
                      </a:r>
                      <a:r>
                        <a:rPr sz="2800" dirty="0">
                          <a:latin typeface="SimSun"/>
                          <a:cs typeface="SimSun"/>
                        </a:rPr>
                        <a:t>间的隧道通信地址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algn="ctr">
                        <a:lnSpc>
                          <a:spcPts val="302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up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302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激活指定的网络接口卡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8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[-]allmulti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1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3025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是否接收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mu</a:t>
                      </a:r>
                      <a:r>
                        <a:rPr sz="2800" spc="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ti</a:t>
                      </a:r>
                      <a:r>
                        <a:rPr sz="2800" spc="-2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2800" spc="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800" spc="-3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800" dirty="0">
                          <a:latin typeface="SimSun"/>
                          <a:cs typeface="SimSun"/>
                        </a:rPr>
                        <a:t>的数据包，加负号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800" dirty="0">
                          <a:latin typeface="SimSun"/>
                          <a:cs typeface="SimSun"/>
                        </a:rPr>
                        <a:t>表示</a:t>
                      </a:r>
                      <a:endParaRPr sz="2800">
                        <a:latin typeface="SimSun"/>
                        <a:cs typeface="SimSun"/>
                      </a:endParaRPr>
                    </a:p>
                    <a:p>
                      <a:pPr marL="68580">
                        <a:lnSpc>
                          <a:spcPts val="3040"/>
                        </a:lnSpc>
                        <a:spcBef>
                          <a:spcPts val="7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接收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algn="ctr">
                        <a:lnSpc>
                          <a:spcPts val="3020"/>
                        </a:lnSpc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[-]broadcast</a:t>
                      </a:r>
                      <a:r>
                        <a:rPr sz="2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[addr]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302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将送往指定地址的数据包视为广播数据包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8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[-]pointopoint</a:t>
                      </a:r>
                      <a:r>
                        <a:rPr sz="2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[addr]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1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100965">
                        <a:lnSpc>
                          <a:spcPts val="3000"/>
                        </a:lnSpc>
                        <a:spcBef>
                          <a:spcPts val="14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启用点对点方式，和指定的地址建立直接 连接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9262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58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[-]promisc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1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3025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是否应用网卡上的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28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28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us</a:t>
                      </a:r>
                      <a:r>
                        <a:rPr sz="2800" dirty="0">
                          <a:latin typeface="SimSun"/>
                          <a:cs typeface="SimSun"/>
                        </a:rPr>
                        <a:t>，加负号</a:t>
                      </a:r>
                      <a:endParaRPr sz="2800">
                        <a:latin typeface="SimSun"/>
                        <a:cs typeface="SimSun"/>
                      </a:endParaRPr>
                    </a:p>
                    <a:p>
                      <a:pPr marL="68580">
                        <a:lnSpc>
                          <a:spcPts val="3040"/>
                        </a:lnSpc>
                        <a:spcBef>
                          <a:spcPts val="7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表示不应用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5673" y="322666"/>
            <a:ext cx="8175202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512674" algn="l"/>
              </a:tabLst>
            </a:pPr>
            <a:r>
              <a:rPr spc="-5" dirty="0">
                <a:latin typeface="Calibri"/>
                <a:cs typeface="Calibri"/>
              </a:rPr>
              <a:t>5.3.3	</a:t>
            </a:r>
            <a:r>
              <a:rPr dirty="0"/>
              <a:t>网络接口配置</a:t>
            </a:r>
            <a:r>
              <a:rPr spc="-22" dirty="0"/>
              <a:t>（</a:t>
            </a:r>
            <a:r>
              <a:rPr spc="-22" dirty="0">
                <a:latin typeface="Calibri"/>
                <a:cs typeface="Calibri"/>
              </a:rPr>
              <a:t>ifconfig</a:t>
            </a:r>
            <a:r>
              <a:rPr spc="-22" dirty="0"/>
              <a:t>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1743329"/>
            <a:ext cx="9432713" cy="3152380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85219" indent="-371461">
              <a:spcBef>
                <a:spcPts val="108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1</a:t>
            </a:r>
            <a:r>
              <a:rPr sz="3467" dirty="0">
                <a:latin typeface="SimSun"/>
                <a:cs typeface="SimSun"/>
              </a:rPr>
              <a:t>．显示网卡的配置信息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2882"/>
              </a:spcBef>
              <a:tabLst>
                <a:tab pos="1994196" algn="l"/>
              </a:tabLst>
            </a:pPr>
            <a:r>
              <a:rPr sz="3467" spc="-16" dirty="0">
                <a:latin typeface="Calibri"/>
                <a:cs typeface="Calibri"/>
              </a:rPr>
              <a:t>#ifconfig	</a:t>
            </a:r>
            <a:r>
              <a:rPr sz="3467" spc="5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3467" dirty="0">
                <a:solidFill>
                  <a:srgbClr val="00B050"/>
                </a:solidFill>
                <a:latin typeface="SimSun"/>
                <a:cs typeface="SimSun"/>
              </a:rPr>
              <a:t>运行</a:t>
            </a:r>
            <a:r>
              <a:rPr sz="3467" spc="-16" dirty="0">
                <a:solidFill>
                  <a:srgbClr val="00B050"/>
                </a:solidFill>
                <a:latin typeface="Calibri"/>
                <a:cs typeface="Calibri"/>
              </a:rPr>
              <a:t>ifconfig</a:t>
            </a:r>
            <a:r>
              <a:rPr sz="3467" dirty="0">
                <a:solidFill>
                  <a:srgbClr val="00B050"/>
                </a:solidFill>
                <a:latin typeface="SimSun"/>
                <a:cs typeface="SimSun"/>
              </a:rPr>
              <a:t>显示所有网卡的配置信息</a:t>
            </a:r>
            <a:endParaRPr sz="3467">
              <a:latin typeface="SimSun"/>
              <a:cs typeface="SimSun"/>
            </a:endParaRPr>
          </a:p>
          <a:p>
            <a:pPr marL="13758" marR="5503">
              <a:lnSpc>
                <a:spcPct val="169400"/>
              </a:lnSpc>
              <a:spcBef>
                <a:spcPts val="108"/>
              </a:spcBef>
              <a:tabLst>
                <a:tab pos="2984761" algn="l"/>
                <a:tab pos="3975325" algn="l"/>
              </a:tabLst>
            </a:pPr>
            <a:r>
              <a:rPr sz="3467" spc="5" dirty="0">
                <a:latin typeface="Calibri"/>
                <a:cs typeface="Calibri"/>
              </a:rPr>
              <a:t>#</a:t>
            </a:r>
            <a:r>
              <a:rPr sz="3467" dirty="0">
                <a:latin typeface="Calibri"/>
                <a:cs typeface="Calibri"/>
              </a:rPr>
              <a:t>i</a:t>
            </a:r>
            <a:r>
              <a:rPr sz="3467" spc="-81" dirty="0">
                <a:latin typeface="Calibri"/>
                <a:cs typeface="Calibri"/>
              </a:rPr>
              <a:t>f</a:t>
            </a:r>
            <a:r>
              <a:rPr sz="3467" spc="-32" dirty="0">
                <a:latin typeface="Calibri"/>
                <a:cs typeface="Calibri"/>
              </a:rPr>
              <a:t>c</a:t>
            </a:r>
            <a:r>
              <a:rPr sz="3467" dirty="0">
                <a:latin typeface="Calibri"/>
                <a:cs typeface="Calibri"/>
              </a:rPr>
              <a:t>o</a:t>
            </a:r>
            <a:r>
              <a:rPr sz="3467" spc="-16" dirty="0">
                <a:latin typeface="Calibri"/>
                <a:cs typeface="Calibri"/>
              </a:rPr>
              <a:t>n</a:t>
            </a:r>
            <a:r>
              <a:rPr sz="3467" spc="-5" dirty="0">
                <a:latin typeface="Calibri"/>
                <a:cs typeface="Calibri"/>
              </a:rPr>
              <a:t>f</a:t>
            </a:r>
            <a:r>
              <a:rPr sz="3467" dirty="0">
                <a:latin typeface="Calibri"/>
                <a:cs typeface="Calibri"/>
              </a:rPr>
              <a:t>ig</a:t>
            </a:r>
            <a:r>
              <a:rPr sz="3467" spc="5" dirty="0">
                <a:latin typeface="Calibri"/>
                <a:cs typeface="Calibri"/>
              </a:rPr>
              <a:t> </a:t>
            </a:r>
            <a:r>
              <a:rPr sz="3467" spc="-27" dirty="0">
                <a:latin typeface="Calibri"/>
                <a:cs typeface="Calibri"/>
              </a:rPr>
              <a:t>e</a:t>
            </a:r>
            <a:r>
              <a:rPr sz="3467" dirty="0">
                <a:latin typeface="Calibri"/>
                <a:cs typeface="Calibri"/>
              </a:rPr>
              <a:t>t</a:t>
            </a:r>
            <a:r>
              <a:rPr sz="3467" spc="5" dirty="0">
                <a:latin typeface="Calibri"/>
                <a:cs typeface="Calibri"/>
              </a:rPr>
              <a:t>h</a:t>
            </a:r>
            <a:r>
              <a:rPr sz="3467" dirty="0">
                <a:latin typeface="Calibri"/>
                <a:cs typeface="Calibri"/>
              </a:rPr>
              <a:t>0		</a:t>
            </a:r>
            <a:r>
              <a:rPr sz="3467" spc="5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3467" dirty="0">
                <a:solidFill>
                  <a:srgbClr val="00B050"/>
                </a:solidFill>
                <a:latin typeface="SimSun"/>
                <a:cs typeface="SimSun"/>
              </a:rPr>
              <a:t>显示指定网络接口</a:t>
            </a:r>
            <a:r>
              <a:rPr sz="3467" spc="-27" dirty="0">
                <a:solidFill>
                  <a:srgbClr val="00B050"/>
                </a:solidFill>
                <a:latin typeface="Calibri"/>
                <a:cs typeface="Calibri"/>
              </a:rPr>
              <a:t>e</a:t>
            </a:r>
            <a:r>
              <a:rPr sz="3467" dirty="0">
                <a:solidFill>
                  <a:srgbClr val="00B050"/>
                </a:solidFill>
                <a:latin typeface="Calibri"/>
                <a:cs typeface="Calibri"/>
              </a:rPr>
              <a:t>t</a:t>
            </a:r>
            <a:r>
              <a:rPr sz="3467" spc="5" dirty="0">
                <a:solidFill>
                  <a:srgbClr val="00B050"/>
                </a:solidFill>
                <a:latin typeface="Calibri"/>
                <a:cs typeface="Calibri"/>
              </a:rPr>
              <a:t>h</a:t>
            </a:r>
            <a:r>
              <a:rPr sz="3467" dirty="0">
                <a:solidFill>
                  <a:srgbClr val="00B050"/>
                </a:solidFill>
                <a:latin typeface="Calibri"/>
                <a:cs typeface="Calibri"/>
              </a:rPr>
              <a:t>0</a:t>
            </a:r>
            <a:r>
              <a:rPr sz="3467" dirty="0">
                <a:solidFill>
                  <a:srgbClr val="00B050"/>
                </a:solidFill>
                <a:latin typeface="SimSun"/>
                <a:cs typeface="SimSun"/>
              </a:rPr>
              <a:t>信息  </a:t>
            </a:r>
            <a:r>
              <a:rPr sz="3467" spc="-16" dirty="0">
                <a:latin typeface="Calibri"/>
                <a:cs typeface="Calibri"/>
              </a:rPr>
              <a:t>#ifconfig</a:t>
            </a:r>
            <a:r>
              <a:rPr sz="3467" spc="16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eth0:1	</a:t>
            </a:r>
            <a:r>
              <a:rPr sz="3467" spc="5" dirty="0">
                <a:solidFill>
                  <a:srgbClr val="00B050"/>
                </a:solidFill>
                <a:latin typeface="Calibri"/>
                <a:cs typeface="Calibri"/>
              </a:rPr>
              <a:t>#</a:t>
            </a:r>
            <a:r>
              <a:rPr sz="3467" dirty="0">
                <a:solidFill>
                  <a:srgbClr val="00B050"/>
                </a:solidFill>
                <a:latin typeface="SimSun"/>
                <a:cs typeface="SimSun"/>
              </a:rPr>
              <a:t>显示指定网络接口</a:t>
            </a:r>
            <a:r>
              <a:rPr sz="3467" spc="-5" dirty="0">
                <a:solidFill>
                  <a:srgbClr val="00B050"/>
                </a:solidFill>
                <a:latin typeface="Calibri"/>
                <a:cs typeface="Calibri"/>
              </a:rPr>
              <a:t>eth0:1</a:t>
            </a:r>
            <a:r>
              <a:rPr sz="3467" dirty="0">
                <a:solidFill>
                  <a:srgbClr val="00B050"/>
                </a:solidFill>
                <a:latin typeface="SimSun"/>
                <a:cs typeface="SimSun"/>
              </a:rPr>
              <a:t>信息</a:t>
            </a:r>
            <a:endParaRPr sz="3467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5673" y="322666"/>
            <a:ext cx="8175202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512674" algn="l"/>
              </a:tabLst>
            </a:pPr>
            <a:r>
              <a:rPr spc="-5" dirty="0">
                <a:latin typeface="Calibri"/>
                <a:cs typeface="Calibri"/>
              </a:rPr>
              <a:t>5.3.3	</a:t>
            </a:r>
            <a:r>
              <a:rPr dirty="0"/>
              <a:t>网络接口配置</a:t>
            </a:r>
            <a:r>
              <a:rPr spc="-22" dirty="0"/>
              <a:t>（</a:t>
            </a:r>
            <a:r>
              <a:rPr spc="-22" dirty="0">
                <a:latin typeface="Calibri"/>
                <a:cs typeface="Calibri"/>
              </a:rPr>
              <a:t>ifconfig</a:t>
            </a:r>
            <a:r>
              <a:rPr spc="-22" dirty="0"/>
              <a:t>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246" y="1198502"/>
            <a:ext cx="8832850" cy="3075180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85219" indent="-371461">
              <a:spcBef>
                <a:spcPts val="108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3467" dirty="0">
                <a:latin typeface="Calibri"/>
                <a:cs typeface="Calibri"/>
              </a:rPr>
              <a:t>2</a:t>
            </a:r>
            <a:r>
              <a:rPr sz="3467" dirty="0">
                <a:latin typeface="SimSun"/>
                <a:cs typeface="SimSun"/>
              </a:rPr>
              <a:t>．启动或停用网卡</a:t>
            </a:r>
            <a:endParaRPr sz="3467">
              <a:latin typeface="SimSun"/>
              <a:cs typeface="SimSun"/>
            </a:endParaRPr>
          </a:p>
          <a:p>
            <a:pPr marL="13758" marR="5503">
              <a:lnSpc>
                <a:spcPct val="149700"/>
              </a:lnSpc>
              <a:spcBef>
                <a:spcPts val="1674"/>
              </a:spcBef>
            </a:pPr>
            <a:r>
              <a:rPr sz="3467" dirty="0">
                <a:latin typeface="SimSun"/>
                <a:cs typeface="SimSun"/>
              </a:rPr>
              <a:t>若要停用某网卡，可以指定网卡名称，并使用  </a:t>
            </a:r>
            <a:r>
              <a:rPr sz="3467" spc="-5" dirty="0">
                <a:latin typeface="SimSun"/>
                <a:cs typeface="SimSun"/>
              </a:rPr>
              <a:t>“</a:t>
            </a:r>
            <a:r>
              <a:rPr sz="5200" spc="-8" baseline="1736" dirty="0">
                <a:latin typeface="Calibri"/>
                <a:cs typeface="Calibri"/>
              </a:rPr>
              <a:t>down</a:t>
            </a:r>
            <a:r>
              <a:rPr sz="3467" spc="-5" dirty="0">
                <a:latin typeface="SimSun"/>
                <a:cs typeface="SimSun"/>
              </a:rPr>
              <a:t>”</a:t>
            </a:r>
            <a:r>
              <a:rPr sz="3467" dirty="0">
                <a:latin typeface="SimSun"/>
                <a:cs typeface="SimSun"/>
              </a:rPr>
              <a:t>参数，要重新启动网卡，则需使用 “</a:t>
            </a:r>
            <a:r>
              <a:rPr sz="5200" baseline="1736" dirty="0">
                <a:latin typeface="Calibri"/>
                <a:cs typeface="Calibri"/>
              </a:rPr>
              <a:t>up</a:t>
            </a:r>
            <a:r>
              <a:rPr sz="3467" dirty="0">
                <a:latin typeface="SimSun"/>
                <a:cs typeface="SimSun"/>
              </a:rPr>
              <a:t>”参数。</a:t>
            </a:r>
            <a:endParaRPr sz="3467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248" y="4583049"/>
            <a:ext cx="3590237" cy="145287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467" spc="-16" dirty="0">
                <a:latin typeface="Calibri"/>
                <a:cs typeface="Calibri"/>
              </a:rPr>
              <a:t>#ifconfig</a:t>
            </a:r>
            <a:r>
              <a:rPr sz="3467" spc="-38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eth0</a:t>
            </a:r>
            <a:r>
              <a:rPr sz="3467" spc="-32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down</a:t>
            </a:r>
            <a:endParaRPr sz="3467">
              <a:latin typeface="Calibri"/>
              <a:cs typeface="Calibri"/>
            </a:endParaRPr>
          </a:p>
          <a:p>
            <a:pPr marL="13758">
              <a:spcBef>
                <a:spcPts val="2882"/>
              </a:spcBef>
            </a:pPr>
            <a:r>
              <a:rPr sz="3467" spc="-16" dirty="0">
                <a:latin typeface="Calibri"/>
                <a:cs typeface="Calibri"/>
              </a:rPr>
              <a:t>#ifconfig</a:t>
            </a:r>
            <a:r>
              <a:rPr sz="3467" spc="-22" dirty="0">
                <a:latin typeface="Calibri"/>
                <a:cs typeface="Calibri"/>
              </a:rPr>
              <a:t> </a:t>
            </a:r>
            <a:r>
              <a:rPr sz="3467" spc="-5" dirty="0">
                <a:latin typeface="Calibri"/>
                <a:cs typeface="Calibri"/>
              </a:rPr>
              <a:t>eth0</a:t>
            </a:r>
            <a:r>
              <a:rPr sz="3467" spc="-22" dirty="0">
                <a:latin typeface="Calibri"/>
                <a:cs typeface="Calibri"/>
              </a:rPr>
              <a:t> </a:t>
            </a:r>
            <a:r>
              <a:rPr sz="3467" dirty="0">
                <a:latin typeface="Calibri"/>
                <a:cs typeface="Calibri"/>
              </a:rPr>
              <a:t>up</a:t>
            </a:r>
            <a:endParaRPr sz="3467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45849" y="4583051"/>
            <a:ext cx="2828713" cy="145287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467" spc="5" dirty="0">
                <a:solidFill>
                  <a:srgbClr val="92D050"/>
                </a:solidFill>
                <a:latin typeface="Calibri"/>
                <a:cs typeface="Calibri"/>
              </a:rPr>
              <a:t>#</a:t>
            </a:r>
            <a:r>
              <a:rPr sz="3467" dirty="0">
                <a:solidFill>
                  <a:srgbClr val="92D050"/>
                </a:solidFill>
                <a:latin typeface="SimSun"/>
                <a:cs typeface="SimSun"/>
              </a:rPr>
              <a:t>停用</a:t>
            </a:r>
            <a:r>
              <a:rPr sz="3467" spc="-27" dirty="0">
                <a:solidFill>
                  <a:srgbClr val="92D050"/>
                </a:solidFill>
                <a:latin typeface="Calibri"/>
                <a:cs typeface="Calibri"/>
              </a:rPr>
              <a:t>e</a:t>
            </a:r>
            <a:r>
              <a:rPr sz="3467" dirty="0">
                <a:solidFill>
                  <a:srgbClr val="92D050"/>
                </a:solidFill>
                <a:latin typeface="Calibri"/>
                <a:cs typeface="Calibri"/>
              </a:rPr>
              <a:t>t</a:t>
            </a:r>
            <a:r>
              <a:rPr sz="3467" spc="5" dirty="0">
                <a:solidFill>
                  <a:srgbClr val="92D050"/>
                </a:solidFill>
                <a:latin typeface="Calibri"/>
                <a:cs typeface="Calibri"/>
              </a:rPr>
              <a:t>h</a:t>
            </a:r>
            <a:r>
              <a:rPr sz="3467" dirty="0">
                <a:solidFill>
                  <a:srgbClr val="92D050"/>
                </a:solidFill>
                <a:latin typeface="Calibri"/>
                <a:cs typeface="Calibri"/>
              </a:rPr>
              <a:t>0</a:t>
            </a:r>
            <a:r>
              <a:rPr sz="3467" dirty="0">
                <a:solidFill>
                  <a:srgbClr val="92D050"/>
                </a:solidFill>
                <a:latin typeface="SimSun"/>
                <a:cs typeface="SimSun"/>
              </a:rPr>
              <a:t>网卡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2882"/>
              </a:spcBef>
            </a:pPr>
            <a:r>
              <a:rPr sz="3467" spc="5" dirty="0">
                <a:solidFill>
                  <a:srgbClr val="92D050"/>
                </a:solidFill>
                <a:latin typeface="Calibri"/>
                <a:cs typeface="Calibri"/>
              </a:rPr>
              <a:t>#</a:t>
            </a:r>
            <a:r>
              <a:rPr sz="3467" dirty="0">
                <a:solidFill>
                  <a:srgbClr val="92D050"/>
                </a:solidFill>
                <a:latin typeface="SimSun"/>
                <a:cs typeface="SimSun"/>
              </a:rPr>
              <a:t>启用</a:t>
            </a:r>
            <a:r>
              <a:rPr sz="3467" spc="-27" dirty="0">
                <a:solidFill>
                  <a:srgbClr val="92D050"/>
                </a:solidFill>
                <a:latin typeface="Calibri"/>
                <a:cs typeface="Calibri"/>
              </a:rPr>
              <a:t>e</a:t>
            </a:r>
            <a:r>
              <a:rPr sz="3467" dirty="0">
                <a:solidFill>
                  <a:srgbClr val="92D050"/>
                </a:solidFill>
                <a:latin typeface="Calibri"/>
                <a:cs typeface="Calibri"/>
              </a:rPr>
              <a:t>t</a:t>
            </a:r>
            <a:r>
              <a:rPr sz="3467" spc="5" dirty="0">
                <a:solidFill>
                  <a:srgbClr val="92D050"/>
                </a:solidFill>
                <a:latin typeface="Calibri"/>
                <a:cs typeface="Calibri"/>
              </a:rPr>
              <a:t>h</a:t>
            </a:r>
            <a:r>
              <a:rPr sz="3467" dirty="0">
                <a:solidFill>
                  <a:srgbClr val="92D050"/>
                </a:solidFill>
                <a:latin typeface="Calibri"/>
                <a:cs typeface="Calibri"/>
              </a:rPr>
              <a:t>0</a:t>
            </a:r>
            <a:r>
              <a:rPr sz="3467" dirty="0">
                <a:solidFill>
                  <a:srgbClr val="92D050"/>
                </a:solidFill>
                <a:latin typeface="SimSun"/>
                <a:cs typeface="SimSun"/>
              </a:rPr>
              <a:t>网卡</a:t>
            </a:r>
            <a:endParaRPr sz="3467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462" y="6104172"/>
            <a:ext cx="9119023" cy="93722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lnSpc>
                <a:spcPts val="3602"/>
              </a:lnSpc>
              <a:spcBef>
                <a:spcPts val="108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此外，可以直接修改文件</a:t>
            </a:r>
            <a:r>
              <a:rPr sz="3033" spc="-22" dirty="0">
                <a:solidFill>
                  <a:srgbClr val="00B050"/>
                </a:solidFill>
                <a:latin typeface="Calibri"/>
                <a:cs typeface="Calibri"/>
              </a:rPr>
              <a:t>/etc/sysconfig/network-</a:t>
            </a:r>
            <a:r>
              <a:rPr sz="3033" spc="1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scripts</a:t>
            </a:r>
            <a:endParaRPr sz="3033">
              <a:latin typeface="Calibri"/>
              <a:cs typeface="Calibri"/>
            </a:endParaRPr>
          </a:p>
          <a:p>
            <a:pPr marL="13758">
              <a:lnSpc>
                <a:spcPts val="3602"/>
              </a:lnSpc>
            </a:pPr>
            <a:r>
              <a:rPr sz="3033" spc="-22" dirty="0">
                <a:solidFill>
                  <a:srgbClr val="00B050"/>
                </a:solidFill>
                <a:latin typeface="Calibri"/>
                <a:cs typeface="Calibri"/>
              </a:rPr>
              <a:t>/ifcfg-eth0</a:t>
            </a:r>
            <a:r>
              <a:rPr sz="3033" spc="-22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ifcfg-eth0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就是网卡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eth0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的配置文件。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5673" y="322666"/>
            <a:ext cx="8175202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512674" algn="l"/>
              </a:tabLst>
            </a:pPr>
            <a:r>
              <a:rPr spc="-5" dirty="0">
                <a:latin typeface="Calibri"/>
                <a:cs typeface="Calibri"/>
              </a:rPr>
              <a:t>5.3.3	</a:t>
            </a:r>
            <a:r>
              <a:rPr dirty="0"/>
              <a:t>网络接口配置</a:t>
            </a:r>
            <a:r>
              <a:rPr spc="-22" dirty="0"/>
              <a:t>（</a:t>
            </a:r>
            <a:r>
              <a:rPr spc="-22" dirty="0">
                <a:latin typeface="Calibri"/>
                <a:cs typeface="Calibri"/>
              </a:rPr>
              <a:t>ifconfig</a:t>
            </a:r>
            <a:r>
              <a:rPr spc="-22" dirty="0"/>
              <a:t>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1103842"/>
            <a:ext cx="9491874" cy="6001953"/>
          </a:xfrm>
          <a:prstGeom prst="rect">
            <a:avLst/>
          </a:prstGeom>
        </p:spPr>
        <p:txBody>
          <a:bodyPr vert="horz" wrap="square" lIns="0" tIns="99748" rIns="0" bIns="0" rtlCol="0">
            <a:spAutoFit/>
          </a:bodyPr>
          <a:lstStyle/>
          <a:p>
            <a:pPr marL="385219" indent="-371461">
              <a:spcBef>
                <a:spcPts val="785"/>
              </a:spcBef>
              <a:buFont typeface="Arial MT"/>
              <a:buChar char="•"/>
              <a:tabLst>
                <a:tab pos="384531" algn="l"/>
                <a:tab pos="385219" algn="l"/>
              </a:tabLst>
            </a:pPr>
            <a:r>
              <a:rPr sz="2600" spc="-5" dirty="0">
                <a:latin typeface="Calibri"/>
                <a:cs typeface="Calibri"/>
              </a:rPr>
              <a:t>3</a:t>
            </a:r>
            <a:r>
              <a:rPr sz="2600" spc="-5" dirty="0">
                <a:latin typeface="SimSun"/>
                <a:cs typeface="SimSun"/>
              </a:rPr>
              <a:t>．</a:t>
            </a:r>
            <a:r>
              <a:rPr sz="2600" dirty="0">
                <a:latin typeface="SimSun"/>
                <a:cs typeface="SimSun"/>
              </a:rPr>
              <a:t>设置网卡配置</a:t>
            </a:r>
            <a:endParaRPr sz="2600">
              <a:latin typeface="SimSun"/>
              <a:cs typeface="SimSun"/>
            </a:endParaRPr>
          </a:p>
          <a:p>
            <a:pPr marL="841291" indent="-828221">
              <a:spcBef>
                <a:spcPts val="672"/>
              </a:spcBef>
              <a:buSzPct val="95833"/>
              <a:buAutoNum type="arabicPlain"/>
              <a:tabLst>
                <a:tab pos="841979" algn="l"/>
              </a:tabLst>
            </a:pPr>
            <a:r>
              <a:rPr sz="2600" dirty="0">
                <a:latin typeface="SimSun"/>
                <a:cs typeface="SimSun"/>
              </a:rPr>
              <a:t>修改网卡设置</a:t>
            </a:r>
            <a:endParaRPr sz="2600">
              <a:latin typeface="SimSun"/>
              <a:cs typeface="SimSun"/>
            </a:endParaRPr>
          </a:p>
          <a:p>
            <a:pPr marL="13758" marR="742923">
              <a:lnSpc>
                <a:spcPct val="100800"/>
              </a:lnSpc>
              <a:spcBef>
                <a:spcPts val="520"/>
              </a:spcBef>
            </a:pPr>
            <a:r>
              <a:rPr sz="2600" dirty="0">
                <a:latin typeface="Calibri"/>
                <a:cs typeface="Calibri"/>
              </a:rPr>
              <a:t>##</a:t>
            </a:r>
            <a:r>
              <a:rPr sz="2600" dirty="0">
                <a:latin typeface="SimSun"/>
                <a:cs typeface="SimSun"/>
              </a:rPr>
              <a:t>把</a:t>
            </a:r>
            <a:r>
              <a:rPr sz="2600" spc="-11" dirty="0">
                <a:latin typeface="Calibri"/>
                <a:cs typeface="Calibri"/>
              </a:rPr>
              <a:t>e</a:t>
            </a:r>
            <a:r>
              <a:rPr sz="2600" spc="-5" dirty="0">
                <a:latin typeface="Calibri"/>
                <a:cs typeface="Calibri"/>
              </a:rPr>
              <a:t>t</a:t>
            </a:r>
            <a:r>
              <a:rPr sz="2600" dirty="0">
                <a:latin typeface="Calibri"/>
                <a:cs typeface="Calibri"/>
              </a:rPr>
              <a:t>h</a:t>
            </a:r>
            <a:r>
              <a:rPr sz="2600" spc="-5" dirty="0">
                <a:latin typeface="Calibri"/>
                <a:cs typeface="Calibri"/>
              </a:rPr>
              <a:t>0</a:t>
            </a:r>
            <a:r>
              <a:rPr sz="2600" dirty="0">
                <a:latin typeface="SimSun"/>
                <a:cs typeface="SimSun"/>
              </a:rPr>
              <a:t>网卡的</a:t>
            </a:r>
            <a:r>
              <a:rPr sz="2600" spc="-5" dirty="0">
                <a:latin typeface="Calibri"/>
                <a:cs typeface="Calibri"/>
              </a:rPr>
              <a:t>IP</a:t>
            </a:r>
            <a:r>
              <a:rPr sz="2600" dirty="0">
                <a:latin typeface="SimSun"/>
                <a:cs typeface="SimSun"/>
              </a:rPr>
              <a:t>地址和子网掩码分别改变为</a:t>
            </a:r>
            <a:r>
              <a:rPr sz="2600" spc="-5" dirty="0">
                <a:latin typeface="Calibri"/>
                <a:cs typeface="Calibri"/>
              </a:rPr>
              <a:t>202.196.233.</a:t>
            </a:r>
            <a:r>
              <a:rPr sz="2600" spc="-11" dirty="0">
                <a:latin typeface="Calibri"/>
                <a:cs typeface="Calibri"/>
              </a:rPr>
              <a:t>5</a:t>
            </a:r>
            <a:r>
              <a:rPr sz="2600" dirty="0">
                <a:latin typeface="SimSun"/>
                <a:cs typeface="SimSun"/>
              </a:rPr>
              <a:t>和  </a:t>
            </a:r>
            <a:r>
              <a:rPr sz="2600" spc="-11" dirty="0">
                <a:latin typeface="Calibri"/>
                <a:cs typeface="Calibri"/>
              </a:rPr>
              <a:t>255.255.255.0</a:t>
            </a:r>
            <a:r>
              <a:rPr sz="2600" dirty="0">
                <a:latin typeface="SimSun"/>
                <a:cs typeface="SimSun"/>
              </a:rPr>
              <a:t>。</a:t>
            </a:r>
            <a:endParaRPr sz="2600">
              <a:latin typeface="SimSun"/>
              <a:cs typeface="SimSun"/>
            </a:endParaRPr>
          </a:p>
          <a:p>
            <a:pPr marL="1298051">
              <a:spcBef>
                <a:spcPts val="574"/>
              </a:spcBef>
            </a:pPr>
            <a:r>
              <a:rPr sz="2600" b="1" spc="-11" dirty="0">
                <a:latin typeface="Calibri"/>
                <a:cs typeface="Calibri"/>
              </a:rPr>
              <a:t>#ifconfig</a:t>
            </a:r>
            <a:r>
              <a:rPr sz="2600" b="1" spc="-27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eth0</a:t>
            </a:r>
            <a:r>
              <a:rPr sz="2600" b="1" spc="-27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202.196.233.5</a:t>
            </a:r>
            <a:r>
              <a:rPr sz="2600" b="1" spc="-22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netmask</a:t>
            </a:r>
            <a:r>
              <a:rPr sz="2600" b="1" spc="-27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255.255.255.0</a:t>
            </a:r>
            <a:endParaRPr sz="2600">
              <a:latin typeface="Calibri"/>
              <a:cs typeface="Calibri"/>
            </a:endParaRPr>
          </a:p>
          <a:p>
            <a:pPr>
              <a:spcBef>
                <a:spcPts val="43"/>
              </a:spcBef>
            </a:pPr>
            <a:endParaRPr sz="3629">
              <a:latin typeface="Calibri"/>
              <a:cs typeface="Calibri"/>
            </a:endParaRPr>
          </a:p>
          <a:p>
            <a:pPr marL="841291" indent="-828221">
              <a:buSzPct val="95833"/>
              <a:buAutoNum type="arabicPlain" startAt="2"/>
              <a:tabLst>
                <a:tab pos="841979" algn="l"/>
              </a:tabLst>
            </a:pPr>
            <a:r>
              <a:rPr sz="2600" dirty="0">
                <a:latin typeface="SimSun"/>
                <a:cs typeface="SimSun"/>
              </a:rPr>
              <a:t>在指定网卡上增加一个</a:t>
            </a:r>
            <a:r>
              <a:rPr sz="3900" spc="-8" baseline="2314" dirty="0">
                <a:latin typeface="Calibri"/>
                <a:cs typeface="Calibri"/>
              </a:rPr>
              <a:t>IP</a:t>
            </a:r>
            <a:r>
              <a:rPr sz="2600" dirty="0">
                <a:latin typeface="SimSun"/>
                <a:cs typeface="SimSun"/>
              </a:rPr>
              <a:t>地址</a:t>
            </a:r>
            <a:endParaRPr sz="2600">
              <a:latin typeface="SimSun"/>
              <a:cs typeface="SimSun"/>
            </a:endParaRPr>
          </a:p>
          <a:p>
            <a:pPr marL="13758" marR="996755">
              <a:lnSpc>
                <a:spcPts val="3044"/>
              </a:lnSpc>
              <a:spcBef>
                <a:spcPts val="710"/>
              </a:spcBef>
            </a:pPr>
            <a:r>
              <a:rPr sz="2600" dirty="0">
                <a:latin typeface="Calibri"/>
                <a:cs typeface="Calibri"/>
              </a:rPr>
              <a:t>##</a:t>
            </a:r>
            <a:r>
              <a:rPr sz="2600" dirty="0">
                <a:latin typeface="SimSun"/>
                <a:cs typeface="SimSun"/>
              </a:rPr>
              <a:t>在指定网卡</a:t>
            </a:r>
            <a:r>
              <a:rPr sz="2600" spc="-11" dirty="0">
                <a:latin typeface="Calibri"/>
                <a:cs typeface="Calibri"/>
              </a:rPr>
              <a:t>e</a:t>
            </a:r>
            <a:r>
              <a:rPr sz="2600" spc="-5" dirty="0">
                <a:latin typeface="Calibri"/>
                <a:cs typeface="Calibri"/>
              </a:rPr>
              <a:t>t</a:t>
            </a:r>
            <a:r>
              <a:rPr sz="2600" dirty="0">
                <a:latin typeface="Calibri"/>
                <a:cs typeface="Calibri"/>
              </a:rPr>
              <a:t>h</a:t>
            </a:r>
            <a:r>
              <a:rPr sz="2600" spc="-5" dirty="0">
                <a:latin typeface="Calibri"/>
                <a:cs typeface="Calibri"/>
              </a:rPr>
              <a:t>0</a:t>
            </a:r>
            <a:r>
              <a:rPr sz="2600" dirty="0">
                <a:latin typeface="SimSun"/>
                <a:cs typeface="SimSun"/>
              </a:rPr>
              <a:t>上增加一个地址</a:t>
            </a:r>
            <a:r>
              <a:rPr sz="2600" spc="-5" dirty="0">
                <a:latin typeface="Calibri"/>
                <a:cs typeface="Calibri"/>
              </a:rPr>
              <a:t>202.196.235.</a:t>
            </a:r>
            <a:r>
              <a:rPr sz="2600" spc="-11" dirty="0">
                <a:latin typeface="Calibri"/>
                <a:cs typeface="Calibri"/>
              </a:rPr>
              <a:t>0</a:t>
            </a:r>
            <a:r>
              <a:rPr sz="2600" dirty="0">
                <a:latin typeface="SimSun"/>
                <a:cs typeface="SimSun"/>
              </a:rPr>
              <a:t>网络掩码为  </a:t>
            </a:r>
            <a:r>
              <a:rPr sz="2600" spc="-5" dirty="0">
                <a:latin typeface="Calibri"/>
                <a:cs typeface="Calibri"/>
              </a:rPr>
              <a:t>255.255.255.0</a:t>
            </a:r>
            <a:endParaRPr sz="2600">
              <a:latin typeface="Calibri"/>
              <a:cs typeface="Calibri"/>
            </a:endParaRPr>
          </a:p>
          <a:p>
            <a:pPr marL="2583720">
              <a:spcBef>
                <a:spcPts val="585"/>
              </a:spcBef>
            </a:pPr>
            <a:r>
              <a:rPr sz="2600" b="1" spc="-11" dirty="0">
                <a:latin typeface="Calibri"/>
                <a:cs typeface="Calibri"/>
              </a:rPr>
              <a:t>#ifconfig</a:t>
            </a:r>
            <a:r>
              <a:rPr sz="2600" b="1" spc="-32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eth0:1</a:t>
            </a:r>
            <a:r>
              <a:rPr sz="2600" b="1" spc="-32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202.196.235.0</a:t>
            </a:r>
            <a:r>
              <a:rPr sz="2600" b="1" spc="-27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up</a:t>
            </a:r>
            <a:endParaRPr sz="2600">
              <a:latin typeface="Calibri"/>
              <a:cs typeface="Calibri"/>
            </a:endParaRPr>
          </a:p>
          <a:p>
            <a:pPr marL="13758" marR="5503">
              <a:spcBef>
                <a:spcPts val="677"/>
              </a:spcBef>
            </a:pPr>
            <a:r>
              <a:rPr sz="2600" dirty="0">
                <a:latin typeface="Calibri"/>
                <a:cs typeface="Calibri"/>
              </a:rPr>
              <a:t>##</a:t>
            </a:r>
            <a:r>
              <a:rPr sz="2600" dirty="0">
                <a:latin typeface="SimSun"/>
                <a:cs typeface="SimSun"/>
              </a:rPr>
              <a:t>在指定网卡</a:t>
            </a:r>
            <a:r>
              <a:rPr sz="2600" spc="-11" dirty="0">
                <a:latin typeface="Calibri"/>
                <a:cs typeface="Calibri"/>
              </a:rPr>
              <a:t>e</a:t>
            </a:r>
            <a:r>
              <a:rPr sz="2600" spc="-5" dirty="0">
                <a:latin typeface="Calibri"/>
                <a:cs typeface="Calibri"/>
              </a:rPr>
              <a:t>t</a:t>
            </a:r>
            <a:r>
              <a:rPr sz="2600" dirty="0">
                <a:latin typeface="Calibri"/>
                <a:cs typeface="Calibri"/>
              </a:rPr>
              <a:t>h</a:t>
            </a:r>
            <a:r>
              <a:rPr sz="2600" spc="-5" dirty="0">
                <a:latin typeface="Calibri"/>
                <a:cs typeface="Calibri"/>
              </a:rPr>
              <a:t>0</a:t>
            </a:r>
            <a:r>
              <a:rPr sz="2600" dirty="0">
                <a:latin typeface="SimSun"/>
                <a:cs typeface="SimSun"/>
              </a:rPr>
              <a:t>上增加一个网络为地址</a:t>
            </a:r>
            <a:r>
              <a:rPr sz="2600" spc="-5" dirty="0">
                <a:latin typeface="Calibri"/>
                <a:cs typeface="Calibri"/>
              </a:rPr>
              <a:t>202.196.238.</a:t>
            </a:r>
            <a:r>
              <a:rPr sz="2600" spc="-11" dirty="0">
                <a:latin typeface="Calibri"/>
                <a:cs typeface="Calibri"/>
              </a:rPr>
              <a:t>0</a:t>
            </a:r>
            <a:r>
              <a:rPr sz="2600" dirty="0">
                <a:latin typeface="SimSun"/>
                <a:cs typeface="SimSun"/>
              </a:rPr>
              <a:t>，网络掩码 长度为</a:t>
            </a:r>
            <a:r>
              <a:rPr sz="2600" spc="-5" dirty="0">
                <a:latin typeface="Calibri"/>
                <a:cs typeface="Calibri"/>
              </a:rPr>
              <a:t>26</a:t>
            </a:r>
            <a:r>
              <a:rPr sz="2600" dirty="0">
                <a:latin typeface="SimSun"/>
                <a:cs typeface="SimSun"/>
              </a:rPr>
              <a:t>位的网络</a:t>
            </a:r>
            <a:endParaRPr sz="2600">
              <a:latin typeface="SimSun"/>
              <a:cs typeface="SimSun"/>
            </a:endParaRPr>
          </a:p>
          <a:p>
            <a:pPr marL="242138" algn="ctr">
              <a:spcBef>
                <a:spcPts val="569"/>
              </a:spcBef>
            </a:pPr>
            <a:r>
              <a:rPr sz="2600" b="1" spc="-11" dirty="0">
                <a:latin typeface="Calibri"/>
                <a:cs typeface="Calibri"/>
              </a:rPr>
              <a:t>#ifconfig</a:t>
            </a:r>
            <a:r>
              <a:rPr sz="2600" b="1" spc="-32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eth0:2</a:t>
            </a:r>
            <a:r>
              <a:rPr sz="2600" b="1" spc="-27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202.196.238.0/26</a:t>
            </a:r>
            <a:r>
              <a:rPr sz="2600" b="1" spc="-27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up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4591" y="-190793"/>
            <a:ext cx="8175202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  <a:tabLst>
                <a:tab pos="1512674" algn="l"/>
              </a:tabLst>
            </a:pPr>
            <a:r>
              <a:rPr spc="-5" dirty="0">
                <a:latin typeface="Calibri"/>
                <a:cs typeface="Calibri"/>
              </a:rPr>
              <a:t>5.3.3	</a:t>
            </a:r>
            <a:r>
              <a:rPr dirty="0"/>
              <a:t>网络接口配置</a:t>
            </a:r>
            <a:r>
              <a:rPr spc="-22" dirty="0"/>
              <a:t>（</a:t>
            </a:r>
            <a:r>
              <a:rPr spc="-22" dirty="0">
                <a:latin typeface="Calibri"/>
                <a:cs typeface="Calibri"/>
              </a:rPr>
              <a:t>ifconfig</a:t>
            </a:r>
            <a:r>
              <a:rPr spc="-22" dirty="0"/>
              <a:t>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621" y="262933"/>
            <a:ext cx="9643904" cy="6220763"/>
          </a:xfrm>
          <a:prstGeom prst="rect">
            <a:avLst/>
          </a:prstGeom>
        </p:spPr>
        <p:txBody>
          <a:bodyPr vert="horz" wrap="square" lIns="0" tIns="238019" rIns="0" bIns="0" rtlCol="0">
            <a:spAutoFit/>
          </a:bodyPr>
          <a:lstStyle/>
          <a:p>
            <a:pPr marL="26828">
              <a:spcBef>
                <a:spcPts val="1874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网卡配置说明</a:t>
            </a:r>
            <a:endParaRPr sz="3033">
              <a:latin typeface="SimSun"/>
              <a:cs typeface="SimSun"/>
            </a:endParaRPr>
          </a:p>
          <a:p>
            <a:pPr marL="530363" indent="-517294">
              <a:spcBef>
                <a:spcPts val="1771"/>
              </a:spcBef>
              <a:buAutoNum type="arabicParenBoth" startAt="2"/>
              <a:tabLst>
                <a:tab pos="531052" algn="l"/>
              </a:tabLst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endParaRPr sz="3033">
              <a:latin typeface="Calibri"/>
              <a:cs typeface="Calibri"/>
            </a:endParaRPr>
          </a:p>
          <a:p>
            <a:pPr marL="802770">
              <a:spcBef>
                <a:spcPts val="802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表示本地回环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(Local</a:t>
            </a:r>
            <a:r>
              <a:rPr sz="3033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Loopback)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设备，用以保证正确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54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连接</a:t>
            </a:r>
            <a:r>
              <a:rPr sz="3033" spc="-6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spc="-157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协议栈。</a:t>
            </a:r>
            <a:endParaRPr sz="3033">
              <a:latin typeface="SimSun"/>
              <a:cs typeface="SimSun"/>
            </a:endParaRPr>
          </a:p>
          <a:p>
            <a:pPr marL="13758" marR="165782" indent="701649">
              <a:lnSpc>
                <a:spcPct val="99600"/>
              </a:lnSpc>
              <a:spcBef>
                <a:spcPts val="715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可以看出</a:t>
            </a:r>
            <a:r>
              <a:rPr sz="3033" spc="-5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IP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地址总是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127.0.0.1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，你的计算机即 使没有网卡，只要安装了相应协议，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就存在，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Wi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nd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spc="-32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s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操作系统也一样有这样的虚拟设备。</a:t>
            </a:r>
            <a:endParaRPr sz="3033">
              <a:latin typeface="SimSun"/>
              <a:cs typeface="SimSun"/>
            </a:endParaRPr>
          </a:p>
          <a:p>
            <a:pPr marL="546186" indent="-517982">
              <a:spcBef>
                <a:spcPts val="2443"/>
              </a:spcBef>
              <a:buAutoNum type="arabicParenBoth" startAt="3"/>
              <a:tabLst>
                <a:tab pos="546874" algn="l"/>
              </a:tabLst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virbr0</a:t>
            </a:r>
            <a:endParaRPr sz="3033">
              <a:latin typeface="Calibri"/>
              <a:cs typeface="Calibri"/>
            </a:endParaRPr>
          </a:p>
          <a:p>
            <a:pPr marL="28892" marR="5503" indent="701649">
              <a:spcBef>
                <a:spcPts val="780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安装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KVM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后都会发现网络接口里多了一个叫做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virbr0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的虚拟网络接口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(Virtual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 Bridge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3033" spc="-5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Virtual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 Network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Switch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虚 拟网络接口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，默认为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号。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19" y="1355896"/>
            <a:ext cx="2559050" cy="1152751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3758">
              <a:spcBef>
                <a:spcPts val="910"/>
              </a:spcBef>
            </a:pP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(4)</a:t>
            </a:r>
            <a:r>
              <a:rPr sz="3033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wlan0</a:t>
            </a:r>
            <a:endParaRPr sz="3033">
              <a:latin typeface="Calibri"/>
              <a:cs typeface="Calibri"/>
            </a:endParaRPr>
          </a:p>
          <a:p>
            <a:pPr marL="1004321">
              <a:spcBef>
                <a:spcPts val="807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无线网卡</a:t>
            </a:r>
            <a:endParaRPr sz="3033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378" y="-221465"/>
            <a:ext cx="8950483" cy="1365583"/>
          </a:xfrm>
          <a:prstGeom prst="rect">
            <a:avLst/>
          </a:prstGeom>
        </p:spPr>
        <p:txBody>
          <a:bodyPr vert="horz" wrap="square" lIns="0" tIns="182986" rIns="0" bIns="0" rtlCol="0" anchor="ctr">
            <a:spAutoFit/>
          </a:bodyPr>
          <a:lstStyle/>
          <a:p>
            <a:pPr marL="788324">
              <a:lnSpc>
                <a:spcPct val="100000"/>
              </a:lnSpc>
              <a:spcBef>
                <a:spcPts val="1441"/>
              </a:spcBef>
              <a:tabLst>
                <a:tab pos="2287926" algn="l"/>
              </a:tabLst>
            </a:pPr>
            <a:r>
              <a:rPr spc="-5" dirty="0">
                <a:latin typeface="Calibri"/>
                <a:cs typeface="Calibri"/>
              </a:rPr>
              <a:t>5.3.3	</a:t>
            </a:r>
            <a:r>
              <a:rPr dirty="0"/>
              <a:t>网络接口配置</a:t>
            </a:r>
            <a:r>
              <a:rPr spc="-22" dirty="0"/>
              <a:t>（</a:t>
            </a:r>
            <a:r>
              <a:rPr spc="-22" dirty="0">
                <a:latin typeface="Calibri"/>
                <a:cs typeface="Calibri"/>
              </a:rPr>
              <a:t>ifconfig</a:t>
            </a:r>
            <a:r>
              <a:rPr spc="-22" dirty="0"/>
              <a:t>）</a:t>
            </a:r>
          </a:p>
          <a:p>
            <a:pPr marL="13758">
              <a:lnSpc>
                <a:spcPct val="100000"/>
              </a:lnSpc>
              <a:spcBef>
                <a:spcPts val="850"/>
              </a:spcBef>
            </a:pPr>
            <a:r>
              <a:rPr sz="3033" dirty="0">
                <a:solidFill>
                  <a:srgbClr val="FF0000"/>
                </a:solidFill>
              </a:rPr>
              <a:t>网卡配置说明</a:t>
            </a:r>
            <a:endParaRPr sz="3033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190793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8" y="206522"/>
            <a:ext cx="9427210" cy="6804286"/>
          </a:xfrm>
          <a:prstGeom prst="rect">
            <a:avLst/>
          </a:prstGeom>
        </p:spPr>
        <p:txBody>
          <a:bodyPr vert="horz" wrap="square" lIns="0" tIns="46089" rIns="0" bIns="0" rtlCol="0">
            <a:spAutoFit/>
          </a:bodyPr>
          <a:lstStyle/>
          <a:p>
            <a:pPr marL="13758">
              <a:spcBef>
                <a:spcPts val="362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1.6</a:t>
            </a:r>
            <a:r>
              <a:rPr sz="3900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Solaris</a:t>
            </a:r>
            <a:endParaRPr sz="3900">
              <a:latin typeface="Calibri"/>
              <a:cs typeface="Calibri"/>
            </a:endParaRPr>
          </a:p>
          <a:p>
            <a:pPr marL="13758">
              <a:spcBef>
                <a:spcPts val="221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1.6.5</a:t>
            </a:r>
            <a:r>
              <a:rPr sz="3467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spc="-11" dirty="0">
                <a:solidFill>
                  <a:srgbClr val="FF0000"/>
                </a:solidFill>
                <a:latin typeface="Calibri"/>
                <a:cs typeface="Calibri"/>
              </a:rPr>
              <a:t>OpenStack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开源云计算技术</a:t>
            </a:r>
            <a:endParaRPr sz="3467">
              <a:latin typeface="SimSun"/>
              <a:cs typeface="SimSun"/>
            </a:endParaRPr>
          </a:p>
          <a:p>
            <a:pPr marL="26828" marR="52280" indent="701649">
              <a:lnSpc>
                <a:spcPct val="99600"/>
              </a:lnSpc>
              <a:spcBef>
                <a:spcPts val="887"/>
              </a:spcBef>
            </a:pP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OpenStack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是一个由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NASA(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美国国家航空航天局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和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spc="-32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sp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合作研发并发起的，以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Ap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ch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许可证授权的自 由软件和开放源代码项目。</a:t>
            </a:r>
            <a:endParaRPr sz="3033">
              <a:latin typeface="SimSun"/>
              <a:cs typeface="SimSun"/>
            </a:endParaRPr>
          </a:p>
          <a:p>
            <a:pPr marL="261398" algn="ctr">
              <a:spcBef>
                <a:spcPts val="688"/>
              </a:spcBef>
            </a:pPr>
            <a:r>
              <a:rPr sz="3467" spc="-11" dirty="0">
                <a:solidFill>
                  <a:srgbClr val="00B050"/>
                </a:solidFill>
                <a:latin typeface="Calibri"/>
                <a:cs typeface="Calibri"/>
                <a:hlinkClick r:id="rId2"/>
              </a:rPr>
              <a:t>http://git.oschina.net/openstack</a:t>
            </a:r>
            <a:endParaRPr sz="3467">
              <a:latin typeface="Calibri"/>
              <a:cs typeface="Calibri"/>
            </a:endParaRPr>
          </a:p>
          <a:p>
            <a:pPr marL="13758" marR="5503" indent="789012">
              <a:lnSpc>
                <a:spcPct val="99600"/>
              </a:lnSpc>
              <a:spcBef>
                <a:spcPts val="1484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nS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ck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是一个开源的云计算管理平台项目，由几 个主要的组件组合起来完成具体工作。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OpenStack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支持几 乎所有类型的云环境，项目目标是提供实施简单、可大 规模扩展、丰富、标准统一的云计算管理平台。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OpenStack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通过各种互补的服务提供了基础设施即服务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(IaaS</a:t>
            </a:r>
            <a:r>
              <a:rPr sz="3033" spc="-11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3033" spc="-11" dirty="0">
                <a:solidFill>
                  <a:srgbClr val="898989"/>
                </a:solidFill>
                <a:latin typeface="Calibri"/>
                <a:cs typeface="Calibri"/>
              </a:rPr>
              <a:t>Infrastructure-as-a-Service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的解决方案，每个服务 提供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API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以进行集成。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190793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8" y="206522"/>
            <a:ext cx="9625330" cy="6899762"/>
          </a:xfrm>
          <a:prstGeom prst="rect">
            <a:avLst/>
          </a:prstGeom>
        </p:spPr>
        <p:txBody>
          <a:bodyPr vert="horz" wrap="square" lIns="0" tIns="46089" rIns="0" bIns="0" rtlCol="0">
            <a:spAutoFit/>
          </a:bodyPr>
          <a:lstStyle/>
          <a:p>
            <a:pPr marL="13758">
              <a:spcBef>
                <a:spcPts val="362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1.6</a:t>
            </a:r>
            <a:r>
              <a:rPr sz="3900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Solaris</a:t>
            </a:r>
            <a:endParaRPr sz="3900">
              <a:latin typeface="Calibri"/>
              <a:cs typeface="Calibri"/>
            </a:endParaRPr>
          </a:p>
          <a:p>
            <a:pPr marL="13758">
              <a:spcBef>
                <a:spcPts val="221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1.6.5</a:t>
            </a:r>
            <a:r>
              <a:rPr sz="3467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spc="-11" dirty="0">
                <a:solidFill>
                  <a:srgbClr val="FF0000"/>
                </a:solidFill>
                <a:latin typeface="Calibri"/>
                <a:cs typeface="Calibri"/>
              </a:rPr>
              <a:t>OpenStack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开源云计算技术</a:t>
            </a:r>
            <a:endParaRPr sz="3467">
              <a:latin typeface="SimSun"/>
              <a:cs typeface="SimSun"/>
            </a:endParaRPr>
          </a:p>
          <a:p>
            <a:pPr marL="26828" marR="277909" indent="701649">
              <a:lnSpc>
                <a:spcPts val="3564"/>
              </a:lnSpc>
              <a:spcBef>
                <a:spcPts val="1056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nS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ck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是一个旨在为公共及私有云的建设与管理 提供软件的开源项目。</a:t>
            </a:r>
            <a:endParaRPr sz="3033">
              <a:latin typeface="SimSun"/>
              <a:cs typeface="SimSun"/>
            </a:endParaRPr>
          </a:p>
          <a:p>
            <a:pPr marL="26828" marR="277909" indent="701649">
              <a:lnSpc>
                <a:spcPts val="3586"/>
              </a:lnSpc>
              <a:spcBef>
                <a:spcPts val="867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nS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ck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项目的首要任务是简化云的部署过程并为 其带来良好的可扩展性。</a:t>
            </a:r>
            <a:endParaRPr sz="3033">
              <a:latin typeface="SimSun"/>
              <a:cs typeface="SimSun"/>
            </a:endParaRPr>
          </a:p>
          <a:p>
            <a:pPr marL="35771" marR="5503" indent="742923">
              <a:spcBef>
                <a:spcPts val="688"/>
              </a:spcBef>
            </a:pP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250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250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50" spc="-5" dirty="0">
                <a:solidFill>
                  <a:srgbClr val="FF0000"/>
                </a:solidFill>
                <a:latin typeface="Calibri"/>
                <a:cs typeface="Calibri"/>
              </a:rPr>
              <a:t>nS</a:t>
            </a:r>
            <a:r>
              <a:rPr sz="3250" spc="-49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50" spc="-1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325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包含两个主要模块：</a:t>
            </a: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250" spc="-1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250" spc="-6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5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和</a:t>
            </a:r>
            <a:r>
              <a:rPr sz="3250" spc="-894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250" spc="-32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3250" spc="-5" dirty="0">
                <a:solidFill>
                  <a:srgbClr val="FF0000"/>
                </a:solidFill>
                <a:latin typeface="Calibri"/>
                <a:cs typeface="Calibri"/>
              </a:rPr>
              <a:t>ift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，前 者是</a:t>
            </a:r>
            <a:r>
              <a:rPr sz="3250" spc="-894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NA</a:t>
            </a:r>
            <a:r>
              <a:rPr sz="3250" spc="-27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5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开发的虚拟服务器部署和业务计算模块； 后者是</a:t>
            </a:r>
            <a:r>
              <a:rPr sz="3250" spc="-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50" spc="-1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250" spc="-32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50" spc="-5" dirty="0">
                <a:solidFill>
                  <a:srgbClr val="FF0000"/>
                </a:solidFill>
                <a:latin typeface="Calibri"/>
                <a:cs typeface="Calibri"/>
              </a:rPr>
              <a:t>pa</a:t>
            </a:r>
            <a:r>
              <a:rPr sz="3250" spc="-1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250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开发的分布式云存储模块，两者可以 一起用，也可以分开单独用。</a:t>
            </a:r>
            <a:r>
              <a:rPr sz="3250" spc="-11" dirty="0">
                <a:solidFill>
                  <a:srgbClr val="FF0000"/>
                </a:solidFill>
                <a:latin typeface="Calibri"/>
                <a:cs typeface="Calibri"/>
              </a:rPr>
              <a:t>OpenStack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除了有 </a:t>
            </a:r>
            <a:r>
              <a:rPr sz="3250" spc="-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50" spc="-1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250" spc="-32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50" spc="-5" dirty="0">
                <a:solidFill>
                  <a:srgbClr val="FF0000"/>
                </a:solidFill>
                <a:latin typeface="Calibri"/>
                <a:cs typeface="Calibri"/>
              </a:rPr>
              <a:t>pa</a:t>
            </a:r>
            <a:r>
              <a:rPr sz="3250" spc="-1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250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和</a:t>
            </a: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NA</a:t>
            </a:r>
            <a:r>
              <a:rPr sz="3250" spc="-27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5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的大力支持外，还有包括</a:t>
            </a:r>
            <a:r>
              <a:rPr sz="3250" spc="-894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250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5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25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、  </a:t>
            </a:r>
            <a:r>
              <a:rPr sz="3250" spc="-5" dirty="0">
                <a:solidFill>
                  <a:srgbClr val="FF0000"/>
                </a:solidFill>
                <a:latin typeface="Calibri"/>
                <a:cs typeface="Calibri"/>
              </a:rPr>
              <a:t>Citrix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250" spc="-11" dirty="0">
                <a:solidFill>
                  <a:srgbClr val="FF0000"/>
                </a:solidFill>
                <a:latin typeface="Calibri"/>
                <a:cs typeface="Calibri"/>
              </a:rPr>
              <a:t>Cisco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250" spc="-11" dirty="0">
                <a:solidFill>
                  <a:srgbClr val="FF0000"/>
                </a:solidFill>
                <a:latin typeface="Calibri"/>
                <a:cs typeface="Calibri"/>
              </a:rPr>
              <a:t>Canonical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等重量级公司的贡献和支持， </a:t>
            </a:r>
            <a:r>
              <a:rPr sz="3250" spc="-1609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发展速度非常快。</a:t>
            </a:r>
            <a:endParaRPr sz="325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57062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0" y="436425"/>
            <a:ext cx="9677612" cy="5032030"/>
          </a:xfrm>
          <a:prstGeom prst="rect">
            <a:avLst/>
          </a:prstGeom>
        </p:spPr>
        <p:txBody>
          <a:bodyPr vert="horz" wrap="square" lIns="0" tIns="205687" rIns="0" bIns="0" rtlCol="0">
            <a:spAutoFit/>
          </a:bodyPr>
          <a:lstStyle/>
          <a:p>
            <a:pPr marL="777318" lvl="1" indent="-740171">
              <a:spcBef>
                <a:spcPts val="1620"/>
              </a:spcBef>
              <a:buFont typeface="Calibri"/>
              <a:buAutoNum type="arabicPeriod" startAt="7"/>
              <a:tabLst>
                <a:tab pos="777318" algn="l"/>
              </a:tabLst>
            </a:pP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常见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Linu</a:t>
            </a:r>
            <a:r>
              <a:rPr sz="3900" spc="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简介</a:t>
            </a:r>
            <a:endParaRPr sz="3900">
              <a:latin typeface="SimSun"/>
              <a:cs typeface="SimSun"/>
            </a:endParaRPr>
          </a:p>
          <a:p>
            <a:pPr marL="1031837" lvl="2" indent="-995378">
              <a:spcBef>
                <a:spcPts val="1343"/>
              </a:spcBef>
              <a:buAutoNum type="arabicPeriod"/>
              <a:tabLst>
                <a:tab pos="1032525" algn="l"/>
              </a:tabLst>
            </a:pPr>
            <a:r>
              <a:rPr sz="3467" spc="-27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3467" spc="-11" dirty="0">
                <a:solidFill>
                  <a:srgbClr val="FF0000"/>
                </a:solidFill>
                <a:latin typeface="Calibri"/>
                <a:cs typeface="Calibri"/>
              </a:rPr>
              <a:t> Hat Enterprise</a:t>
            </a:r>
            <a:r>
              <a:rPr sz="3467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467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6.5</a:t>
            </a:r>
            <a:endParaRPr sz="3467">
              <a:latin typeface="Calibri"/>
              <a:cs typeface="Calibri"/>
            </a:endParaRPr>
          </a:p>
          <a:p>
            <a:pPr marL="13758" marR="5503" indent="789012">
              <a:lnSpc>
                <a:spcPts val="3564"/>
              </a:lnSpc>
              <a:spcBef>
                <a:spcPts val="1159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该版本有来自多个方面的新特性，包括安全性、虚拟 化、网络等方面。</a:t>
            </a:r>
            <a:endParaRPr sz="3033">
              <a:latin typeface="SimSun"/>
              <a:cs typeface="SimSun"/>
            </a:endParaRPr>
          </a:p>
          <a:p>
            <a:pPr marL="802770">
              <a:lnSpc>
                <a:spcPts val="3613"/>
              </a:lnSpc>
              <a:spcBef>
                <a:spcPts val="699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此外，</a:t>
            </a:r>
            <a:r>
              <a:rPr sz="3033" spc="-829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RH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L 6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允许用户将应用发布到使用</a:t>
            </a:r>
            <a:r>
              <a:rPr sz="3033" spc="-829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spc="-97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endParaRPr sz="3033">
              <a:latin typeface="Calibri"/>
              <a:cs typeface="Calibri"/>
            </a:endParaRPr>
          </a:p>
          <a:p>
            <a:pPr marL="13758">
              <a:lnSpc>
                <a:spcPts val="3613"/>
              </a:lnSpc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创建容器上。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2573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可以问度娘</a:t>
            </a:r>
            <a:r>
              <a:rPr sz="3033" spc="-11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“rhel-server-6.5-x86_64-dvd.iso</a:t>
            </a:r>
            <a:r>
              <a:rPr sz="3033" spc="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下载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”</a:t>
            </a:r>
            <a:endParaRPr sz="3033">
              <a:latin typeface="Calibri"/>
              <a:cs typeface="Calibri"/>
            </a:endParaRPr>
          </a:p>
          <a:p>
            <a:pPr marL="37145">
              <a:spcBef>
                <a:spcPts val="1273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可以问度娘</a:t>
            </a:r>
            <a:r>
              <a:rPr sz="3033" spc="-16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“Red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 Hat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6.5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安装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”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190793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238718"/>
            <a:ext cx="9619139" cy="6702775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777318" lvl="1" indent="-740171">
              <a:spcBef>
                <a:spcPts val="108"/>
              </a:spcBef>
              <a:buFont typeface="Calibri"/>
              <a:buAutoNum type="arabicPeriod" startAt="7"/>
              <a:tabLst>
                <a:tab pos="777318" algn="l"/>
              </a:tabLst>
            </a:pP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常见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Linu</a:t>
            </a:r>
            <a:r>
              <a:rPr sz="3900" spc="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简介</a:t>
            </a:r>
            <a:endParaRPr sz="3900">
              <a:latin typeface="SimSun"/>
              <a:cs typeface="SimSun"/>
            </a:endParaRPr>
          </a:p>
          <a:p>
            <a:pPr marL="1031837" lvl="2" indent="-995378">
              <a:spcBef>
                <a:spcPts val="119"/>
              </a:spcBef>
              <a:buAutoNum type="arabicPeriod"/>
              <a:tabLst>
                <a:tab pos="1032525" algn="l"/>
              </a:tabLst>
            </a:pPr>
            <a:r>
              <a:rPr sz="3467" spc="-27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3467" spc="-11" dirty="0">
                <a:solidFill>
                  <a:srgbClr val="FF0000"/>
                </a:solidFill>
                <a:latin typeface="Calibri"/>
                <a:cs typeface="Calibri"/>
              </a:rPr>
              <a:t> Hat Enterprise</a:t>
            </a:r>
            <a:r>
              <a:rPr sz="3467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467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6.5</a:t>
            </a:r>
            <a:endParaRPr sz="3467">
              <a:latin typeface="Calibri"/>
              <a:cs typeface="Calibri"/>
            </a:endParaRPr>
          </a:p>
          <a:p>
            <a:pPr marL="50903" marR="930717" indent="701649">
              <a:lnSpc>
                <a:spcPts val="3564"/>
              </a:lnSpc>
              <a:spcBef>
                <a:spcPts val="1165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RHEL</a:t>
            </a:r>
            <a:r>
              <a:rPr sz="3033" spc="-8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6.5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集成了两个主要云计算开放源码项目： </a:t>
            </a:r>
            <a:r>
              <a:rPr sz="3033" spc="-1500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OpenStack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和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Docker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3033">
              <a:latin typeface="SimSun"/>
              <a:cs typeface="SimSun"/>
            </a:endParaRPr>
          </a:p>
          <a:p>
            <a:pPr marL="753241">
              <a:lnSpc>
                <a:spcPts val="3613"/>
              </a:lnSpc>
              <a:spcBef>
                <a:spcPts val="693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红帽称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RHEL</a:t>
            </a:r>
            <a:r>
              <a:rPr sz="3033" spc="-8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6.5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主要面向“那些创建和管理大型、复</a:t>
            </a:r>
            <a:endParaRPr sz="3033">
              <a:latin typeface="SimSun"/>
              <a:cs typeface="SimSun"/>
            </a:endParaRPr>
          </a:p>
          <a:p>
            <a:pPr marL="50903">
              <a:lnSpc>
                <a:spcPts val="3613"/>
              </a:lnSpc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杂的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项目，特别是需要开放混合云的企业。”</a:t>
            </a:r>
            <a:endParaRPr sz="3033">
              <a:latin typeface="SimSun"/>
              <a:cs typeface="SimSun"/>
            </a:endParaRPr>
          </a:p>
          <a:p>
            <a:pPr marL="59846" marR="5503" indent="701649">
              <a:lnSpc>
                <a:spcPct val="99600"/>
              </a:lnSpc>
              <a:spcBef>
                <a:spcPts val="823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RHEL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6.5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中一个关键新增功能是支持精确时间协议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P)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令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操作系统可以精确到亚微秒时间，这对 于金融服务行业是一个十分关键的特性。</a:t>
            </a:r>
            <a:endParaRPr sz="3033">
              <a:latin typeface="SimSun"/>
              <a:cs typeface="SimSun"/>
            </a:endParaRPr>
          </a:p>
          <a:p>
            <a:pPr marL="715407">
              <a:lnSpc>
                <a:spcPts val="3602"/>
              </a:lnSpc>
              <a:spcBef>
                <a:spcPts val="520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RHEL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6.5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的安全性也有大大提升，因为其新增了中央</a:t>
            </a:r>
            <a:endParaRPr sz="3033">
              <a:latin typeface="SimSun"/>
              <a:cs typeface="SimSun"/>
            </a:endParaRPr>
          </a:p>
          <a:p>
            <a:pPr marL="13758">
              <a:lnSpc>
                <a:spcPts val="3602"/>
              </a:lnSpc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集权的安全证书颁发机构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系统。</a:t>
            </a:r>
            <a:endParaRPr sz="3033">
              <a:latin typeface="SimSun"/>
              <a:cs typeface="SimSun"/>
            </a:endParaRPr>
          </a:p>
          <a:p>
            <a:pPr marL="739483">
              <a:lnSpc>
                <a:spcPts val="3613"/>
              </a:lnSpc>
              <a:spcBef>
                <a:spcPts val="336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RHEL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6.5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的虚拟化功能也得到提升，允许在运行环境</a:t>
            </a:r>
            <a:endParaRPr sz="3033">
              <a:latin typeface="SimSun"/>
              <a:cs typeface="SimSun"/>
            </a:endParaRPr>
          </a:p>
          <a:p>
            <a:pPr marL="37145">
              <a:lnSpc>
                <a:spcPts val="3613"/>
              </a:lnSpc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中启用和禁用虚拟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PU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(v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PU)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190793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238718"/>
            <a:ext cx="9675548" cy="6212449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7145"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1.7</a:t>
            </a:r>
            <a:r>
              <a:rPr sz="3900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常见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简介</a:t>
            </a:r>
            <a:endParaRPr sz="3900">
              <a:latin typeface="SimSun"/>
              <a:cs typeface="SimSun"/>
            </a:endParaRPr>
          </a:p>
          <a:p>
            <a:pPr marL="37145">
              <a:spcBef>
                <a:spcPts val="119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1.7.2</a:t>
            </a:r>
            <a:r>
              <a:rPr sz="3467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spc="-5" dirty="0">
                <a:solidFill>
                  <a:srgbClr val="FF0000"/>
                </a:solidFill>
                <a:latin typeface="Calibri"/>
                <a:cs typeface="Calibri"/>
              </a:rPr>
              <a:t>CentOS</a:t>
            </a:r>
            <a:endParaRPr sz="3467">
              <a:latin typeface="Calibri"/>
              <a:cs typeface="Calibri"/>
            </a:endParaRPr>
          </a:p>
          <a:p>
            <a:pPr marL="50903" marR="81860" indent="789012">
              <a:lnSpc>
                <a:spcPct val="99600"/>
              </a:lnSpc>
              <a:spcBef>
                <a:spcPts val="997"/>
              </a:spcBef>
            </a:pP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CentOS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是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Community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32" dirty="0">
                <a:solidFill>
                  <a:srgbClr val="FF0000"/>
                </a:solidFill>
                <a:latin typeface="Calibri"/>
                <a:cs typeface="Calibri"/>
              </a:rPr>
              <a:t>ENTerprise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Operating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32" dirty="0">
                <a:solidFill>
                  <a:srgbClr val="FF0000"/>
                </a:solidFill>
                <a:latin typeface="Calibri"/>
                <a:cs typeface="Calibri"/>
              </a:rPr>
              <a:t>System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的简 称，即社区企业操作系统，它是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操作系统的一个发 行版本。</a:t>
            </a:r>
            <a:endParaRPr sz="3033">
              <a:latin typeface="SimSun"/>
              <a:cs typeface="SimSun"/>
            </a:endParaRPr>
          </a:p>
          <a:p>
            <a:pPr marL="73605" marR="5503" indent="789012">
              <a:lnSpc>
                <a:spcPct val="100200"/>
              </a:lnSpc>
              <a:spcBef>
                <a:spcPts val="769"/>
              </a:spcBef>
            </a:pP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CentOS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是将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Hat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Enterprise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的源代码重新编 译而成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主要是去除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3033" spc="-8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Hat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商标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，是个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RHEL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的克隆版本。 但不需要向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Hat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付任何的产品和服务费用，同时也得 不到任何有偿技术支持和升级服务。</a:t>
            </a:r>
            <a:endParaRPr sz="3033">
              <a:latin typeface="SimSun"/>
              <a:cs typeface="SimSun"/>
            </a:endParaRPr>
          </a:p>
          <a:p>
            <a:pPr marL="13758" marR="99057" indent="789012" algn="just">
              <a:lnSpc>
                <a:spcPct val="99600"/>
              </a:lnSpc>
              <a:spcBef>
                <a:spcPts val="1213"/>
              </a:spcBef>
            </a:pP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CentOS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在不断吞食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3033" spc="-7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Hat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的市场，好处是它迫使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Red </a:t>
            </a:r>
            <a:r>
              <a:rPr sz="3033" spc="-67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Hat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加快创新，使之始终走在其它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服务器发行版的前 面。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190793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8" y="43073"/>
            <a:ext cx="9672108" cy="6484297"/>
          </a:xfrm>
          <a:prstGeom prst="rect">
            <a:avLst/>
          </a:prstGeom>
        </p:spPr>
        <p:txBody>
          <a:bodyPr vert="horz" wrap="square" lIns="0" tIns="209127" rIns="0" bIns="0" rtlCol="0">
            <a:spAutoFit/>
          </a:bodyPr>
          <a:lstStyle/>
          <a:p>
            <a:pPr marL="13758">
              <a:spcBef>
                <a:spcPts val="1647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1.7</a:t>
            </a:r>
            <a:r>
              <a:rPr sz="3900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常见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简介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1370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1.7.2</a:t>
            </a:r>
            <a:r>
              <a:rPr sz="3467" spc="-8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spc="-5" dirty="0">
                <a:solidFill>
                  <a:srgbClr val="FF0000"/>
                </a:solidFill>
                <a:latin typeface="Calibri"/>
                <a:cs typeface="Calibri"/>
              </a:rPr>
              <a:t>CentOS</a:t>
            </a:r>
            <a:endParaRPr sz="3467">
              <a:latin typeface="Calibri"/>
              <a:cs typeface="Calibri"/>
            </a:endParaRPr>
          </a:p>
          <a:p>
            <a:pPr marL="26828">
              <a:spcBef>
                <a:spcPts val="1576"/>
              </a:spcBef>
            </a:pP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Ce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的特点</a:t>
            </a:r>
            <a:endParaRPr sz="3033">
              <a:latin typeface="SimSun"/>
              <a:cs typeface="SimSun"/>
            </a:endParaRPr>
          </a:p>
          <a:p>
            <a:pPr marL="26828" marR="5503" indent="990564">
              <a:spcBef>
                <a:spcPts val="677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在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CentOS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的全称里面我们可以看到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Enterprise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OS</a:t>
            </a:r>
            <a:r>
              <a:rPr sz="3033" spc="-5" dirty="0">
                <a:solidFill>
                  <a:srgbClr val="FF0000"/>
                </a:solidFill>
                <a:latin typeface="SimSun"/>
                <a:cs typeface="SimSun"/>
              </a:rPr>
              <a:t>，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 也就是说企业系统，这个企业系统并不是企业级别的系统 而是它可以提供企业级应用所需要的要素。</a:t>
            </a:r>
            <a:endParaRPr sz="3033">
              <a:latin typeface="SimSun"/>
              <a:cs typeface="SimSun"/>
            </a:endParaRPr>
          </a:p>
          <a:p>
            <a:pPr marL="26828">
              <a:spcBef>
                <a:spcPts val="780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例如：</a:t>
            </a:r>
            <a:endParaRPr sz="3033">
              <a:latin typeface="SimSun"/>
              <a:cs typeface="SimSun"/>
            </a:endParaRPr>
          </a:p>
          <a:p>
            <a:pPr marL="1017391">
              <a:spcBef>
                <a:spcPts val="704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稳定的环境</a:t>
            </a:r>
            <a:endParaRPr sz="3033">
              <a:latin typeface="SimSun"/>
              <a:cs typeface="SimSun"/>
            </a:endParaRPr>
          </a:p>
          <a:p>
            <a:pPr marL="1017391" marR="5178447">
              <a:lnSpc>
                <a:spcPts val="4442"/>
              </a:lnSpc>
              <a:spcBef>
                <a:spcPts val="179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长期的升级更新支持 保守性强</a:t>
            </a:r>
            <a:endParaRPr sz="3033">
              <a:latin typeface="SimSun"/>
              <a:cs typeface="SimSun"/>
            </a:endParaRPr>
          </a:p>
          <a:p>
            <a:pPr marL="1017391">
              <a:spcBef>
                <a:spcPts val="401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大规模的系统也能够发挥很好的性能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190793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8" y="43073"/>
            <a:ext cx="9958282" cy="6980971"/>
          </a:xfrm>
          <a:prstGeom prst="rect">
            <a:avLst/>
          </a:prstGeom>
        </p:spPr>
        <p:txBody>
          <a:bodyPr vert="horz" wrap="square" lIns="0" tIns="209127" rIns="0" bIns="0" rtlCol="0">
            <a:spAutoFit/>
          </a:bodyPr>
          <a:lstStyle/>
          <a:p>
            <a:pPr marL="13758">
              <a:spcBef>
                <a:spcPts val="1647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1.7</a:t>
            </a:r>
            <a:r>
              <a:rPr sz="3900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常见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简介</a:t>
            </a:r>
            <a:endParaRPr sz="3900">
              <a:latin typeface="SimSun"/>
              <a:cs typeface="SimSun"/>
            </a:endParaRPr>
          </a:p>
          <a:p>
            <a:pPr marL="13758">
              <a:lnSpc>
                <a:spcPts val="4019"/>
              </a:lnSpc>
              <a:spcBef>
                <a:spcPts val="1370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1.7.3</a:t>
            </a:r>
            <a:r>
              <a:rPr sz="3467" spc="-27" dirty="0">
                <a:solidFill>
                  <a:srgbClr val="FF0000"/>
                </a:solidFill>
                <a:latin typeface="Calibri"/>
                <a:cs typeface="Calibri"/>
              </a:rPr>
              <a:t> Fedora</a:t>
            </a:r>
            <a:endParaRPr sz="3467">
              <a:latin typeface="Calibri"/>
              <a:cs typeface="Calibri"/>
            </a:endParaRPr>
          </a:p>
          <a:p>
            <a:pPr marL="862616">
              <a:lnSpc>
                <a:spcPts val="3759"/>
              </a:lnSpc>
            </a:pPr>
            <a:r>
              <a:rPr sz="3250" spc="-22" dirty="0">
                <a:solidFill>
                  <a:srgbClr val="FF0000"/>
                </a:solidFill>
                <a:latin typeface="Calibri"/>
                <a:cs typeface="Calibri"/>
              </a:rPr>
              <a:t>Fedora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项目是一份由</a:t>
            </a:r>
            <a:r>
              <a:rPr sz="3250" spc="-27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3250" spc="-9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50" spc="-11" dirty="0">
                <a:solidFill>
                  <a:srgbClr val="FF0000"/>
                </a:solidFill>
                <a:latin typeface="Calibri"/>
                <a:cs typeface="Calibri"/>
              </a:rPr>
              <a:t>Hat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策划的开放开发项目，</a:t>
            </a:r>
            <a:endParaRPr sz="3250">
              <a:latin typeface="SimSun"/>
              <a:cs typeface="SimSun"/>
            </a:endParaRPr>
          </a:p>
          <a:p>
            <a:pPr marL="26828" marR="335691">
              <a:lnSpc>
                <a:spcPct val="99300"/>
              </a:lnSpc>
              <a:spcBef>
                <a:spcPts val="260"/>
              </a:spcBef>
            </a:pP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它向普通参与者开放并由精英管理者领导，沿着一系 列项目目标而前进。</a:t>
            </a:r>
            <a:r>
              <a:rPr sz="3250" spc="-22" dirty="0">
                <a:solidFill>
                  <a:srgbClr val="FF0000"/>
                </a:solidFill>
                <a:latin typeface="Calibri"/>
                <a:cs typeface="Calibri"/>
              </a:rPr>
              <a:t>Fedora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项目的目标是与</a:t>
            </a:r>
            <a:r>
              <a:rPr sz="3250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社区 协作，只从开放</a:t>
            </a:r>
            <a:r>
              <a:rPr sz="3250" spc="-894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源码软件来创建一份完整的、通用的 操作系统。其开发过程是以公开论坛的形式进行的。 项目将按时间计划，每年作两到三次</a:t>
            </a:r>
            <a:r>
              <a:rPr sz="3250" spc="-22" dirty="0">
                <a:solidFill>
                  <a:srgbClr val="FF0000"/>
                </a:solidFill>
                <a:latin typeface="Calibri"/>
                <a:cs typeface="Calibri"/>
              </a:rPr>
              <a:t>Fedora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的发布， </a:t>
            </a:r>
            <a:r>
              <a:rPr sz="3250" spc="-1609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并提供一份公开的发布日程表。</a:t>
            </a:r>
            <a:r>
              <a:rPr sz="3250" spc="-27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3250" spc="-10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50" spc="-11" dirty="0">
                <a:solidFill>
                  <a:srgbClr val="FF0000"/>
                </a:solidFill>
                <a:latin typeface="Calibri"/>
                <a:cs typeface="Calibri"/>
              </a:rPr>
              <a:t>Hat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工程组将继续 参与</a:t>
            </a:r>
            <a:r>
              <a:rPr sz="3250" spc="-22" dirty="0">
                <a:solidFill>
                  <a:srgbClr val="FF0000"/>
                </a:solidFill>
                <a:latin typeface="Calibri"/>
                <a:cs typeface="Calibri"/>
              </a:rPr>
              <a:t>Fedora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的开发，并且将比以往更多地邀请和鼓励 外界的参与。通过采用这样一种更加开放的过程，希 望能提供一份更加符合自由</a:t>
            </a:r>
            <a:r>
              <a:rPr sz="3250" spc="-894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250" dirty="0">
                <a:solidFill>
                  <a:srgbClr val="FF0000"/>
                </a:solidFill>
                <a:latin typeface="SimSun"/>
                <a:cs typeface="SimSun"/>
              </a:rPr>
              <a:t>软件理念并且对开放源码 社区更具吸引力的操作系统。</a:t>
            </a:r>
            <a:endParaRPr sz="325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190793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8" y="604829"/>
            <a:ext cx="9674172" cy="5150693"/>
          </a:xfrm>
          <a:prstGeom prst="rect">
            <a:avLst/>
          </a:prstGeom>
        </p:spPr>
        <p:txBody>
          <a:bodyPr vert="horz" wrap="square" lIns="0" tIns="116257" rIns="0" bIns="0" rtlCol="0">
            <a:spAutoFit/>
          </a:bodyPr>
          <a:lstStyle/>
          <a:p>
            <a:pPr marL="13758">
              <a:spcBef>
                <a:spcPts val="914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1.7</a:t>
            </a:r>
            <a:r>
              <a:rPr sz="3900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常见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简介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720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1.7.3</a:t>
            </a:r>
            <a:r>
              <a:rPr sz="3467" spc="-27" dirty="0">
                <a:solidFill>
                  <a:srgbClr val="FF0000"/>
                </a:solidFill>
                <a:latin typeface="Calibri"/>
                <a:cs typeface="Calibri"/>
              </a:rPr>
              <a:t> Fedora</a:t>
            </a:r>
            <a:endParaRPr sz="3467">
              <a:latin typeface="Calibri"/>
              <a:cs typeface="Calibri"/>
            </a:endParaRPr>
          </a:p>
          <a:p>
            <a:pPr marL="26828" marR="6247431">
              <a:lnSpc>
                <a:spcPct val="119300"/>
              </a:lnSpc>
              <a:spcBef>
                <a:spcPts val="275"/>
              </a:spcBef>
            </a:pPr>
            <a:r>
              <a:rPr sz="3033" spc="-43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spc="-6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的特点包括：  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、流畅的用户接口</a:t>
            </a:r>
            <a:endParaRPr sz="3033">
              <a:latin typeface="SimSun"/>
              <a:cs typeface="SimSun"/>
            </a:endParaRPr>
          </a:p>
          <a:p>
            <a:pPr marL="26828">
              <a:spcBef>
                <a:spcPts val="704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、完整的开源工具包</a:t>
            </a:r>
            <a:endParaRPr sz="3033">
              <a:latin typeface="SimSun"/>
              <a:cs typeface="SimSun"/>
            </a:endParaRPr>
          </a:p>
          <a:p>
            <a:pPr marL="26828" marR="3718741">
              <a:lnSpc>
                <a:spcPct val="118600"/>
              </a:lnSpc>
              <a:spcBef>
                <a:spcPts val="123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GNOME</a:t>
            </a:r>
            <a:r>
              <a:rPr sz="3033" spc="-8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32" dirty="0">
                <a:solidFill>
                  <a:srgbClr val="FF0000"/>
                </a:solidFill>
                <a:latin typeface="Calibri"/>
                <a:cs typeface="Calibri"/>
              </a:rPr>
              <a:t>Boxes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及其他虚拟化工具 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、内建</a:t>
            </a:r>
            <a:r>
              <a:rPr sz="3033" spc="-829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spc="-97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r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支持</a:t>
            </a:r>
            <a:endParaRPr sz="3033">
              <a:latin typeface="SimSun"/>
              <a:cs typeface="SimSun"/>
            </a:endParaRPr>
          </a:p>
          <a:p>
            <a:pPr marL="26828" marR="5503" indent="650057">
              <a:lnSpc>
                <a:spcPct val="101400"/>
              </a:lnSpc>
              <a:spcBef>
                <a:spcPts val="655"/>
              </a:spcBef>
            </a:pPr>
            <a:r>
              <a:rPr sz="3033" spc="-43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spc="-6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提供开箱即用的诸如</a:t>
            </a:r>
            <a:r>
              <a:rPr sz="3033" spc="-829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spc="-97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r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之类的最新技术， 可以将您的应用容器化，并将它们部署出去。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57062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553353"/>
            <a:ext cx="7576026" cy="5272940"/>
          </a:xfrm>
          <a:prstGeom prst="rect">
            <a:avLst/>
          </a:prstGeom>
        </p:spPr>
        <p:txBody>
          <a:bodyPr vert="horz" wrap="square" lIns="0" tIns="167852" rIns="0" bIns="0" rtlCol="0">
            <a:spAutoFit/>
          </a:bodyPr>
          <a:lstStyle/>
          <a:p>
            <a:pPr marL="46089">
              <a:spcBef>
                <a:spcPts val="1322"/>
              </a:spcBef>
              <a:tabLst>
                <a:tab pos="1009825" algn="l"/>
              </a:tabLst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1.1	</a:t>
            </a:r>
            <a:r>
              <a:rPr sz="3900" spc="-16" dirty="0">
                <a:solidFill>
                  <a:srgbClr val="FF0000"/>
                </a:solidFill>
                <a:latin typeface="Calibri"/>
                <a:cs typeface="Calibri"/>
              </a:rPr>
              <a:t>What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3900" spc="-2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Linux?</a:t>
            </a:r>
            <a:endParaRPr sz="3900">
              <a:latin typeface="Calibri"/>
              <a:cs typeface="Calibri"/>
            </a:endParaRPr>
          </a:p>
          <a:p>
            <a:pPr marL="13758">
              <a:spcBef>
                <a:spcPts val="941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033" b="1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是一个计算机的操作系统，它包括：</a:t>
            </a:r>
            <a:endParaRPr sz="4469" baseline="1010">
              <a:latin typeface="SimSun"/>
              <a:cs typeface="SimSun"/>
            </a:endParaRPr>
          </a:p>
          <a:p>
            <a:pPr marL="13758">
              <a:spcBef>
                <a:spcPts val="704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、管理计算机的引导；</a:t>
            </a:r>
            <a:endParaRPr sz="4469" baseline="1010">
              <a:latin typeface="SimSun"/>
              <a:cs typeface="SimSun"/>
            </a:endParaRPr>
          </a:p>
          <a:p>
            <a:pPr marL="13758">
              <a:spcBef>
                <a:spcPts val="704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、管理计算机硬件的内核；</a:t>
            </a:r>
            <a:endParaRPr sz="4469" baseline="1010">
              <a:latin typeface="SimSun"/>
              <a:cs typeface="SimSun"/>
            </a:endParaRPr>
          </a:p>
          <a:p>
            <a:pPr marL="13758">
              <a:spcBef>
                <a:spcPts val="802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、有诸如打印、声音、调度等的后台服务；</a:t>
            </a:r>
            <a:endParaRPr sz="4469" baseline="1010">
              <a:latin typeface="SimSun"/>
              <a:cs typeface="SimSun"/>
            </a:endParaRPr>
          </a:p>
          <a:p>
            <a:pPr marL="13758">
              <a:spcBef>
                <a:spcPts val="677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、有人机对话方式的命令行；</a:t>
            </a:r>
            <a:endParaRPr sz="4469" baseline="1010">
              <a:latin typeface="SimSun"/>
              <a:cs typeface="SimSun"/>
            </a:endParaRPr>
          </a:p>
          <a:p>
            <a:pPr marL="13758">
              <a:spcBef>
                <a:spcPts val="704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、有友好的图形界面；</a:t>
            </a:r>
            <a:endParaRPr sz="4469" baseline="1010">
              <a:latin typeface="SimSun"/>
              <a:cs typeface="SimSun"/>
            </a:endParaRPr>
          </a:p>
          <a:p>
            <a:pPr marL="13758">
              <a:spcBef>
                <a:spcPts val="807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、有功能全面的桌面环境；</a:t>
            </a:r>
            <a:endParaRPr sz="4469" baseline="1010">
              <a:latin typeface="SimSun"/>
              <a:cs typeface="SimSun"/>
            </a:endParaRPr>
          </a:p>
          <a:p>
            <a:pPr marL="13758">
              <a:spcBef>
                <a:spcPts val="672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7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、还有丰富的应用程序。</a:t>
            </a:r>
            <a:endParaRPr sz="4469" baseline="1010">
              <a:latin typeface="SimSun"/>
              <a:cs typeface="SimSu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464015" y="6691445"/>
            <a:ext cx="456089" cy="466408"/>
            <a:chOff x="8736012" y="6440488"/>
            <a:chExt cx="421005" cy="430530"/>
          </a:xfrm>
        </p:grpSpPr>
        <p:sp>
          <p:nvSpPr>
            <p:cNvPr id="5" name="object 5"/>
            <p:cNvSpPr/>
            <p:nvPr/>
          </p:nvSpPr>
          <p:spPr>
            <a:xfrm>
              <a:off x="8748712" y="6453188"/>
              <a:ext cx="395605" cy="405130"/>
            </a:xfrm>
            <a:custGeom>
              <a:avLst/>
              <a:gdLst/>
              <a:ahLst/>
              <a:cxnLst/>
              <a:rect l="l" t="t" r="r" b="b"/>
              <a:pathLst>
                <a:path w="395604" h="405129">
                  <a:moveTo>
                    <a:pt x="197643" y="0"/>
                  </a:moveTo>
                  <a:lnTo>
                    <a:pt x="152325" y="5345"/>
                  </a:lnTo>
                  <a:lnTo>
                    <a:pt x="110725" y="20572"/>
                  </a:lnTo>
                  <a:lnTo>
                    <a:pt x="74027" y="44466"/>
                  </a:lnTo>
                  <a:lnTo>
                    <a:pt x="43420" y="75811"/>
                  </a:lnTo>
                  <a:lnTo>
                    <a:pt x="20088" y="113392"/>
                  </a:lnTo>
                  <a:lnTo>
                    <a:pt x="5219" y="155996"/>
                  </a:lnTo>
                  <a:lnTo>
                    <a:pt x="0" y="202405"/>
                  </a:lnTo>
                  <a:lnTo>
                    <a:pt x="5219" y="248815"/>
                  </a:lnTo>
                  <a:lnTo>
                    <a:pt x="20088" y="291418"/>
                  </a:lnTo>
                  <a:lnTo>
                    <a:pt x="43420" y="329000"/>
                  </a:lnTo>
                  <a:lnTo>
                    <a:pt x="74027" y="360345"/>
                  </a:lnTo>
                  <a:lnTo>
                    <a:pt x="110725" y="384239"/>
                  </a:lnTo>
                  <a:lnTo>
                    <a:pt x="152325" y="399466"/>
                  </a:lnTo>
                  <a:lnTo>
                    <a:pt x="197643" y="404811"/>
                  </a:lnTo>
                  <a:lnTo>
                    <a:pt x="242961" y="399466"/>
                  </a:lnTo>
                  <a:lnTo>
                    <a:pt x="284562" y="384239"/>
                  </a:lnTo>
                  <a:lnTo>
                    <a:pt x="321259" y="360345"/>
                  </a:lnTo>
                  <a:lnTo>
                    <a:pt x="351867" y="329000"/>
                  </a:lnTo>
                  <a:lnTo>
                    <a:pt x="375198" y="291418"/>
                  </a:lnTo>
                  <a:lnTo>
                    <a:pt x="390067" y="248815"/>
                  </a:lnTo>
                  <a:lnTo>
                    <a:pt x="395287" y="202405"/>
                  </a:lnTo>
                  <a:lnTo>
                    <a:pt x="390067" y="155996"/>
                  </a:lnTo>
                  <a:lnTo>
                    <a:pt x="375198" y="113392"/>
                  </a:lnTo>
                  <a:lnTo>
                    <a:pt x="351867" y="75811"/>
                  </a:lnTo>
                  <a:lnTo>
                    <a:pt x="321259" y="44466"/>
                  </a:lnTo>
                  <a:lnTo>
                    <a:pt x="284562" y="20572"/>
                  </a:lnTo>
                  <a:lnTo>
                    <a:pt x="242961" y="5345"/>
                  </a:lnTo>
                  <a:lnTo>
                    <a:pt x="197643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6" name="object 6"/>
            <p:cNvSpPr/>
            <p:nvPr/>
          </p:nvSpPr>
          <p:spPr>
            <a:xfrm>
              <a:off x="8748712" y="6453188"/>
              <a:ext cx="395605" cy="405130"/>
            </a:xfrm>
            <a:custGeom>
              <a:avLst/>
              <a:gdLst/>
              <a:ahLst/>
              <a:cxnLst/>
              <a:rect l="l" t="t" r="r" b="b"/>
              <a:pathLst>
                <a:path w="395604" h="405129">
                  <a:moveTo>
                    <a:pt x="0" y="202406"/>
                  </a:moveTo>
                  <a:lnTo>
                    <a:pt x="5219" y="155996"/>
                  </a:lnTo>
                  <a:lnTo>
                    <a:pt x="20088" y="113392"/>
                  </a:lnTo>
                  <a:lnTo>
                    <a:pt x="43420" y="75811"/>
                  </a:lnTo>
                  <a:lnTo>
                    <a:pt x="74027" y="44466"/>
                  </a:lnTo>
                  <a:lnTo>
                    <a:pt x="110724" y="20572"/>
                  </a:lnTo>
                  <a:lnTo>
                    <a:pt x="152325" y="5345"/>
                  </a:lnTo>
                  <a:lnTo>
                    <a:pt x="197643" y="0"/>
                  </a:lnTo>
                  <a:lnTo>
                    <a:pt x="242961" y="5345"/>
                  </a:lnTo>
                  <a:lnTo>
                    <a:pt x="284562" y="20572"/>
                  </a:lnTo>
                  <a:lnTo>
                    <a:pt x="321259" y="44466"/>
                  </a:lnTo>
                  <a:lnTo>
                    <a:pt x="351866" y="75811"/>
                  </a:lnTo>
                  <a:lnTo>
                    <a:pt x="375198" y="113392"/>
                  </a:lnTo>
                  <a:lnTo>
                    <a:pt x="390067" y="155996"/>
                  </a:lnTo>
                  <a:lnTo>
                    <a:pt x="395287" y="202406"/>
                  </a:lnTo>
                  <a:lnTo>
                    <a:pt x="390067" y="248815"/>
                  </a:lnTo>
                  <a:lnTo>
                    <a:pt x="375198" y="291419"/>
                  </a:lnTo>
                  <a:lnTo>
                    <a:pt x="351866" y="329000"/>
                  </a:lnTo>
                  <a:lnTo>
                    <a:pt x="321259" y="360345"/>
                  </a:lnTo>
                  <a:lnTo>
                    <a:pt x="284562" y="384239"/>
                  </a:lnTo>
                  <a:lnTo>
                    <a:pt x="242961" y="399466"/>
                  </a:lnTo>
                  <a:lnTo>
                    <a:pt x="197643" y="404812"/>
                  </a:lnTo>
                  <a:lnTo>
                    <a:pt x="152325" y="399466"/>
                  </a:lnTo>
                  <a:lnTo>
                    <a:pt x="110724" y="384239"/>
                  </a:lnTo>
                  <a:lnTo>
                    <a:pt x="74027" y="360345"/>
                  </a:lnTo>
                  <a:lnTo>
                    <a:pt x="43420" y="329000"/>
                  </a:lnTo>
                  <a:lnTo>
                    <a:pt x="20088" y="291419"/>
                  </a:lnTo>
                  <a:lnTo>
                    <a:pt x="5219" y="248815"/>
                  </a:lnTo>
                  <a:lnTo>
                    <a:pt x="0" y="202406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190793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8" y="285770"/>
            <a:ext cx="9853030" cy="6650398"/>
          </a:xfrm>
          <a:prstGeom prst="rect">
            <a:avLst/>
          </a:prstGeom>
        </p:spPr>
        <p:txBody>
          <a:bodyPr vert="horz" wrap="square" lIns="0" tIns="46089" rIns="0" bIns="0" rtlCol="0">
            <a:spAutoFit/>
          </a:bodyPr>
          <a:lstStyle/>
          <a:p>
            <a:pPr marL="13758">
              <a:spcBef>
                <a:spcPts val="362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1.7</a:t>
            </a:r>
            <a:r>
              <a:rPr sz="3900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常见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简介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221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1.7.4</a:t>
            </a:r>
            <a:r>
              <a:rPr sz="3467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spc="-5" dirty="0">
                <a:solidFill>
                  <a:srgbClr val="FF0000"/>
                </a:solidFill>
                <a:latin typeface="Calibri"/>
                <a:cs typeface="Calibri"/>
              </a:rPr>
              <a:t>Ubuntu</a:t>
            </a:r>
            <a:endParaRPr sz="3467">
              <a:latin typeface="Calibri"/>
              <a:cs typeface="Calibri"/>
            </a:endParaRPr>
          </a:p>
          <a:p>
            <a:pPr marL="26828" marR="471205" indent="789012">
              <a:lnSpc>
                <a:spcPts val="3564"/>
              </a:lnSpc>
              <a:spcBef>
                <a:spcPts val="433"/>
              </a:spcBef>
            </a:pP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tu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乌班图，是一个以桌面应用为主的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操作 系统，基于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Debian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发行版和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GNOME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桌面环境。</a:t>
            </a:r>
            <a:endParaRPr sz="3033">
              <a:latin typeface="SimSun"/>
              <a:cs typeface="SimSun"/>
            </a:endParaRPr>
          </a:p>
          <a:p>
            <a:pPr marL="26828" marR="5503" indent="701649">
              <a:lnSpc>
                <a:spcPct val="99600"/>
              </a:lnSpc>
              <a:spcBef>
                <a:spcPts val="715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从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11.0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版起，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tu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发行版放弃了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桌面环境， 改为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Unity</a:t>
            </a:r>
            <a:r>
              <a:rPr sz="3033" spc="-5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与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Debian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的不同在于它每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个月会发布一个新 版本。</a:t>
            </a:r>
            <a:endParaRPr sz="3033">
              <a:latin typeface="SimSun"/>
              <a:cs typeface="SimSun"/>
            </a:endParaRPr>
          </a:p>
          <a:p>
            <a:pPr marL="26828" marR="157527" indent="701649">
              <a:lnSpc>
                <a:spcPct val="100200"/>
              </a:lnSpc>
              <a:spcBef>
                <a:spcPts val="693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Ubuntu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的目标在于为一般用户提供一个最新的、同时 又相当稳定的主要由自由软件构建而成的操作系统。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tu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具有庞大的社区力量，用户可以方便地从社区获得 帮助。</a:t>
            </a:r>
            <a:endParaRPr sz="3033">
              <a:latin typeface="SimSun"/>
              <a:cs typeface="SimSun"/>
            </a:endParaRPr>
          </a:p>
          <a:p>
            <a:pPr marL="816528">
              <a:spcBef>
                <a:spcPts val="699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2013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年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月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日</a:t>
            </a:r>
            <a:r>
              <a:rPr sz="3033" spc="-5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Ubuntu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正式发布面向智能手机的移</a:t>
            </a:r>
            <a:endParaRPr sz="3033">
              <a:latin typeface="SimSun"/>
              <a:cs typeface="SimSun"/>
            </a:endParaRPr>
          </a:p>
          <a:p>
            <a:pPr marL="26828">
              <a:spcBef>
                <a:spcPts val="27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动操作系统。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23" y="393912"/>
            <a:ext cx="9720263" cy="647309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61223">
              <a:lnSpc>
                <a:spcPts val="4544"/>
              </a:lnSpc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2.1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的安装</a:t>
            </a:r>
            <a:endParaRPr sz="3900">
              <a:latin typeface="SimSun"/>
              <a:cs typeface="SimSun"/>
            </a:endParaRPr>
          </a:p>
          <a:p>
            <a:pPr marL="61223">
              <a:lnSpc>
                <a:spcPts val="4024"/>
              </a:lnSpc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一、分区</a:t>
            </a:r>
            <a:endParaRPr sz="3467">
              <a:latin typeface="SimSun"/>
              <a:cs typeface="SimSun"/>
            </a:endParaRPr>
          </a:p>
          <a:p>
            <a:pPr marL="74981" marR="5503">
              <a:lnSpc>
                <a:spcPct val="96800"/>
              </a:lnSpc>
              <a:spcBef>
                <a:spcPts val="470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分区是将一个物理硬盘分成多个逻辑上彼此独立的存储区 所以也称为逻辑磁盘。至少需要分两个区：根“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”分区 和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swap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分区。</a:t>
            </a:r>
            <a:endParaRPr sz="3033">
              <a:latin typeface="SimSun"/>
              <a:cs typeface="SimSun"/>
            </a:endParaRPr>
          </a:p>
          <a:p>
            <a:pPr marL="37834">
              <a:lnSpc>
                <a:spcPts val="3174"/>
              </a:lnSpc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、根“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/”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分区</a:t>
            </a:r>
            <a:endParaRPr sz="3033">
              <a:latin typeface="SimSun"/>
              <a:cs typeface="SimSun"/>
            </a:endParaRPr>
          </a:p>
          <a:p>
            <a:pPr marL="37834" marR="43336" indent="1077925" algn="just">
              <a:lnSpc>
                <a:spcPct val="99600"/>
              </a:lnSpc>
              <a:spcBef>
                <a:spcPts val="715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Linux“/”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根分区格式为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ext3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ext4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xfs</a:t>
            </a:r>
            <a:r>
              <a:rPr sz="3033" spc="-16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容量视选择 软件包的多少而定，选择安装所有软件包，主分区建议不 少于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8GB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726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swap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交换分区</a:t>
            </a:r>
            <a:endParaRPr sz="3033">
              <a:latin typeface="SimSun"/>
              <a:cs typeface="SimSun"/>
            </a:endParaRPr>
          </a:p>
          <a:p>
            <a:pPr marL="13758" marR="84610" indent="701649" algn="just">
              <a:lnSpc>
                <a:spcPct val="99600"/>
              </a:lnSpc>
              <a:spcBef>
                <a:spcPts val="720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是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操作系统“虚拟内存”技术的具体实现，容量 为物理内存的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1-2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倍。有了交换分区，</a:t>
            </a:r>
            <a:r>
              <a:rPr sz="3033" spc="-829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就能运行比内 存还要大的程序，就能处理比内存还要大的数据文件。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9" y="393911"/>
            <a:ext cx="3308879" cy="614057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2.1</a:t>
            </a:r>
            <a:r>
              <a:rPr sz="3900" spc="-7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的安装</a:t>
            </a:r>
            <a:endParaRPr sz="39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378" y="954151"/>
            <a:ext cx="2297642" cy="1583489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一、分区</a:t>
            </a:r>
            <a:endParaRPr sz="3467">
              <a:latin typeface="SimSun"/>
              <a:cs typeface="SimSun"/>
            </a:endParaRPr>
          </a:p>
          <a:p>
            <a:pPr marL="26828">
              <a:spcBef>
                <a:spcPts val="146"/>
              </a:spcBef>
            </a:pP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3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、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boot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分区</a:t>
            </a:r>
            <a:endParaRPr sz="3033">
              <a:latin typeface="SimSun"/>
              <a:cs typeface="SimSun"/>
            </a:endParaRPr>
          </a:p>
          <a:p>
            <a:pPr marL="26828">
              <a:spcBef>
                <a:spcPts val="699"/>
              </a:spcBef>
            </a:pP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4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、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h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ome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分区</a:t>
            </a:r>
            <a:endParaRPr sz="3033">
              <a:latin typeface="SimSun"/>
              <a:cs typeface="SimSu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99406" y="606758"/>
            <a:ext cx="8301778" cy="6489118"/>
            <a:chOff x="1476375" y="823852"/>
            <a:chExt cx="7663180" cy="59899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6375" y="3573462"/>
              <a:ext cx="6381750" cy="324008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924229" y="836552"/>
              <a:ext cx="5202555" cy="4757420"/>
            </a:xfrm>
            <a:custGeom>
              <a:avLst/>
              <a:gdLst/>
              <a:ahLst/>
              <a:cxnLst/>
              <a:rect l="l" t="t" r="r" b="b"/>
              <a:pathLst>
                <a:path w="5202555" h="4757420">
                  <a:moveTo>
                    <a:pt x="2593143" y="0"/>
                  </a:moveTo>
                  <a:lnTo>
                    <a:pt x="2538064" y="491"/>
                  </a:lnTo>
                  <a:lnTo>
                    <a:pt x="2483237" y="1793"/>
                  </a:lnTo>
                  <a:lnTo>
                    <a:pt x="2428676" y="3898"/>
                  </a:lnTo>
                  <a:lnTo>
                    <a:pt x="2374392" y="6799"/>
                  </a:lnTo>
                  <a:lnTo>
                    <a:pt x="2320398" y="10488"/>
                  </a:lnTo>
                  <a:lnTo>
                    <a:pt x="2266706" y="14957"/>
                  </a:lnTo>
                  <a:lnTo>
                    <a:pt x="2213329" y="20198"/>
                  </a:lnTo>
                  <a:lnTo>
                    <a:pt x="2160279" y="26204"/>
                  </a:lnTo>
                  <a:lnTo>
                    <a:pt x="2107569" y="32967"/>
                  </a:lnTo>
                  <a:lnTo>
                    <a:pt x="2055210" y="40478"/>
                  </a:lnTo>
                  <a:lnTo>
                    <a:pt x="2003216" y="48731"/>
                  </a:lnTo>
                  <a:lnTo>
                    <a:pt x="1951599" y="57717"/>
                  </a:lnTo>
                  <a:lnTo>
                    <a:pt x="1900371" y="67429"/>
                  </a:lnTo>
                  <a:lnTo>
                    <a:pt x="1849545" y="77859"/>
                  </a:lnTo>
                  <a:lnTo>
                    <a:pt x="1799133" y="88999"/>
                  </a:lnTo>
                  <a:lnTo>
                    <a:pt x="1749147" y="100842"/>
                  </a:lnTo>
                  <a:lnTo>
                    <a:pt x="1699601" y="113379"/>
                  </a:lnTo>
                  <a:lnTo>
                    <a:pt x="1650505" y="126604"/>
                  </a:lnTo>
                  <a:lnTo>
                    <a:pt x="1601874" y="140507"/>
                  </a:lnTo>
                  <a:lnTo>
                    <a:pt x="1553719" y="155082"/>
                  </a:lnTo>
                  <a:lnTo>
                    <a:pt x="1506052" y="170320"/>
                  </a:lnTo>
                  <a:lnTo>
                    <a:pt x="1458886" y="186215"/>
                  </a:lnTo>
                  <a:lnTo>
                    <a:pt x="1412234" y="202757"/>
                  </a:lnTo>
                  <a:lnTo>
                    <a:pt x="1366108" y="219940"/>
                  </a:lnTo>
                  <a:lnTo>
                    <a:pt x="1320520" y="237756"/>
                  </a:lnTo>
                  <a:lnTo>
                    <a:pt x="1275483" y="256196"/>
                  </a:lnTo>
                  <a:lnTo>
                    <a:pt x="1231010" y="275253"/>
                  </a:lnTo>
                  <a:lnTo>
                    <a:pt x="1187111" y="294920"/>
                  </a:lnTo>
                  <a:lnTo>
                    <a:pt x="1143801" y="315188"/>
                  </a:lnTo>
                  <a:lnTo>
                    <a:pt x="1101091" y="336051"/>
                  </a:lnTo>
                  <a:lnTo>
                    <a:pt x="1058994" y="357499"/>
                  </a:lnTo>
                  <a:lnTo>
                    <a:pt x="1017523" y="379525"/>
                  </a:lnTo>
                  <a:lnTo>
                    <a:pt x="976689" y="402122"/>
                  </a:lnTo>
                  <a:lnTo>
                    <a:pt x="936505" y="425282"/>
                  </a:lnTo>
                  <a:lnTo>
                    <a:pt x="896984" y="448997"/>
                  </a:lnTo>
                  <a:lnTo>
                    <a:pt x="858138" y="473259"/>
                  </a:lnTo>
                  <a:lnTo>
                    <a:pt x="819980" y="498061"/>
                  </a:lnTo>
                  <a:lnTo>
                    <a:pt x="782521" y="523394"/>
                  </a:lnTo>
                  <a:lnTo>
                    <a:pt x="745774" y="549251"/>
                  </a:lnTo>
                  <a:lnTo>
                    <a:pt x="709752" y="575625"/>
                  </a:lnTo>
                  <a:lnTo>
                    <a:pt x="674468" y="602507"/>
                  </a:lnTo>
                  <a:lnTo>
                    <a:pt x="639932" y="629890"/>
                  </a:lnTo>
                  <a:lnTo>
                    <a:pt x="606159" y="657765"/>
                  </a:lnTo>
                  <a:lnTo>
                    <a:pt x="573160" y="686126"/>
                  </a:lnTo>
                  <a:lnTo>
                    <a:pt x="540948" y="714964"/>
                  </a:lnTo>
                  <a:lnTo>
                    <a:pt x="509536" y="744272"/>
                  </a:lnTo>
                  <a:lnTo>
                    <a:pt x="478935" y="774042"/>
                  </a:lnTo>
                  <a:lnTo>
                    <a:pt x="449158" y="804266"/>
                  </a:lnTo>
                  <a:lnTo>
                    <a:pt x="420217" y="834936"/>
                  </a:lnTo>
                  <a:lnTo>
                    <a:pt x="392126" y="866045"/>
                  </a:lnTo>
                  <a:lnTo>
                    <a:pt x="364895" y="897585"/>
                  </a:lnTo>
                  <a:lnTo>
                    <a:pt x="338539" y="929548"/>
                  </a:lnTo>
                  <a:lnTo>
                    <a:pt x="313069" y="961926"/>
                  </a:lnTo>
                  <a:lnTo>
                    <a:pt x="288497" y="994712"/>
                  </a:lnTo>
                  <a:lnTo>
                    <a:pt x="264837" y="1027898"/>
                  </a:lnTo>
                  <a:lnTo>
                    <a:pt x="242100" y="1061476"/>
                  </a:lnTo>
                  <a:lnTo>
                    <a:pt x="220298" y="1095438"/>
                  </a:lnTo>
                  <a:lnTo>
                    <a:pt x="199446" y="1129776"/>
                  </a:lnTo>
                  <a:lnTo>
                    <a:pt x="179554" y="1164484"/>
                  </a:lnTo>
                  <a:lnTo>
                    <a:pt x="160635" y="1199552"/>
                  </a:lnTo>
                  <a:lnTo>
                    <a:pt x="142701" y="1234974"/>
                  </a:lnTo>
                  <a:lnTo>
                    <a:pt x="125766" y="1270741"/>
                  </a:lnTo>
                  <a:lnTo>
                    <a:pt x="109841" y="1306846"/>
                  </a:lnTo>
                  <a:lnTo>
                    <a:pt x="94939" y="1343281"/>
                  </a:lnTo>
                  <a:lnTo>
                    <a:pt x="81073" y="1380038"/>
                  </a:lnTo>
                  <a:lnTo>
                    <a:pt x="68254" y="1417110"/>
                  </a:lnTo>
                  <a:lnTo>
                    <a:pt x="56495" y="1454488"/>
                  </a:lnTo>
                  <a:lnTo>
                    <a:pt x="45809" y="1492165"/>
                  </a:lnTo>
                  <a:lnTo>
                    <a:pt x="36208" y="1530134"/>
                  </a:lnTo>
                  <a:lnTo>
                    <a:pt x="27704" y="1568386"/>
                  </a:lnTo>
                  <a:lnTo>
                    <a:pt x="20310" y="1606913"/>
                  </a:lnTo>
                  <a:lnTo>
                    <a:pt x="14038" y="1645709"/>
                  </a:lnTo>
                  <a:lnTo>
                    <a:pt x="8901" y="1684765"/>
                  </a:lnTo>
                  <a:lnTo>
                    <a:pt x="4911" y="1724073"/>
                  </a:lnTo>
                  <a:lnTo>
                    <a:pt x="2064" y="1763948"/>
                  </a:lnTo>
                  <a:lnTo>
                    <a:pt x="431" y="1803667"/>
                  </a:lnTo>
                  <a:lnTo>
                    <a:pt x="0" y="1843221"/>
                  </a:lnTo>
                  <a:lnTo>
                    <a:pt x="758" y="1882601"/>
                  </a:lnTo>
                  <a:lnTo>
                    <a:pt x="2696" y="1921797"/>
                  </a:lnTo>
                  <a:lnTo>
                    <a:pt x="5801" y="1960801"/>
                  </a:lnTo>
                  <a:lnTo>
                    <a:pt x="10063" y="1999603"/>
                  </a:lnTo>
                  <a:lnTo>
                    <a:pt x="15469" y="2038194"/>
                  </a:lnTo>
                  <a:lnTo>
                    <a:pt x="22008" y="2076565"/>
                  </a:lnTo>
                  <a:lnTo>
                    <a:pt x="29669" y="2114707"/>
                  </a:lnTo>
                  <a:lnTo>
                    <a:pt x="38441" y="2152611"/>
                  </a:lnTo>
                  <a:lnTo>
                    <a:pt x="48311" y="2190267"/>
                  </a:lnTo>
                  <a:lnTo>
                    <a:pt x="59269" y="2227668"/>
                  </a:lnTo>
                  <a:lnTo>
                    <a:pt x="71303" y="2264802"/>
                  </a:lnTo>
                  <a:lnTo>
                    <a:pt x="84402" y="2301662"/>
                  </a:lnTo>
                  <a:lnTo>
                    <a:pt x="98554" y="2338238"/>
                  </a:lnTo>
                  <a:lnTo>
                    <a:pt x="113747" y="2374521"/>
                  </a:lnTo>
                  <a:lnTo>
                    <a:pt x="129971" y="2410502"/>
                  </a:lnTo>
                  <a:lnTo>
                    <a:pt x="147214" y="2446172"/>
                  </a:lnTo>
                  <a:lnTo>
                    <a:pt x="165464" y="2481522"/>
                  </a:lnTo>
                  <a:lnTo>
                    <a:pt x="184710" y="2516542"/>
                  </a:lnTo>
                  <a:lnTo>
                    <a:pt x="204941" y="2551224"/>
                  </a:lnTo>
                  <a:lnTo>
                    <a:pt x="226145" y="2585558"/>
                  </a:lnTo>
                  <a:lnTo>
                    <a:pt x="248311" y="2619535"/>
                  </a:lnTo>
                  <a:lnTo>
                    <a:pt x="271427" y="2653146"/>
                  </a:lnTo>
                  <a:lnTo>
                    <a:pt x="295482" y="2686383"/>
                  </a:lnTo>
                  <a:lnTo>
                    <a:pt x="320465" y="2719235"/>
                  </a:lnTo>
                  <a:lnTo>
                    <a:pt x="346363" y="2751694"/>
                  </a:lnTo>
                  <a:lnTo>
                    <a:pt x="373166" y="2783751"/>
                  </a:lnTo>
                  <a:lnTo>
                    <a:pt x="400862" y="2815396"/>
                  </a:lnTo>
                  <a:lnTo>
                    <a:pt x="429440" y="2846621"/>
                  </a:lnTo>
                  <a:lnTo>
                    <a:pt x="458888" y="2877416"/>
                  </a:lnTo>
                  <a:lnTo>
                    <a:pt x="489195" y="2907772"/>
                  </a:lnTo>
                  <a:lnTo>
                    <a:pt x="520349" y="2937680"/>
                  </a:lnTo>
                  <a:lnTo>
                    <a:pt x="552340" y="2967131"/>
                  </a:lnTo>
                  <a:lnTo>
                    <a:pt x="585155" y="2996116"/>
                  </a:lnTo>
                  <a:lnTo>
                    <a:pt x="618782" y="3024625"/>
                  </a:lnTo>
                  <a:lnTo>
                    <a:pt x="653212" y="3052651"/>
                  </a:lnTo>
                  <a:lnTo>
                    <a:pt x="688432" y="3080182"/>
                  </a:lnTo>
                  <a:lnTo>
                    <a:pt x="724431" y="3107211"/>
                  </a:lnTo>
                  <a:lnTo>
                    <a:pt x="761197" y="3133728"/>
                  </a:lnTo>
                  <a:lnTo>
                    <a:pt x="798718" y="3159724"/>
                  </a:lnTo>
                  <a:lnTo>
                    <a:pt x="836985" y="3185190"/>
                  </a:lnTo>
                  <a:lnTo>
                    <a:pt x="875984" y="3210117"/>
                  </a:lnTo>
                  <a:lnTo>
                    <a:pt x="915706" y="3234496"/>
                  </a:lnTo>
                  <a:lnTo>
                    <a:pt x="956137" y="3258317"/>
                  </a:lnTo>
                  <a:lnTo>
                    <a:pt x="997267" y="3281572"/>
                  </a:lnTo>
                  <a:lnTo>
                    <a:pt x="1039084" y="3304251"/>
                  </a:lnTo>
                  <a:lnTo>
                    <a:pt x="1081578" y="3326346"/>
                  </a:lnTo>
                  <a:lnTo>
                    <a:pt x="1124736" y="3347846"/>
                  </a:lnTo>
                  <a:lnTo>
                    <a:pt x="1168547" y="3368744"/>
                  </a:lnTo>
                  <a:lnTo>
                    <a:pt x="1212999" y="3389029"/>
                  </a:lnTo>
                  <a:lnTo>
                    <a:pt x="1258082" y="3408693"/>
                  </a:lnTo>
                  <a:lnTo>
                    <a:pt x="1303783" y="3427727"/>
                  </a:lnTo>
                  <a:lnTo>
                    <a:pt x="1350092" y="3446121"/>
                  </a:lnTo>
                  <a:lnTo>
                    <a:pt x="1396996" y="3463867"/>
                  </a:lnTo>
                  <a:lnTo>
                    <a:pt x="1444485" y="3480955"/>
                  </a:lnTo>
                  <a:lnTo>
                    <a:pt x="1492547" y="3497376"/>
                  </a:lnTo>
                  <a:lnTo>
                    <a:pt x="1541171" y="3513122"/>
                  </a:lnTo>
                  <a:lnTo>
                    <a:pt x="1590344" y="3528182"/>
                  </a:lnTo>
                  <a:lnTo>
                    <a:pt x="1640057" y="3542548"/>
                  </a:lnTo>
                  <a:lnTo>
                    <a:pt x="1690297" y="3556210"/>
                  </a:lnTo>
                  <a:lnTo>
                    <a:pt x="1741052" y="3569161"/>
                  </a:lnTo>
                  <a:lnTo>
                    <a:pt x="1792312" y="3581389"/>
                  </a:lnTo>
                  <a:lnTo>
                    <a:pt x="1844065" y="3592887"/>
                  </a:lnTo>
                  <a:lnTo>
                    <a:pt x="1896299" y="3603646"/>
                  </a:lnTo>
                  <a:lnTo>
                    <a:pt x="1949004" y="3613655"/>
                  </a:lnTo>
                  <a:lnTo>
                    <a:pt x="2002167" y="3622906"/>
                  </a:lnTo>
                  <a:lnTo>
                    <a:pt x="2055777" y="3631390"/>
                  </a:lnTo>
                  <a:lnTo>
                    <a:pt x="2109824" y="3639098"/>
                  </a:lnTo>
                  <a:lnTo>
                    <a:pt x="2164294" y="3646021"/>
                  </a:lnTo>
                  <a:lnTo>
                    <a:pt x="2219178" y="3652149"/>
                  </a:lnTo>
                  <a:lnTo>
                    <a:pt x="2274463" y="3657473"/>
                  </a:lnTo>
                  <a:lnTo>
                    <a:pt x="2330138" y="3661984"/>
                  </a:lnTo>
                  <a:lnTo>
                    <a:pt x="2386192" y="3665674"/>
                  </a:lnTo>
                  <a:lnTo>
                    <a:pt x="2442613" y="3668533"/>
                  </a:lnTo>
                  <a:lnTo>
                    <a:pt x="3146434" y="4757357"/>
                  </a:lnTo>
                  <a:lnTo>
                    <a:pt x="3426746" y="3577024"/>
                  </a:lnTo>
                  <a:lnTo>
                    <a:pt x="3482291" y="3563411"/>
                  </a:lnTo>
                  <a:lnTo>
                    <a:pt x="3537196" y="3548972"/>
                  </a:lnTo>
                  <a:lnTo>
                    <a:pt x="3591449" y="3533719"/>
                  </a:lnTo>
                  <a:lnTo>
                    <a:pt x="3645036" y="3517663"/>
                  </a:lnTo>
                  <a:lnTo>
                    <a:pt x="3697946" y="3500816"/>
                  </a:lnTo>
                  <a:lnTo>
                    <a:pt x="3750165" y="3483190"/>
                  </a:lnTo>
                  <a:lnTo>
                    <a:pt x="3801681" y="3464796"/>
                  </a:lnTo>
                  <a:lnTo>
                    <a:pt x="3852481" y="3445645"/>
                  </a:lnTo>
                  <a:lnTo>
                    <a:pt x="3902554" y="3425750"/>
                  </a:lnTo>
                  <a:lnTo>
                    <a:pt x="3951885" y="3405122"/>
                  </a:lnTo>
                  <a:lnTo>
                    <a:pt x="4000462" y="3383773"/>
                  </a:lnTo>
                  <a:lnTo>
                    <a:pt x="4048274" y="3361713"/>
                  </a:lnTo>
                  <a:lnTo>
                    <a:pt x="4095306" y="3338956"/>
                  </a:lnTo>
                  <a:lnTo>
                    <a:pt x="4141548" y="3315511"/>
                  </a:lnTo>
                  <a:lnTo>
                    <a:pt x="4186985" y="3291392"/>
                  </a:lnTo>
                  <a:lnTo>
                    <a:pt x="4231606" y="3266609"/>
                  </a:lnTo>
                  <a:lnTo>
                    <a:pt x="4275397" y="3241175"/>
                  </a:lnTo>
                  <a:lnTo>
                    <a:pt x="4318347" y="3215100"/>
                  </a:lnTo>
                  <a:lnTo>
                    <a:pt x="4360442" y="3188397"/>
                  </a:lnTo>
                  <a:lnTo>
                    <a:pt x="4401670" y="3161077"/>
                  </a:lnTo>
                  <a:lnTo>
                    <a:pt x="4442019" y="3133151"/>
                  </a:lnTo>
                  <a:lnTo>
                    <a:pt x="4481475" y="3104632"/>
                  </a:lnTo>
                  <a:lnTo>
                    <a:pt x="4520026" y="3075530"/>
                  </a:lnTo>
                  <a:lnTo>
                    <a:pt x="4557660" y="3045858"/>
                  </a:lnTo>
                  <a:lnTo>
                    <a:pt x="4594364" y="3015627"/>
                  </a:lnTo>
                  <a:lnTo>
                    <a:pt x="4630125" y="2984848"/>
                  </a:lnTo>
                  <a:lnTo>
                    <a:pt x="4664930" y="2953534"/>
                  </a:lnTo>
                  <a:lnTo>
                    <a:pt x="4698768" y="2921695"/>
                  </a:lnTo>
                  <a:lnTo>
                    <a:pt x="4731625" y="2889344"/>
                  </a:lnTo>
                  <a:lnTo>
                    <a:pt x="4763489" y="2856492"/>
                  </a:lnTo>
                  <a:lnTo>
                    <a:pt x="4794347" y="2823151"/>
                  </a:lnTo>
                  <a:lnTo>
                    <a:pt x="4824187" y="2789332"/>
                  </a:lnTo>
                  <a:lnTo>
                    <a:pt x="4852996" y="2755047"/>
                  </a:lnTo>
                  <a:lnTo>
                    <a:pt x="4880761" y="2720307"/>
                  </a:lnTo>
                  <a:lnTo>
                    <a:pt x="4907469" y="2685124"/>
                  </a:lnTo>
                  <a:lnTo>
                    <a:pt x="4933109" y="2649510"/>
                  </a:lnTo>
                  <a:lnTo>
                    <a:pt x="4957668" y="2613477"/>
                  </a:lnTo>
                  <a:lnTo>
                    <a:pt x="4981132" y="2577035"/>
                  </a:lnTo>
                  <a:lnTo>
                    <a:pt x="5003490" y="2540197"/>
                  </a:lnTo>
                  <a:lnTo>
                    <a:pt x="5024728" y="2502973"/>
                  </a:lnTo>
                  <a:lnTo>
                    <a:pt x="5044835" y="2465377"/>
                  </a:lnTo>
                  <a:lnTo>
                    <a:pt x="5063796" y="2427419"/>
                  </a:lnTo>
                  <a:lnTo>
                    <a:pt x="5081601" y="2389110"/>
                  </a:lnTo>
                  <a:lnTo>
                    <a:pt x="5098236" y="2350463"/>
                  </a:lnTo>
                  <a:lnTo>
                    <a:pt x="5113688" y="2311490"/>
                  </a:lnTo>
                  <a:lnTo>
                    <a:pt x="5127946" y="2272201"/>
                  </a:lnTo>
                  <a:lnTo>
                    <a:pt x="5140996" y="2232608"/>
                  </a:lnTo>
                  <a:lnTo>
                    <a:pt x="5152826" y="2192724"/>
                  </a:lnTo>
                  <a:lnTo>
                    <a:pt x="5163422" y="2152558"/>
                  </a:lnTo>
                  <a:lnTo>
                    <a:pt x="5172774" y="2112124"/>
                  </a:lnTo>
                  <a:lnTo>
                    <a:pt x="5180867" y="2071433"/>
                  </a:lnTo>
                  <a:lnTo>
                    <a:pt x="5187690" y="2030496"/>
                  </a:lnTo>
                  <a:lnTo>
                    <a:pt x="5193229" y="1989325"/>
                  </a:lnTo>
                  <a:lnTo>
                    <a:pt x="5197473" y="1947932"/>
                  </a:lnTo>
                  <a:lnTo>
                    <a:pt x="5200319" y="1908056"/>
                  </a:lnTo>
                  <a:lnTo>
                    <a:pt x="5201953" y="1868337"/>
                  </a:lnTo>
                  <a:lnTo>
                    <a:pt x="5202384" y="1828783"/>
                  </a:lnTo>
                  <a:lnTo>
                    <a:pt x="5201625" y="1789403"/>
                  </a:lnTo>
                  <a:lnTo>
                    <a:pt x="5199688" y="1750207"/>
                  </a:lnTo>
                  <a:lnTo>
                    <a:pt x="5196582" y="1711203"/>
                  </a:lnTo>
                  <a:lnTo>
                    <a:pt x="5192321" y="1672401"/>
                  </a:lnTo>
                  <a:lnTo>
                    <a:pt x="5186915" y="1633810"/>
                  </a:lnTo>
                  <a:lnTo>
                    <a:pt x="5180376" y="1595439"/>
                  </a:lnTo>
                  <a:lnTo>
                    <a:pt x="5172714" y="1557297"/>
                  </a:lnTo>
                  <a:lnTo>
                    <a:pt x="5163943" y="1519393"/>
                  </a:lnTo>
                  <a:lnTo>
                    <a:pt x="5154073" y="1481736"/>
                  </a:lnTo>
                  <a:lnTo>
                    <a:pt x="5143115" y="1444336"/>
                  </a:lnTo>
                  <a:lnTo>
                    <a:pt x="5131081" y="1407202"/>
                  </a:lnTo>
                  <a:lnTo>
                    <a:pt x="5117982" y="1370342"/>
                  </a:lnTo>
                  <a:lnTo>
                    <a:pt x="5103830" y="1333766"/>
                  </a:lnTo>
                  <a:lnTo>
                    <a:pt x="5088637" y="1297483"/>
                  </a:lnTo>
                  <a:lnTo>
                    <a:pt x="5072413" y="1261502"/>
                  </a:lnTo>
                  <a:lnTo>
                    <a:pt x="5055170" y="1225832"/>
                  </a:lnTo>
                  <a:lnTo>
                    <a:pt x="5036920" y="1190482"/>
                  </a:lnTo>
                  <a:lnTo>
                    <a:pt x="5017673" y="1155462"/>
                  </a:lnTo>
                  <a:lnTo>
                    <a:pt x="4997442" y="1120780"/>
                  </a:lnTo>
                  <a:lnTo>
                    <a:pt x="4976238" y="1086446"/>
                  </a:lnTo>
                  <a:lnTo>
                    <a:pt x="4954073" y="1052469"/>
                  </a:lnTo>
                  <a:lnTo>
                    <a:pt x="4930956" y="1018857"/>
                  </a:lnTo>
                  <a:lnTo>
                    <a:pt x="4906901" y="985621"/>
                  </a:lnTo>
                  <a:lnTo>
                    <a:pt x="4881919" y="952768"/>
                  </a:lnTo>
                  <a:lnTo>
                    <a:pt x="4856021" y="920309"/>
                  </a:lnTo>
                  <a:lnTo>
                    <a:pt x="4829218" y="888252"/>
                  </a:lnTo>
                  <a:lnTo>
                    <a:pt x="4801521" y="856607"/>
                  </a:lnTo>
                  <a:lnTo>
                    <a:pt x="4772944" y="825382"/>
                  </a:lnTo>
                  <a:lnTo>
                    <a:pt x="4743496" y="794588"/>
                  </a:lnTo>
                  <a:lnTo>
                    <a:pt x="4713189" y="764231"/>
                  </a:lnTo>
                  <a:lnTo>
                    <a:pt x="4682034" y="734323"/>
                  </a:lnTo>
                  <a:lnTo>
                    <a:pt x="4650044" y="704872"/>
                  </a:lnTo>
                  <a:lnTo>
                    <a:pt x="4617229" y="675887"/>
                  </a:lnTo>
                  <a:lnTo>
                    <a:pt x="4583601" y="647378"/>
                  </a:lnTo>
                  <a:lnTo>
                    <a:pt x="4549172" y="619353"/>
                  </a:lnTo>
                  <a:lnTo>
                    <a:pt x="4513952" y="591821"/>
                  </a:lnTo>
                  <a:lnTo>
                    <a:pt x="4477953" y="564792"/>
                  </a:lnTo>
                  <a:lnTo>
                    <a:pt x="4441187" y="538275"/>
                  </a:lnTo>
                  <a:lnTo>
                    <a:pt x="4403665" y="512279"/>
                  </a:lnTo>
                  <a:lnTo>
                    <a:pt x="4365399" y="486813"/>
                  </a:lnTo>
                  <a:lnTo>
                    <a:pt x="4326399" y="461886"/>
                  </a:lnTo>
                  <a:lnTo>
                    <a:pt x="4286678" y="437507"/>
                  </a:lnTo>
                  <a:lnTo>
                    <a:pt x="4246247" y="413686"/>
                  </a:lnTo>
                  <a:lnTo>
                    <a:pt x="4205117" y="390431"/>
                  </a:lnTo>
                  <a:lnTo>
                    <a:pt x="4163299" y="367752"/>
                  </a:lnTo>
                  <a:lnTo>
                    <a:pt x="4120806" y="345657"/>
                  </a:lnTo>
                  <a:lnTo>
                    <a:pt x="4077648" y="324157"/>
                  </a:lnTo>
                  <a:lnTo>
                    <a:pt x="4033837" y="303259"/>
                  </a:lnTo>
                  <a:lnTo>
                    <a:pt x="3989385" y="282974"/>
                  </a:lnTo>
                  <a:lnTo>
                    <a:pt x="3944302" y="263310"/>
                  </a:lnTo>
                  <a:lnTo>
                    <a:pt x="3898601" y="244276"/>
                  </a:lnTo>
                  <a:lnTo>
                    <a:pt x="3852292" y="225882"/>
                  </a:lnTo>
                  <a:lnTo>
                    <a:pt x="3805387" y="208136"/>
                  </a:lnTo>
                  <a:lnTo>
                    <a:pt x="3757899" y="191048"/>
                  </a:lnTo>
                  <a:lnTo>
                    <a:pt x="3709837" y="174627"/>
                  </a:lnTo>
                  <a:lnTo>
                    <a:pt x="3661213" y="158881"/>
                  </a:lnTo>
                  <a:lnTo>
                    <a:pt x="3612039" y="143821"/>
                  </a:lnTo>
                  <a:lnTo>
                    <a:pt x="3562327" y="129455"/>
                  </a:lnTo>
                  <a:lnTo>
                    <a:pt x="3512087" y="115793"/>
                  </a:lnTo>
                  <a:lnTo>
                    <a:pt x="3461332" y="102842"/>
                  </a:lnTo>
                  <a:lnTo>
                    <a:pt x="3410072" y="90614"/>
                  </a:lnTo>
                  <a:lnTo>
                    <a:pt x="3358319" y="79116"/>
                  </a:lnTo>
                  <a:lnTo>
                    <a:pt x="3306084" y="68357"/>
                  </a:lnTo>
                  <a:lnTo>
                    <a:pt x="3253380" y="58348"/>
                  </a:lnTo>
                  <a:lnTo>
                    <a:pt x="3200217" y="49097"/>
                  </a:lnTo>
                  <a:lnTo>
                    <a:pt x="3146606" y="40613"/>
                  </a:lnTo>
                  <a:lnTo>
                    <a:pt x="3092560" y="32905"/>
                  </a:lnTo>
                  <a:lnTo>
                    <a:pt x="3038089" y="25982"/>
                  </a:lnTo>
                  <a:lnTo>
                    <a:pt x="2983206" y="19854"/>
                  </a:lnTo>
                  <a:lnTo>
                    <a:pt x="2927921" y="14530"/>
                  </a:lnTo>
                  <a:lnTo>
                    <a:pt x="2872246" y="10019"/>
                  </a:lnTo>
                  <a:lnTo>
                    <a:pt x="2816192" y="6329"/>
                  </a:lnTo>
                  <a:lnTo>
                    <a:pt x="2759771" y="3470"/>
                  </a:lnTo>
                  <a:lnTo>
                    <a:pt x="2704009" y="1482"/>
                  </a:lnTo>
                  <a:lnTo>
                    <a:pt x="2648462" y="327"/>
                  </a:lnTo>
                  <a:lnTo>
                    <a:pt x="2593143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8" name="object 8"/>
            <p:cNvSpPr/>
            <p:nvPr/>
          </p:nvSpPr>
          <p:spPr>
            <a:xfrm>
              <a:off x="3924229" y="836552"/>
              <a:ext cx="5202555" cy="4757420"/>
            </a:xfrm>
            <a:custGeom>
              <a:avLst/>
              <a:gdLst/>
              <a:ahLst/>
              <a:cxnLst/>
              <a:rect l="l" t="t" r="r" b="b"/>
              <a:pathLst>
                <a:path w="5202555" h="4757420">
                  <a:moveTo>
                    <a:pt x="3146434" y="4757356"/>
                  </a:moveTo>
                  <a:lnTo>
                    <a:pt x="2442613" y="3668532"/>
                  </a:lnTo>
                  <a:lnTo>
                    <a:pt x="2386192" y="3665674"/>
                  </a:lnTo>
                  <a:lnTo>
                    <a:pt x="2330138" y="3661984"/>
                  </a:lnTo>
                  <a:lnTo>
                    <a:pt x="2274463" y="3657472"/>
                  </a:lnTo>
                  <a:lnTo>
                    <a:pt x="2219178" y="3652148"/>
                  </a:lnTo>
                  <a:lnTo>
                    <a:pt x="2164294" y="3646020"/>
                  </a:lnTo>
                  <a:lnTo>
                    <a:pt x="2109824" y="3639098"/>
                  </a:lnTo>
                  <a:lnTo>
                    <a:pt x="2055778" y="3631390"/>
                  </a:lnTo>
                  <a:lnTo>
                    <a:pt x="2002167" y="3622906"/>
                  </a:lnTo>
                  <a:lnTo>
                    <a:pt x="1949004" y="3613655"/>
                  </a:lnTo>
                  <a:lnTo>
                    <a:pt x="1896299" y="3603645"/>
                  </a:lnTo>
                  <a:lnTo>
                    <a:pt x="1844065" y="3592887"/>
                  </a:lnTo>
                  <a:lnTo>
                    <a:pt x="1792312" y="3581389"/>
                  </a:lnTo>
                  <a:lnTo>
                    <a:pt x="1741052" y="3569160"/>
                  </a:lnTo>
                  <a:lnTo>
                    <a:pt x="1690297" y="3556210"/>
                  </a:lnTo>
                  <a:lnTo>
                    <a:pt x="1640057" y="3542548"/>
                  </a:lnTo>
                  <a:lnTo>
                    <a:pt x="1590345" y="3528182"/>
                  </a:lnTo>
                  <a:lnTo>
                    <a:pt x="1541171" y="3513121"/>
                  </a:lnTo>
                  <a:lnTo>
                    <a:pt x="1492547" y="3497376"/>
                  </a:lnTo>
                  <a:lnTo>
                    <a:pt x="1444485" y="3480955"/>
                  </a:lnTo>
                  <a:lnTo>
                    <a:pt x="1396996" y="3463867"/>
                  </a:lnTo>
                  <a:lnTo>
                    <a:pt x="1350092" y="3446121"/>
                  </a:lnTo>
                  <a:lnTo>
                    <a:pt x="1303783" y="3427727"/>
                  </a:lnTo>
                  <a:lnTo>
                    <a:pt x="1258082" y="3408693"/>
                  </a:lnTo>
                  <a:lnTo>
                    <a:pt x="1212999" y="3389029"/>
                  </a:lnTo>
                  <a:lnTo>
                    <a:pt x="1168547" y="3368744"/>
                  </a:lnTo>
                  <a:lnTo>
                    <a:pt x="1124736" y="3347846"/>
                  </a:lnTo>
                  <a:lnTo>
                    <a:pt x="1081578" y="3326346"/>
                  </a:lnTo>
                  <a:lnTo>
                    <a:pt x="1039085" y="3304251"/>
                  </a:lnTo>
                  <a:lnTo>
                    <a:pt x="997267" y="3281572"/>
                  </a:lnTo>
                  <a:lnTo>
                    <a:pt x="956137" y="3258317"/>
                  </a:lnTo>
                  <a:lnTo>
                    <a:pt x="915706" y="3234496"/>
                  </a:lnTo>
                  <a:lnTo>
                    <a:pt x="875984" y="3210117"/>
                  </a:lnTo>
                  <a:lnTo>
                    <a:pt x="836985" y="3185190"/>
                  </a:lnTo>
                  <a:lnTo>
                    <a:pt x="798718" y="3159724"/>
                  </a:lnTo>
                  <a:lnTo>
                    <a:pt x="761197" y="3133728"/>
                  </a:lnTo>
                  <a:lnTo>
                    <a:pt x="724431" y="3107211"/>
                  </a:lnTo>
                  <a:lnTo>
                    <a:pt x="688432" y="3080182"/>
                  </a:lnTo>
                  <a:lnTo>
                    <a:pt x="653212" y="3052650"/>
                  </a:lnTo>
                  <a:lnTo>
                    <a:pt x="618782" y="3024625"/>
                  </a:lnTo>
                  <a:lnTo>
                    <a:pt x="585154" y="2996116"/>
                  </a:lnTo>
                  <a:lnTo>
                    <a:pt x="552340" y="2967131"/>
                  </a:lnTo>
                  <a:lnTo>
                    <a:pt x="520349" y="2937680"/>
                  </a:lnTo>
                  <a:lnTo>
                    <a:pt x="489195" y="2907772"/>
                  </a:lnTo>
                  <a:lnTo>
                    <a:pt x="458888" y="2877416"/>
                  </a:lnTo>
                  <a:lnTo>
                    <a:pt x="429440" y="2846621"/>
                  </a:lnTo>
                  <a:lnTo>
                    <a:pt x="400862" y="2815396"/>
                  </a:lnTo>
                  <a:lnTo>
                    <a:pt x="373166" y="2783751"/>
                  </a:lnTo>
                  <a:lnTo>
                    <a:pt x="346363" y="2751694"/>
                  </a:lnTo>
                  <a:lnTo>
                    <a:pt x="320465" y="2719235"/>
                  </a:lnTo>
                  <a:lnTo>
                    <a:pt x="295482" y="2686383"/>
                  </a:lnTo>
                  <a:lnTo>
                    <a:pt x="271427" y="2653146"/>
                  </a:lnTo>
                  <a:lnTo>
                    <a:pt x="248311" y="2619535"/>
                  </a:lnTo>
                  <a:lnTo>
                    <a:pt x="226145" y="2585557"/>
                  </a:lnTo>
                  <a:lnTo>
                    <a:pt x="204941" y="2551223"/>
                  </a:lnTo>
                  <a:lnTo>
                    <a:pt x="184710" y="2516542"/>
                  </a:lnTo>
                  <a:lnTo>
                    <a:pt x="165464" y="2481521"/>
                  </a:lnTo>
                  <a:lnTo>
                    <a:pt x="147214" y="2446172"/>
                  </a:lnTo>
                  <a:lnTo>
                    <a:pt x="129971" y="2410502"/>
                  </a:lnTo>
                  <a:lnTo>
                    <a:pt x="113747" y="2374521"/>
                  </a:lnTo>
                  <a:lnTo>
                    <a:pt x="98553" y="2338237"/>
                  </a:lnTo>
                  <a:lnTo>
                    <a:pt x="84402" y="2301661"/>
                  </a:lnTo>
                  <a:lnTo>
                    <a:pt x="71303" y="2264801"/>
                  </a:lnTo>
                  <a:lnTo>
                    <a:pt x="59269" y="2227667"/>
                  </a:lnTo>
                  <a:lnTo>
                    <a:pt x="48311" y="2190267"/>
                  </a:lnTo>
                  <a:lnTo>
                    <a:pt x="38441" y="2152610"/>
                  </a:lnTo>
                  <a:lnTo>
                    <a:pt x="29669" y="2114706"/>
                  </a:lnTo>
                  <a:lnTo>
                    <a:pt x="22008" y="2076564"/>
                  </a:lnTo>
                  <a:lnTo>
                    <a:pt x="15469" y="2038193"/>
                  </a:lnTo>
                  <a:lnTo>
                    <a:pt x="10063" y="1999602"/>
                  </a:lnTo>
                  <a:lnTo>
                    <a:pt x="5801" y="1960800"/>
                  </a:lnTo>
                  <a:lnTo>
                    <a:pt x="2696" y="1921796"/>
                  </a:lnTo>
                  <a:lnTo>
                    <a:pt x="758" y="1882600"/>
                  </a:lnTo>
                  <a:lnTo>
                    <a:pt x="0" y="1843220"/>
                  </a:lnTo>
                  <a:lnTo>
                    <a:pt x="431" y="1803666"/>
                  </a:lnTo>
                  <a:lnTo>
                    <a:pt x="2065" y="1763947"/>
                  </a:lnTo>
                  <a:lnTo>
                    <a:pt x="4911" y="1724071"/>
                  </a:lnTo>
                  <a:lnTo>
                    <a:pt x="8901" y="1684763"/>
                  </a:lnTo>
                  <a:lnTo>
                    <a:pt x="14038" y="1645708"/>
                  </a:lnTo>
                  <a:lnTo>
                    <a:pt x="20310" y="1606912"/>
                  </a:lnTo>
                  <a:lnTo>
                    <a:pt x="27704" y="1568385"/>
                  </a:lnTo>
                  <a:lnTo>
                    <a:pt x="36208" y="1530133"/>
                  </a:lnTo>
                  <a:lnTo>
                    <a:pt x="45809" y="1492164"/>
                  </a:lnTo>
                  <a:lnTo>
                    <a:pt x="56495" y="1454487"/>
                  </a:lnTo>
                  <a:lnTo>
                    <a:pt x="68254" y="1417109"/>
                  </a:lnTo>
                  <a:lnTo>
                    <a:pt x="81073" y="1380037"/>
                  </a:lnTo>
                  <a:lnTo>
                    <a:pt x="94940" y="1343280"/>
                  </a:lnTo>
                  <a:lnTo>
                    <a:pt x="109842" y="1306845"/>
                  </a:lnTo>
                  <a:lnTo>
                    <a:pt x="125766" y="1270740"/>
                  </a:lnTo>
                  <a:lnTo>
                    <a:pt x="142702" y="1234973"/>
                  </a:lnTo>
                  <a:lnTo>
                    <a:pt x="160635" y="1199551"/>
                  </a:lnTo>
                  <a:lnTo>
                    <a:pt x="179554" y="1164483"/>
                  </a:lnTo>
                  <a:lnTo>
                    <a:pt x="199446" y="1129776"/>
                  </a:lnTo>
                  <a:lnTo>
                    <a:pt x="220299" y="1095437"/>
                  </a:lnTo>
                  <a:lnTo>
                    <a:pt x="242100" y="1061475"/>
                  </a:lnTo>
                  <a:lnTo>
                    <a:pt x="264837" y="1027897"/>
                  </a:lnTo>
                  <a:lnTo>
                    <a:pt x="288497" y="994712"/>
                  </a:lnTo>
                  <a:lnTo>
                    <a:pt x="313069" y="961926"/>
                  </a:lnTo>
                  <a:lnTo>
                    <a:pt x="338539" y="929547"/>
                  </a:lnTo>
                  <a:lnTo>
                    <a:pt x="364896" y="897585"/>
                  </a:lnTo>
                  <a:lnTo>
                    <a:pt x="392126" y="866045"/>
                  </a:lnTo>
                  <a:lnTo>
                    <a:pt x="420217" y="834936"/>
                  </a:lnTo>
                  <a:lnTo>
                    <a:pt x="449158" y="804266"/>
                  </a:lnTo>
                  <a:lnTo>
                    <a:pt x="478935" y="774042"/>
                  </a:lnTo>
                  <a:lnTo>
                    <a:pt x="509536" y="744272"/>
                  </a:lnTo>
                  <a:lnTo>
                    <a:pt x="540949" y="714964"/>
                  </a:lnTo>
                  <a:lnTo>
                    <a:pt x="573161" y="686126"/>
                  </a:lnTo>
                  <a:lnTo>
                    <a:pt x="606160" y="657765"/>
                  </a:lnTo>
                  <a:lnTo>
                    <a:pt x="639933" y="629889"/>
                  </a:lnTo>
                  <a:lnTo>
                    <a:pt x="674468" y="602507"/>
                  </a:lnTo>
                  <a:lnTo>
                    <a:pt x="709753" y="575625"/>
                  </a:lnTo>
                  <a:lnTo>
                    <a:pt x="745775" y="549251"/>
                  </a:lnTo>
                  <a:lnTo>
                    <a:pt x="782521" y="523394"/>
                  </a:lnTo>
                  <a:lnTo>
                    <a:pt x="819980" y="498060"/>
                  </a:lnTo>
                  <a:lnTo>
                    <a:pt x="858139" y="473259"/>
                  </a:lnTo>
                  <a:lnTo>
                    <a:pt x="896985" y="448997"/>
                  </a:lnTo>
                  <a:lnTo>
                    <a:pt x="936506" y="425282"/>
                  </a:lnTo>
                  <a:lnTo>
                    <a:pt x="976690" y="402122"/>
                  </a:lnTo>
                  <a:lnTo>
                    <a:pt x="1017523" y="379525"/>
                  </a:lnTo>
                  <a:lnTo>
                    <a:pt x="1058995" y="357499"/>
                  </a:lnTo>
                  <a:lnTo>
                    <a:pt x="1101092" y="336050"/>
                  </a:lnTo>
                  <a:lnTo>
                    <a:pt x="1143802" y="315188"/>
                  </a:lnTo>
                  <a:lnTo>
                    <a:pt x="1187112" y="294920"/>
                  </a:lnTo>
                  <a:lnTo>
                    <a:pt x="1231010" y="275253"/>
                  </a:lnTo>
                  <a:lnTo>
                    <a:pt x="1275484" y="256196"/>
                  </a:lnTo>
                  <a:lnTo>
                    <a:pt x="1320521" y="237755"/>
                  </a:lnTo>
                  <a:lnTo>
                    <a:pt x="1366109" y="219940"/>
                  </a:lnTo>
                  <a:lnTo>
                    <a:pt x="1412235" y="202757"/>
                  </a:lnTo>
                  <a:lnTo>
                    <a:pt x="1458887" y="186215"/>
                  </a:lnTo>
                  <a:lnTo>
                    <a:pt x="1506053" y="170320"/>
                  </a:lnTo>
                  <a:lnTo>
                    <a:pt x="1553719" y="155082"/>
                  </a:lnTo>
                  <a:lnTo>
                    <a:pt x="1601874" y="140507"/>
                  </a:lnTo>
                  <a:lnTo>
                    <a:pt x="1650506" y="126604"/>
                  </a:lnTo>
                  <a:lnTo>
                    <a:pt x="1699601" y="113379"/>
                  </a:lnTo>
                  <a:lnTo>
                    <a:pt x="1749148" y="100842"/>
                  </a:lnTo>
                  <a:lnTo>
                    <a:pt x="1799133" y="88999"/>
                  </a:lnTo>
                  <a:lnTo>
                    <a:pt x="1849545" y="77859"/>
                  </a:lnTo>
                  <a:lnTo>
                    <a:pt x="1900372" y="67429"/>
                  </a:lnTo>
                  <a:lnTo>
                    <a:pt x="1951600" y="57717"/>
                  </a:lnTo>
                  <a:lnTo>
                    <a:pt x="2003217" y="48731"/>
                  </a:lnTo>
                  <a:lnTo>
                    <a:pt x="2055211" y="40478"/>
                  </a:lnTo>
                  <a:lnTo>
                    <a:pt x="2107569" y="32967"/>
                  </a:lnTo>
                  <a:lnTo>
                    <a:pt x="2160279" y="26204"/>
                  </a:lnTo>
                  <a:lnTo>
                    <a:pt x="2213329" y="20198"/>
                  </a:lnTo>
                  <a:lnTo>
                    <a:pt x="2266706" y="14957"/>
                  </a:lnTo>
                  <a:lnTo>
                    <a:pt x="2320398" y="10488"/>
                  </a:lnTo>
                  <a:lnTo>
                    <a:pt x="2374392" y="6799"/>
                  </a:lnTo>
                  <a:lnTo>
                    <a:pt x="2428676" y="3898"/>
                  </a:lnTo>
                  <a:lnTo>
                    <a:pt x="2483238" y="1793"/>
                  </a:lnTo>
                  <a:lnTo>
                    <a:pt x="2538064" y="491"/>
                  </a:lnTo>
                  <a:lnTo>
                    <a:pt x="2593143" y="0"/>
                  </a:lnTo>
                  <a:lnTo>
                    <a:pt x="2648462" y="327"/>
                  </a:lnTo>
                  <a:lnTo>
                    <a:pt x="2704009" y="1482"/>
                  </a:lnTo>
                  <a:lnTo>
                    <a:pt x="2759771" y="3470"/>
                  </a:lnTo>
                  <a:lnTo>
                    <a:pt x="2816192" y="6329"/>
                  </a:lnTo>
                  <a:lnTo>
                    <a:pt x="2872246" y="10019"/>
                  </a:lnTo>
                  <a:lnTo>
                    <a:pt x="2927921" y="14530"/>
                  </a:lnTo>
                  <a:lnTo>
                    <a:pt x="2983206" y="19854"/>
                  </a:lnTo>
                  <a:lnTo>
                    <a:pt x="3038089" y="25982"/>
                  </a:lnTo>
                  <a:lnTo>
                    <a:pt x="3092560" y="32905"/>
                  </a:lnTo>
                  <a:lnTo>
                    <a:pt x="3146606" y="40613"/>
                  </a:lnTo>
                  <a:lnTo>
                    <a:pt x="3200217" y="49097"/>
                  </a:lnTo>
                  <a:lnTo>
                    <a:pt x="3253380" y="58348"/>
                  </a:lnTo>
                  <a:lnTo>
                    <a:pt x="3306084" y="68357"/>
                  </a:lnTo>
                  <a:lnTo>
                    <a:pt x="3358319" y="79116"/>
                  </a:lnTo>
                  <a:lnTo>
                    <a:pt x="3410072" y="90614"/>
                  </a:lnTo>
                  <a:lnTo>
                    <a:pt x="3461332" y="102842"/>
                  </a:lnTo>
                  <a:lnTo>
                    <a:pt x="3512087" y="115792"/>
                  </a:lnTo>
                  <a:lnTo>
                    <a:pt x="3562327" y="129455"/>
                  </a:lnTo>
                  <a:lnTo>
                    <a:pt x="3612039" y="143821"/>
                  </a:lnTo>
                  <a:lnTo>
                    <a:pt x="3661213" y="158881"/>
                  </a:lnTo>
                  <a:lnTo>
                    <a:pt x="3709836" y="174627"/>
                  </a:lnTo>
                  <a:lnTo>
                    <a:pt x="3757898" y="191048"/>
                  </a:lnTo>
                  <a:lnTo>
                    <a:pt x="3805387" y="208136"/>
                  </a:lnTo>
                  <a:lnTo>
                    <a:pt x="3852292" y="225882"/>
                  </a:lnTo>
                  <a:lnTo>
                    <a:pt x="3898601" y="244276"/>
                  </a:lnTo>
                  <a:lnTo>
                    <a:pt x="3944302" y="263310"/>
                  </a:lnTo>
                  <a:lnTo>
                    <a:pt x="3989385" y="282974"/>
                  </a:lnTo>
                  <a:lnTo>
                    <a:pt x="4033837" y="303259"/>
                  </a:lnTo>
                  <a:lnTo>
                    <a:pt x="4077648" y="324157"/>
                  </a:lnTo>
                  <a:lnTo>
                    <a:pt x="4120806" y="345657"/>
                  </a:lnTo>
                  <a:lnTo>
                    <a:pt x="4163299" y="367752"/>
                  </a:lnTo>
                  <a:lnTo>
                    <a:pt x="4205117" y="390431"/>
                  </a:lnTo>
                  <a:lnTo>
                    <a:pt x="4246247" y="413686"/>
                  </a:lnTo>
                  <a:lnTo>
                    <a:pt x="4286678" y="437507"/>
                  </a:lnTo>
                  <a:lnTo>
                    <a:pt x="4326399" y="461886"/>
                  </a:lnTo>
                  <a:lnTo>
                    <a:pt x="4365399" y="486813"/>
                  </a:lnTo>
                  <a:lnTo>
                    <a:pt x="4403665" y="512279"/>
                  </a:lnTo>
                  <a:lnTo>
                    <a:pt x="4441187" y="538275"/>
                  </a:lnTo>
                  <a:lnTo>
                    <a:pt x="4477953" y="564792"/>
                  </a:lnTo>
                  <a:lnTo>
                    <a:pt x="4513952" y="591821"/>
                  </a:lnTo>
                  <a:lnTo>
                    <a:pt x="4549172" y="619352"/>
                  </a:lnTo>
                  <a:lnTo>
                    <a:pt x="4583601" y="647378"/>
                  </a:lnTo>
                  <a:lnTo>
                    <a:pt x="4617229" y="675887"/>
                  </a:lnTo>
                  <a:lnTo>
                    <a:pt x="4650044" y="704872"/>
                  </a:lnTo>
                  <a:lnTo>
                    <a:pt x="4682034" y="734323"/>
                  </a:lnTo>
                  <a:lnTo>
                    <a:pt x="4713189" y="764231"/>
                  </a:lnTo>
                  <a:lnTo>
                    <a:pt x="4743495" y="794587"/>
                  </a:lnTo>
                  <a:lnTo>
                    <a:pt x="4772944" y="825382"/>
                  </a:lnTo>
                  <a:lnTo>
                    <a:pt x="4801521" y="856607"/>
                  </a:lnTo>
                  <a:lnTo>
                    <a:pt x="4829217" y="888252"/>
                  </a:lnTo>
                  <a:lnTo>
                    <a:pt x="4856020" y="920309"/>
                  </a:lnTo>
                  <a:lnTo>
                    <a:pt x="4881919" y="952768"/>
                  </a:lnTo>
                  <a:lnTo>
                    <a:pt x="4906901" y="985620"/>
                  </a:lnTo>
                  <a:lnTo>
                    <a:pt x="4930956" y="1018857"/>
                  </a:lnTo>
                  <a:lnTo>
                    <a:pt x="4954072" y="1052468"/>
                  </a:lnTo>
                  <a:lnTo>
                    <a:pt x="4976238" y="1086446"/>
                  </a:lnTo>
                  <a:lnTo>
                    <a:pt x="4997442" y="1120780"/>
                  </a:lnTo>
                  <a:lnTo>
                    <a:pt x="5017673" y="1155461"/>
                  </a:lnTo>
                  <a:lnTo>
                    <a:pt x="5036919" y="1190482"/>
                  </a:lnTo>
                  <a:lnTo>
                    <a:pt x="5055170" y="1225831"/>
                  </a:lnTo>
                  <a:lnTo>
                    <a:pt x="5072412" y="1261501"/>
                  </a:lnTo>
                  <a:lnTo>
                    <a:pt x="5088636" y="1297482"/>
                  </a:lnTo>
                  <a:lnTo>
                    <a:pt x="5103830" y="1333766"/>
                  </a:lnTo>
                  <a:lnTo>
                    <a:pt x="5117982" y="1370342"/>
                  </a:lnTo>
                  <a:lnTo>
                    <a:pt x="5131080" y="1407201"/>
                  </a:lnTo>
                  <a:lnTo>
                    <a:pt x="5143114" y="1444336"/>
                  </a:lnTo>
                  <a:lnTo>
                    <a:pt x="5154072" y="1481736"/>
                  </a:lnTo>
                  <a:lnTo>
                    <a:pt x="5163943" y="1519393"/>
                  </a:lnTo>
                  <a:lnTo>
                    <a:pt x="5172714" y="1557296"/>
                  </a:lnTo>
                  <a:lnTo>
                    <a:pt x="5180375" y="1595439"/>
                  </a:lnTo>
                  <a:lnTo>
                    <a:pt x="5186914" y="1633810"/>
                  </a:lnTo>
                  <a:lnTo>
                    <a:pt x="5192320" y="1672401"/>
                  </a:lnTo>
                  <a:lnTo>
                    <a:pt x="5196582" y="1711203"/>
                  </a:lnTo>
                  <a:lnTo>
                    <a:pt x="5199687" y="1750206"/>
                  </a:lnTo>
                  <a:lnTo>
                    <a:pt x="5201625" y="1789403"/>
                  </a:lnTo>
                  <a:lnTo>
                    <a:pt x="5202384" y="1828782"/>
                  </a:lnTo>
                  <a:lnTo>
                    <a:pt x="5201952" y="1868336"/>
                  </a:lnTo>
                  <a:lnTo>
                    <a:pt x="5200319" y="1908056"/>
                  </a:lnTo>
                  <a:lnTo>
                    <a:pt x="5197472" y="1947931"/>
                  </a:lnTo>
                  <a:lnTo>
                    <a:pt x="5193229" y="1989325"/>
                  </a:lnTo>
                  <a:lnTo>
                    <a:pt x="5187689" y="2030496"/>
                  </a:lnTo>
                  <a:lnTo>
                    <a:pt x="5180867" y="2071433"/>
                  </a:lnTo>
                  <a:lnTo>
                    <a:pt x="5172773" y="2112124"/>
                  </a:lnTo>
                  <a:lnTo>
                    <a:pt x="5163422" y="2152558"/>
                  </a:lnTo>
                  <a:lnTo>
                    <a:pt x="5152825" y="2192723"/>
                  </a:lnTo>
                  <a:lnTo>
                    <a:pt x="5140995" y="2232608"/>
                  </a:lnTo>
                  <a:lnTo>
                    <a:pt x="5127945" y="2272200"/>
                  </a:lnTo>
                  <a:lnTo>
                    <a:pt x="5113688" y="2311489"/>
                  </a:lnTo>
                  <a:lnTo>
                    <a:pt x="5098235" y="2350463"/>
                  </a:lnTo>
                  <a:lnTo>
                    <a:pt x="5081601" y="2389110"/>
                  </a:lnTo>
                  <a:lnTo>
                    <a:pt x="5063796" y="2427418"/>
                  </a:lnTo>
                  <a:lnTo>
                    <a:pt x="5044834" y="2465376"/>
                  </a:lnTo>
                  <a:lnTo>
                    <a:pt x="5024728" y="2502973"/>
                  </a:lnTo>
                  <a:lnTo>
                    <a:pt x="5003489" y="2540196"/>
                  </a:lnTo>
                  <a:lnTo>
                    <a:pt x="4981132" y="2577035"/>
                  </a:lnTo>
                  <a:lnTo>
                    <a:pt x="4957668" y="2613476"/>
                  </a:lnTo>
                  <a:lnTo>
                    <a:pt x="4933109" y="2649510"/>
                  </a:lnTo>
                  <a:lnTo>
                    <a:pt x="4907469" y="2685124"/>
                  </a:lnTo>
                  <a:lnTo>
                    <a:pt x="4880760" y="2720307"/>
                  </a:lnTo>
                  <a:lnTo>
                    <a:pt x="4852995" y="2755046"/>
                  </a:lnTo>
                  <a:lnTo>
                    <a:pt x="4824187" y="2789332"/>
                  </a:lnTo>
                  <a:lnTo>
                    <a:pt x="4794347" y="2823151"/>
                  </a:lnTo>
                  <a:lnTo>
                    <a:pt x="4763489" y="2856492"/>
                  </a:lnTo>
                  <a:lnTo>
                    <a:pt x="4731625" y="2889344"/>
                  </a:lnTo>
                  <a:lnTo>
                    <a:pt x="4698768" y="2921695"/>
                  </a:lnTo>
                  <a:lnTo>
                    <a:pt x="4664930" y="2953534"/>
                  </a:lnTo>
                  <a:lnTo>
                    <a:pt x="4630125" y="2984848"/>
                  </a:lnTo>
                  <a:lnTo>
                    <a:pt x="4594364" y="3015626"/>
                  </a:lnTo>
                  <a:lnTo>
                    <a:pt x="4557660" y="3045858"/>
                  </a:lnTo>
                  <a:lnTo>
                    <a:pt x="4520026" y="3075530"/>
                  </a:lnTo>
                  <a:lnTo>
                    <a:pt x="4481475" y="3104632"/>
                  </a:lnTo>
                  <a:lnTo>
                    <a:pt x="4442019" y="3133151"/>
                  </a:lnTo>
                  <a:lnTo>
                    <a:pt x="4401670" y="3161077"/>
                  </a:lnTo>
                  <a:lnTo>
                    <a:pt x="4360442" y="3188397"/>
                  </a:lnTo>
                  <a:lnTo>
                    <a:pt x="4318347" y="3215100"/>
                  </a:lnTo>
                  <a:lnTo>
                    <a:pt x="4275397" y="3241175"/>
                  </a:lnTo>
                  <a:lnTo>
                    <a:pt x="4231606" y="3266609"/>
                  </a:lnTo>
                  <a:lnTo>
                    <a:pt x="4186985" y="3291392"/>
                  </a:lnTo>
                  <a:lnTo>
                    <a:pt x="4141548" y="3315511"/>
                  </a:lnTo>
                  <a:lnTo>
                    <a:pt x="4095306" y="3338956"/>
                  </a:lnTo>
                  <a:lnTo>
                    <a:pt x="4048274" y="3361713"/>
                  </a:lnTo>
                  <a:lnTo>
                    <a:pt x="4000462" y="3383773"/>
                  </a:lnTo>
                  <a:lnTo>
                    <a:pt x="3951885" y="3405122"/>
                  </a:lnTo>
                  <a:lnTo>
                    <a:pt x="3902554" y="3425750"/>
                  </a:lnTo>
                  <a:lnTo>
                    <a:pt x="3852482" y="3445645"/>
                  </a:lnTo>
                  <a:lnTo>
                    <a:pt x="3801681" y="3464796"/>
                  </a:lnTo>
                  <a:lnTo>
                    <a:pt x="3750165" y="3483190"/>
                  </a:lnTo>
                  <a:lnTo>
                    <a:pt x="3697946" y="3500816"/>
                  </a:lnTo>
                  <a:lnTo>
                    <a:pt x="3645037" y="3517663"/>
                  </a:lnTo>
                  <a:lnTo>
                    <a:pt x="3591449" y="3533719"/>
                  </a:lnTo>
                  <a:lnTo>
                    <a:pt x="3537197" y="3548972"/>
                  </a:lnTo>
                  <a:lnTo>
                    <a:pt x="3482291" y="3563411"/>
                  </a:lnTo>
                  <a:lnTo>
                    <a:pt x="3426746" y="3577024"/>
                  </a:lnTo>
                  <a:lnTo>
                    <a:pt x="3146434" y="4757356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878244" y="1196299"/>
            <a:ext cx="6208448" cy="2175959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2742623">
              <a:lnSpc>
                <a:spcPts val="2903"/>
              </a:lnSpc>
              <a:spcBef>
                <a:spcPts val="108"/>
              </a:spcBef>
            </a:pPr>
            <a:r>
              <a:rPr sz="2600" spc="-65" dirty="0">
                <a:solidFill>
                  <a:srgbClr val="FFFFFF"/>
                </a:solidFill>
                <a:latin typeface="Calibri"/>
                <a:cs typeface="Calibri"/>
              </a:rPr>
              <a:t>LVM</a:t>
            </a:r>
            <a:r>
              <a:rPr sz="2600" dirty="0">
                <a:solidFill>
                  <a:srgbClr val="FFFFFF"/>
                </a:solidFill>
                <a:latin typeface="SimSun"/>
                <a:cs typeface="SimSun"/>
              </a:rPr>
              <a:t>是逻辑盘卷管理</a:t>
            </a:r>
            <a:endParaRPr sz="2600">
              <a:latin typeface="SimSun"/>
              <a:cs typeface="SimSun"/>
            </a:endParaRPr>
          </a:p>
          <a:p>
            <a:pPr marL="49527">
              <a:lnSpc>
                <a:spcPts val="3423"/>
              </a:lnSpc>
            </a:pPr>
            <a:r>
              <a:rPr sz="4550" baseline="4960" dirty="0">
                <a:solidFill>
                  <a:srgbClr val="00B050"/>
                </a:solidFill>
                <a:latin typeface="SimSun"/>
                <a:cs typeface="SimSun"/>
              </a:rPr>
              <a:t>存放</a:t>
            </a:r>
            <a:r>
              <a:rPr sz="4550" spc="-8" baseline="4960" dirty="0">
                <a:solidFill>
                  <a:srgbClr val="00B050"/>
                </a:solidFill>
                <a:latin typeface="Calibri"/>
                <a:cs typeface="Calibri"/>
              </a:rPr>
              <a:t>Linux</a:t>
            </a:r>
            <a:r>
              <a:rPr sz="4550" baseline="4960" dirty="0">
                <a:solidFill>
                  <a:srgbClr val="00B050"/>
                </a:solidFill>
                <a:latin typeface="SimSun"/>
                <a:cs typeface="SimSun"/>
              </a:rPr>
              <a:t>内</a:t>
            </a:r>
            <a:r>
              <a:rPr sz="4550" spc="-2340" baseline="4960" dirty="0">
                <a:solidFill>
                  <a:srgbClr val="00B050"/>
                </a:solidFill>
                <a:latin typeface="SimSun"/>
                <a:cs typeface="SimSun"/>
              </a:rPr>
              <a:t>核</a:t>
            </a:r>
            <a:r>
              <a:rPr sz="2600" spc="-1045" dirty="0">
                <a:solidFill>
                  <a:srgbClr val="FFFFFF"/>
                </a:solidFill>
                <a:latin typeface="SimSun"/>
                <a:cs typeface="SimSun"/>
              </a:rPr>
              <a:t>（</a:t>
            </a:r>
            <a:r>
              <a:rPr sz="4550" spc="-2990" baseline="4960" dirty="0">
                <a:solidFill>
                  <a:srgbClr val="00B050"/>
                </a:solidFill>
                <a:latin typeface="SimSun"/>
                <a:cs typeface="SimSun"/>
              </a:rPr>
              <a:t>文</a:t>
            </a:r>
            <a:r>
              <a:rPr sz="2600" spc="-244" dirty="0">
                <a:solidFill>
                  <a:srgbClr val="FFFFFF"/>
                </a:solidFill>
                <a:latin typeface="Calibri"/>
                <a:cs typeface="Calibri"/>
              </a:rPr>
              <a:t>Lo</a:t>
            </a:r>
            <a:r>
              <a:rPr sz="4550" spc="-3842" baseline="4960" dirty="0">
                <a:solidFill>
                  <a:srgbClr val="00B050"/>
                </a:solidFill>
                <a:latin typeface="SimSun"/>
                <a:cs typeface="SimSun"/>
              </a:rPr>
              <a:t>件</a:t>
            </a:r>
            <a:r>
              <a:rPr sz="2600" spc="-123" dirty="0">
                <a:solidFill>
                  <a:srgbClr val="FFFFFF"/>
                </a:solidFill>
                <a:latin typeface="Calibri"/>
                <a:cs typeface="Calibri"/>
              </a:rPr>
              <a:t>gic</a:t>
            </a:r>
            <a:r>
              <a:rPr sz="4550" spc="-4054" baseline="4960" dirty="0">
                <a:solidFill>
                  <a:srgbClr val="00B050"/>
                </a:solidFill>
                <a:latin typeface="SimSun"/>
                <a:cs typeface="SimSun"/>
              </a:rPr>
              <a:t>的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600" spc="-4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197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4550" spc="-2925" baseline="4960" dirty="0">
                <a:solidFill>
                  <a:srgbClr val="00B050"/>
                </a:solidFill>
                <a:latin typeface="SimSun"/>
                <a:cs typeface="SimSun"/>
              </a:rPr>
              <a:t>分</a:t>
            </a:r>
            <a:r>
              <a:rPr sz="2600" spc="-16" dirty="0">
                <a:solidFill>
                  <a:srgbClr val="FFFFFF"/>
                </a:solidFill>
                <a:latin typeface="Calibri"/>
                <a:cs typeface="Calibri"/>
              </a:rPr>
              <a:t>ol</a:t>
            </a:r>
            <a:r>
              <a:rPr sz="4550" spc="-4525" baseline="4960" dirty="0">
                <a:solidFill>
                  <a:srgbClr val="00B050"/>
                </a:solidFill>
                <a:latin typeface="SimSun"/>
                <a:cs typeface="SimSun"/>
              </a:rPr>
              <a:t>区</a:t>
            </a:r>
            <a:r>
              <a:rPr sz="2600" spc="-217" dirty="0">
                <a:solidFill>
                  <a:srgbClr val="FFFFFF"/>
                </a:solidFill>
                <a:latin typeface="Calibri"/>
                <a:cs typeface="Calibri"/>
              </a:rPr>
              <a:t>um</a:t>
            </a:r>
            <a:r>
              <a:rPr sz="4550" spc="-3916" baseline="4960" dirty="0">
                <a:solidFill>
                  <a:srgbClr val="00B050"/>
                </a:solidFill>
                <a:latin typeface="SimSun"/>
                <a:cs typeface="SimSun"/>
              </a:rPr>
              <a:t>。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00" spc="-3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Manager</a:t>
            </a:r>
            <a:r>
              <a:rPr sz="2600" spc="-5" dirty="0">
                <a:solidFill>
                  <a:srgbClr val="FFFFFF"/>
                </a:solidFill>
                <a:latin typeface="SimSun"/>
                <a:cs typeface="SimSun"/>
              </a:rPr>
              <a:t>）</a:t>
            </a:r>
            <a:endParaRPr sz="2600">
              <a:latin typeface="SimSun"/>
              <a:cs typeface="SimSun"/>
            </a:endParaRPr>
          </a:p>
          <a:p>
            <a:pPr marL="41274">
              <a:spcBef>
                <a:spcPts val="416"/>
              </a:spcBef>
            </a:pP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存放普通用</a:t>
            </a:r>
            <a:r>
              <a:rPr sz="3033" spc="-5" dirty="0">
                <a:solidFill>
                  <a:srgbClr val="00B050"/>
                </a:solidFill>
                <a:latin typeface="SimSun"/>
                <a:cs typeface="SimSun"/>
              </a:rPr>
              <a:t>户</a:t>
            </a:r>
            <a:r>
              <a:rPr sz="3900" spc="-3900" baseline="19675" dirty="0">
                <a:solidFill>
                  <a:srgbClr val="FFFFFF"/>
                </a:solidFill>
                <a:latin typeface="SimSun"/>
                <a:cs typeface="SimSun"/>
              </a:rPr>
              <a:t>的</a:t>
            </a:r>
            <a:r>
              <a:rPr sz="3033" spc="-439" dirty="0">
                <a:solidFill>
                  <a:srgbClr val="00B050"/>
                </a:solidFill>
                <a:latin typeface="SimSun"/>
                <a:cs typeface="SimSun"/>
              </a:rPr>
              <a:t>的</a:t>
            </a:r>
            <a:r>
              <a:rPr sz="3900" spc="-3250" baseline="19675" dirty="0">
                <a:solidFill>
                  <a:srgbClr val="FFFFFF"/>
                </a:solidFill>
                <a:latin typeface="SimSun"/>
                <a:cs typeface="SimSun"/>
              </a:rPr>
              <a:t>简</a:t>
            </a:r>
            <a:r>
              <a:rPr sz="3033" spc="-872" dirty="0">
                <a:solidFill>
                  <a:srgbClr val="00B050"/>
                </a:solidFill>
                <a:latin typeface="SimSun"/>
                <a:cs typeface="SimSun"/>
              </a:rPr>
              <a:t>私</a:t>
            </a:r>
            <a:r>
              <a:rPr sz="3900" spc="-2600" baseline="19675" dirty="0">
                <a:solidFill>
                  <a:srgbClr val="FFFFFF"/>
                </a:solidFill>
                <a:latin typeface="SimSun"/>
                <a:cs typeface="SimSun"/>
              </a:rPr>
              <a:t>称</a:t>
            </a:r>
            <a:r>
              <a:rPr sz="3033" spc="-1305" dirty="0">
                <a:solidFill>
                  <a:srgbClr val="00B050"/>
                </a:solidFill>
                <a:latin typeface="SimSun"/>
                <a:cs typeface="SimSun"/>
              </a:rPr>
              <a:t>有</a:t>
            </a:r>
            <a:r>
              <a:rPr sz="3900" spc="-1950" baseline="19675" dirty="0">
                <a:solidFill>
                  <a:srgbClr val="FFFFFF"/>
                </a:solidFill>
                <a:latin typeface="SimSun"/>
                <a:cs typeface="SimSun"/>
              </a:rPr>
              <a:t>，</a:t>
            </a:r>
            <a:r>
              <a:rPr sz="3033" spc="-1739" dirty="0">
                <a:solidFill>
                  <a:srgbClr val="00B050"/>
                </a:solidFill>
                <a:latin typeface="SimSun"/>
                <a:cs typeface="SimSun"/>
              </a:rPr>
              <a:t>文</a:t>
            </a:r>
            <a:r>
              <a:rPr sz="3900" spc="-1300" baseline="19675" dirty="0">
                <a:solidFill>
                  <a:srgbClr val="FFFFFF"/>
                </a:solidFill>
                <a:latin typeface="SimSun"/>
                <a:cs typeface="SimSun"/>
              </a:rPr>
              <a:t>是</a:t>
            </a:r>
            <a:r>
              <a:rPr sz="3033" spc="-2172" dirty="0">
                <a:solidFill>
                  <a:srgbClr val="00B050"/>
                </a:solidFill>
                <a:latin typeface="SimSun"/>
                <a:cs typeface="SimSun"/>
              </a:rPr>
              <a:t>件</a:t>
            </a:r>
            <a:r>
              <a:rPr sz="3900" baseline="19675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3900" spc="-1340" baseline="1967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3033" spc="-2145" dirty="0">
                <a:solidFill>
                  <a:srgbClr val="00B050"/>
                </a:solidFill>
                <a:latin typeface="SimSun"/>
                <a:cs typeface="SimSun"/>
              </a:rPr>
              <a:t>的</a:t>
            </a:r>
            <a:r>
              <a:rPr sz="3900" baseline="1967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3900" spc="-528" baseline="1967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3033" spc="-2687" dirty="0">
                <a:solidFill>
                  <a:srgbClr val="00B050"/>
                </a:solidFill>
                <a:latin typeface="SimSun"/>
                <a:cs typeface="SimSun"/>
              </a:rPr>
              <a:t>分</a:t>
            </a:r>
            <a:r>
              <a:rPr sz="3900" baseline="19675" dirty="0">
                <a:solidFill>
                  <a:srgbClr val="FFFFFF"/>
                </a:solidFill>
                <a:latin typeface="SimSun"/>
                <a:cs typeface="SimSun"/>
              </a:rPr>
              <a:t>环</a:t>
            </a:r>
            <a:r>
              <a:rPr sz="3900" spc="-3777" baseline="19675" dirty="0">
                <a:solidFill>
                  <a:srgbClr val="FFFFFF"/>
                </a:solidFill>
                <a:latin typeface="SimSun"/>
                <a:cs typeface="SimSun"/>
              </a:rPr>
              <a:t>境</a:t>
            </a:r>
            <a:r>
              <a:rPr sz="3033" spc="-520" dirty="0">
                <a:solidFill>
                  <a:srgbClr val="00B050"/>
                </a:solidFill>
                <a:latin typeface="SimSun"/>
                <a:cs typeface="SimSun"/>
              </a:rPr>
              <a:t>区</a:t>
            </a:r>
            <a:r>
              <a:rPr sz="3900" spc="-3127" baseline="19675" dirty="0">
                <a:solidFill>
                  <a:srgbClr val="FFFFFF"/>
                </a:solidFill>
                <a:latin typeface="SimSun"/>
                <a:cs typeface="SimSun"/>
              </a:rPr>
              <a:t>下</a:t>
            </a:r>
            <a:r>
              <a:rPr sz="3033" spc="-953" dirty="0">
                <a:solidFill>
                  <a:srgbClr val="00B050"/>
                </a:solidFill>
                <a:latin typeface="SimSun"/>
                <a:cs typeface="SimSun"/>
              </a:rPr>
              <a:t>。</a:t>
            </a:r>
            <a:r>
              <a:rPr sz="3900" baseline="19675" dirty="0">
                <a:solidFill>
                  <a:srgbClr val="FFFFFF"/>
                </a:solidFill>
                <a:latin typeface="SimSun"/>
                <a:cs typeface="SimSun"/>
              </a:rPr>
              <a:t>对</a:t>
            </a:r>
            <a:endParaRPr sz="3900" baseline="19675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74244" y="2404830"/>
            <a:ext cx="3989917" cy="41400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2600" dirty="0">
                <a:solidFill>
                  <a:srgbClr val="FFFFFF"/>
                </a:solidFill>
                <a:latin typeface="SimSun"/>
                <a:cs typeface="SimSun"/>
              </a:rPr>
              <a:t>磁盘分区进行管理的一种机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663" y="2670091"/>
            <a:ext cx="10040832" cy="1796432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55032">
              <a:lnSpc>
                <a:spcPts val="3613"/>
              </a:lnSpc>
              <a:spcBef>
                <a:spcPts val="108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终端方式下，用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fdisk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-l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命</a:t>
            </a:r>
            <a:r>
              <a:rPr sz="3033" spc="-2378" dirty="0">
                <a:solidFill>
                  <a:srgbClr val="FF0000"/>
                </a:solidFill>
                <a:latin typeface="SimSun"/>
                <a:cs typeface="SimSun"/>
              </a:rPr>
              <a:t>令</a:t>
            </a:r>
            <a:r>
              <a:rPr sz="3900" spc="-341" baseline="-9259" dirty="0">
                <a:solidFill>
                  <a:srgbClr val="FFFFFF"/>
                </a:solidFill>
                <a:latin typeface="SimSun"/>
                <a:cs typeface="SimSun"/>
              </a:rPr>
              <a:t>制</a:t>
            </a:r>
            <a:r>
              <a:rPr sz="3033" spc="-2811" dirty="0">
                <a:solidFill>
                  <a:srgbClr val="FF0000"/>
                </a:solidFill>
                <a:latin typeface="SimSun"/>
                <a:cs typeface="SimSun"/>
              </a:rPr>
              <a:t>可</a:t>
            </a:r>
            <a:r>
              <a:rPr sz="3900" spc="-666" baseline="-9259" dirty="0">
                <a:solidFill>
                  <a:srgbClr val="FFFFFF"/>
                </a:solidFill>
                <a:latin typeface="SimSun"/>
                <a:cs typeface="SimSun"/>
              </a:rPr>
              <a:t>，</a:t>
            </a:r>
            <a:r>
              <a:rPr sz="3900" spc="-666" baseline="-9259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033" spc="-2335" dirty="0">
                <a:solidFill>
                  <a:srgbClr val="FF0000"/>
                </a:solidFill>
                <a:latin typeface="SimSun"/>
                <a:cs typeface="SimSun"/>
              </a:rPr>
              <a:t>显</a:t>
            </a:r>
            <a:r>
              <a:rPr sz="3900" spc="-1031" baseline="-9259" dirty="0">
                <a:solidFill>
                  <a:srgbClr val="FFFFFF"/>
                </a:solidFill>
                <a:latin typeface="Calibri"/>
                <a:cs typeface="Calibri"/>
              </a:rPr>
              <a:t>VM</a:t>
            </a:r>
            <a:r>
              <a:rPr sz="3033" spc="-1668" dirty="0">
                <a:solidFill>
                  <a:srgbClr val="FF0000"/>
                </a:solidFill>
                <a:latin typeface="SimSun"/>
                <a:cs typeface="SimSun"/>
              </a:rPr>
              <a:t>示</a:t>
            </a:r>
            <a:r>
              <a:rPr sz="3900" spc="-1405" baseline="-9259" dirty="0">
                <a:solidFill>
                  <a:srgbClr val="FFFFFF"/>
                </a:solidFill>
                <a:latin typeface="SimSun"/>
                <a:cs typeface="SimSun"/>
              </a:rPr>
              <a:t>是</a:t>
            </a:r>
            <a:r>
              <a:rPr sz="3033" spc="-2101" dirty="0">
                <a:solidFill>
                  <a:srgbClr val="FF0000"/>
                </a:solidFill>
                <a:latin typeface="SimSun"/>
                <a:cs typeface="SimSun"/>
              </a:rPr>
              <a:t>硬</a:t>
            </a:r>
            <a:r>
              <a:rPr sz="3900" spc="-755" baseline="-9259" dirty="0">
                <a:solidFill>
                  <a:srgbClr val="FFFFFF"/>
                </a:solidFill>
                <a:latin typeface="SimSun"/>
                <a:cs typeface="SimSun"/>
              </a:rPr>
              <a:t>建</a:t>
            </a:r>
            <a:r>
              <a:rPr sz="3033" spc="-2535" dirty="0">
                <a:solidFill>
                  <a:srgbClr val="FF0000"/>
                </a:solidFill>
                <a:latin typeface="SimSun"/>
                <a:cs typeface="SimSun"/>
              </a:rPr>
              <a:t>盘</a:t>
            </a:r>
            <a:r>
              <a:rPr sz="3900" spc="-105" baseline="-9259" dirty="0">
                <a:solidFill>
                  <a:srgbClr val="FFFFFF"/>
                </a:solidFill>
                <a:latin typeface="SimSun"/>
                <a:cs typeface="SimSun"/>
              </a:rPr>
              <a:t>立</a:t>
            </a:r>
            <a:r>
              <a:rPr sz="3033" spc="-2968" dirty="0">
                <a:solidFill>
                  <a:srgbClr val="FF0000"/>
                </a:solidFill>
                <a:latin typeface="SimSun"/>
                <a:cs typeface="SimSun"/>
              </a:rPr>
              <a:t>所</a:t>
            </a:r>
            <a:r>
              <a:rPr sz="3900" baseline="-9259" dirty="0">
                <a:solidFill>
                  <a:srgbClr val="FFFFFF"/>
                </a:solidFill>
                <a:latin typeface="SimSun"/>
                <a:cs typeface="SimSun"/>
              </a:rPr>
              <a:t>在</a:t>
            </a:r>
            <a:r>
              <a:rPr sz="3900" spc="-3355" baseline="-9259" dirty="0">
                <a:solidFill>
                  <a:srgbClr val="FFFFFF"/>
                </a:solidFill>
                <a:latin typeface="SimSun"/>
                <a:cs typeface="SimSun"/>
              </a:rPr>
              <a:t>硬</a:t>
            </a:r>
            <a:r>
              <a:rPr sz="3033" spc="-802" dirty="0">
                <a:solidFill>
                  <a:srgbClr val="FF0000"/>
                </a:solidFill>
                <a:latin typeface="SimSun"/>
                <a:cs typeface="SimSun"/>
              </a:rPr>
              <a:t>有</a:t>
            </a:r>
            <a:r>
              <a:rPr sz="3900" spc="-2705" baseline="-9259" dirty="0">
                <a:solidFill>
                  <a:srgbClr val="FFFFFF"/>
                </a:solidFill>
                <a:latin typeface="SimSun"/>
                <a:cs typeface="SimSun"/>
              </a:rPr>
              <a:t>盘</a:t>
            </a:r>
            <a:r>
              <a:rPr sz="3033" spc="-1235" dirty="0">
                <a:solidFill>
                  <a:srgbClr val="FF0000"/>
                </a:solidFill>
                <a:latin typeface="SimSun"/>
                <a:cs typeface="SimSun"/>
              </a:rPr>
              <a:t>分</a:t>
            </a:r>
            <a:r>
              <a:rPr sz="3900" spc="-2055" baseline="-9259" dirty="0">
                <a:solidFill>
                  <a:srgbClr val="FFFFFF"/>
                </a:solidFill>
                <a:latin typeface="SimSun"/>
                <a:cs typeface="SimSun"/>
              </a:rPr>
              <a:t>和</a:t>
            </a:r>
            <a:r>
              <a:rPr sz="3033" spc="-1668" dirty="0">
                <a:solidFill>
                  <a:srgbClr val="FF0000"/>
                </a:solidFill>
                <a:latin typeface="SimSun"/>
                <a:cs typeface="SimSun"/>
              </a:rPr>
              <a:t>区</a:t>
            </a:r>
            <a:r>
              <a:rPr sz="3900" spc="-1405" baseline="-9259" dirty="0">
                <a:solidFill>
                  <a:srgbClr val="FFFFFF"/>
                </a:solidFill>
                <a:latin typeface="SimSun"/>
                <a:cs typeface="SimSun"/>
              </a:rPr>
              <a:t>分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信息，</a:t>
            </a:r>
            <a:endParaRPr sz="3033">
              <a:latin typeface="SimSun"/>
              <a:cs typeface="SimSun"/>
            </a:endParaRPr>
          </a:p>
          <a:p>
            <a:pPr marL="55032">
              <a:lnSpc>
                <a:spcPts val="3559"/>
              </a:lnSpc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也可查看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/etc/fstab</a:t>
            </a:r>
            <a:r>
              <a:rPr sz="3033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文件了解</a:t>
            </a:r>
            <a:r>
              <a:rPr sz="3033" spc="-991" dirty="0">
                <a:solidFill>
                  <a:srgbClr val="FF0000"/>
                </a:solidFill>
                <a:latin typeface="SimSun"/>
                <a:cs typeface="SimSun"/>
              </a:rPr>
              <a:t>分</a:t>
            </a:r>
            <a:r>
              <a:rPr sz="3900" spc="-2421" baseline="-3472" dirty="0">
                <a:solidFill>
                  <a:srgbClr val="FFFFFF"/>
                </a:solidFill>
                <a:latin typeface="SimSun"/>
                <a:cs typeface="SimSun"/>
              </a:rPr>
              <a:t>区</a:t>
            </a:r>
            <a:r>
              <a:rPr sz="3033" spc="-1425" dirty="0">
                <a:solidFill>
                  <a:srgbClr val="FF0000"/>
                </a:solidFill>
                <a:latin typeface="SimSun"/>
                <a:cs typeface="SimSun"/>
              </a:rPr>
              <a:t>区</a:t>
            </a:r>
            <a:r>
              <a:rPr sz="3900" spc="-1771" baseline="-3472" dirty="0">
                <a:solidFill>
                  <a:srgbClr val="FFFFFF"/>
                </a:solidFill>
                <a:latin typeface="SimSun"/>
                <a:cs typeface="SimSun"/>
              </a:rPr>
              <a:t>之</a:t>
            </a:r>
            <a:r>
              <a:rPr sz="3033" spc="-1857" dirty="0">
                <a:solidFill>
                  <a:srgbClr val="FF0000"/>
                </a:solidFill>
                <a:latin typeface="SimSun"/>
                <a:cs typeface="SimSun"/>
              </a:rPr>
              <a:t>信</a:t>
            </a:r>
            <a:r>
              <a:rPr sz="3900" spc="-1121" baseline="-3472" dirty="0">
                <a:solidFill>
                  <a:srgbClr val="FFFFFF"/>
                </a:solidFill>
                <a:latin typeface="SimSun"/>
                <a:cs typeface="SimSun"/>
              </a:rPr>
              <a:t>上</a:t>
            </a:r>
            <a:r>
              <a:rPr sz="3033" spc="-2291" dirty="0">
                <a:solidFill>
                  <a:srgbClr val="FF0000"/>
                </a:solidFill>
                <a:latin typeface="SimSun"/>
                <a:cs typeface="SimSun"/>
              </a:rPr>
              <a:t>息</a:t>
            </a:r>
            <a:r>
              <a:rPr sz="3900" spc="-470" baseline="-3472" dirty="0">
                <a:solidFill>
                  <a:srgbClr val="FFFFFF"/>
                </a:solidFill>
                <a:latin typeface="SimSun"/>
                <a:cs typeface="SimSun"/>
              </a:rPr>
              <a:t>的</a:t>
            </a:r>
            <a:r>
              <a:rPr sz="3033" spc="-2724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r>
              <a:rPr sz="3900" baseline="-3472" dirty="0">
                <a:solidFill>
                  <a:srgbClr val="FFFFFF"/>
                </a:solidFill>
                <a:latin typeface="SimSun"/>
                <a:cs typeface="SimSun"/>
              </a:rPr>
              <a:t>一个逻辑层，来提</a:t>
            </a:r>
            <a:endParaRPr sz="3900" baseline="-3472">
              <a:latin typeface="SimSun"/>
              <a:cs typeface="SimSun"/>
            </a:endParaRPr>
          </a:p>
          <a:p>
            <a:pPr marL="5022984">
              <a:lnSpc>
                <a:spcPts val="3066"/>
              </a:lnSpc>
            </a:pPr>
            <a:r>
              <a:rPr sz="2600" dirty="0">
                <a:solidFill>
                  <a:srgbClr val="FFFFFF"/>
                </a:solidFill>
                <a:latin typeface="SimSun"/>
                <a:cs typeface="SimSun"/>
              </a:rPr>
              <a:t>高磁盘分区管理的灵活性。</a:t>
            </a:r>
            <a:endParaRPr sz="2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9" y="393911"/>
            <a:ext cx="3308879" cy="1103934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lnSpc>
                <a:spcPts val="4544"/>
              </a:lnSpc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2.1</a:t>
            </a:r>
            <a:r>
              <a:rPr sz="3900" spc="-7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的安装</a:t>
            </a:r>
            <a:endParaRPr sz="3900">
              <a:latin typeface="SimSun"/>
              <a:cs typeface="SimSun"/>
            </a:endParaRPr>
          </a:p>
          <a:p>
            <a:pPr marL="13758">
              <a:lnSpc>
                <a:spcPts val="4024"/>
              </a:lnSpc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一、分区</a:t>
            </a:r>
            <a:endParaRPr sz="3467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838" y="1549269"/>
            <a:ext cx="7771738" cy="195712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" y="3594102"/>
            <a:ext cx="9905999" cy="27207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0669" y="4168648"/>
            <a:ext cx="9417579" cy="2235729"/>
            <a:chOff x="259079" y="4111752"/>
            <a:chExt cx="8693150" cy="20637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79" y="4111752"/>
              <a:ext cx="8692896" cy="8961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871" y="4690872"/>
              <a:ext cx="8214359" cy="731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79" y="4696968"/>
              <a:ext cx="8692896" cy="8930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871" y="5276088"/>
              <a:ext cx="8214359" cy="731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79" y="5282183"/>
              <a:ext cx="8692896" cy="8930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871" y="5858255"/>
              <a:ext cx="8214359" cy="762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5302" y="343144"/>
            <a:ext cx="9715447" cy="5772371"/>
          </a:xfrm>
          <a:prstGeom prst="rect">
            <a:avLst/>
          </a:prstGeom>
        </p:spPr>
        <p:txBody>
          <a:bodyPr vert="horz" wrap="square" lIns="0" tIns="64664" rIns="0" bIns="0" rtlCol="0">
            <a:spAutoFit/>
          </a:bodyPr>
          <a:lstStyle/>
          <a:p>
            <a:pPr marL="37145">
              <a:spcBef>
                <a:spcPts val="509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2.1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的安装</a:t>
            </a:r>
            <a:endParaRPr sz="3900">
              <a:latin typeface="SimSun"/>
              <a:cs typeface="SimSun"/>
            </a:endParaRPr>
          </a:p>
          <a:p>
            <a:pPr marL="37145">
              <a:spcBef>
                <a:spcPts val="352"/>
              </a:spcBef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二、安装方式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287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、物理硬盘安装</a:t>
            </a:r>
            <a:endParaRPr sz="3467">
              <a:latin typeface="SimSun"/>
              <a:cs typeface="SimSun"/>
            </a:endParaRPr>
          </a:p>
          <a:p>
            <a:pPr marL="50903" marR="73605" indent="789012">
              <a:lnSpc>
                <a:spcPts val="3586"/>
              </a:lnSpc>
              <a:spcBef>
                <a:spcPts val="1376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光盘安装为首选，也可以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lt</a:t>
            </a:r>
            <a:r>
              <a:rPr sz="3033" spc="-6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刻录到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盘安装，或 从硬盘映象，或从网络安装，或选用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Live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CD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3033">
              <a:latin typeface="SimSun"/>
              <a:cs typeface="SimSun"/>
            </a:endParaRPr>
          </a:p>
          <a:p>
            <a:pPr marL="50903" marR="5503" indent="789012">
              <a:lnSpc>
                <a:spcPts val="3564"/>
              </a:lnSpc>
              <a:spcBef>
                <a:spcPts val="883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笔记本和有光驱的台式机首选光盘安装，没有光驱的 机器选择从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盘安装。</a:t>
            </a:r>
            <a:endParaRPr sz="3033">
              <a:latin typeface="SimSun"/>
              <a:cs typeface="SimSun"/>
            </a:endParaRPr>
          </a:p>
          <a:p>
            <a:pPr marL="468454">
              <a:spcBef>
                <a:spcPts val="477"/>
              </a:spcBef>
            </a:pPr>
            <a:r>
              <a:rPr sz="3575" u="heavy" spc="-97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SimSun"/>
                <a:cs typeface="SimSun"/>
              </a:rPr>
              <a:t>安装前要备份系统、数据，特别是重要数据。</a:t>
            </a:r>
            <a:endParaRPr sz="3575">
              <a:latin typeface="SimSun"/>
              <a:cs typeface="SimSun"/>
            </a:endParaRPr>
          </a:p>
          <a:p>
            <a:pPr marL="468454" marR="398288">
              <a:lnSpc>
                <a:spcPct val="115799"/>
              </a:lnSpc>
              <a:spcBef>
                <a:spcPts val="27"/>
              </a:spcBef>
            </a:pPr>
            <a:r>
              <a:rPr sz="3575" u="heavy" spc="-97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SimSun"/>
                <a:cs typeface="SimSun"/>
              </a:rPr>
              <a:t>安装前要备份系统、数据，特别是重要数据。 安装前要备份系统、数据，特别是重要数据。</a:t>
            </a:r>
            <a:endParaRPr sz="3575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03831" y="4792725"/>
            <a:ext cx="6488430" cy="1010550"/>
            <a:chOff x="1572767" y="4687823"/>
            <a:chExt cx="5989320" cy="9328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2767" y="4687823"/>
              <a:ext cx="4611624" cy="8961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9655" y="5266943"/>
              <a:ext cx="5498592" cy="731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4039" y="4727447"/>
              <a:ext cx="1908048" cy="89306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5302" y="628355"/>
            <a:ext cx="9568921" cy="484938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7145"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2.1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的安装</a:t>
            </a:r>
            <a:endParaRPr sz="3900">
              <a:latin typeface="SimSun"/>
              <a:cs typeface="SimSun"/>
            </a:endParaRPr>
          </a:p>
          <a:p>
            <a:pPr marL="37145">
              <a:spcBef>
                <a:spcPts val="2692"/>
              </a:spcBef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二、安装方式</a:t>
            </a:r>
            <a:endParaRPr sz="3467">
              <a:latin typeface="SimSun"/>
              <a:cs typeface="SimSun"/>
            </a:endParaRPr>
          </a:p>
          <a:p>
            <a:pPr>
              <a:spcBef>
                <a:spcPts val="5"/>
              </a:spcBef>
            </a:pPr>
            <a:endParaRPr sz="2492">
              <a:latin typeface="SimSun"/>
              <a:cs typeface="SimSun"/>
            </a:endParaRPr>
          </a:p>
          <a:p>
            <a:pPr marR="1776135" algn="r"/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、虚拟机安装（有其它系统再装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）</a:t>
            </a:r>
            <a:endParaRPr sz="3467">
              <a:latin typeface="SimSun"/>
              <a:cs typeface="SimSun"/>
            </a:endParaRPr>
          </a:p>
          <a:p>
            <a:pPr marL="840603">
              <a:lnSpc>
                <a:spcPts val="3613"/>
              </a:lnSpc>
              <a:spcBef>
                <a:spcPts val="3320"/>
              </a:spcBef>
            </a:pP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VMware</a:t>
            </a:r>
            <a:r>
              <a:rPr sz="3033" spc="-8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Workstation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为首选虚拟机，具体安装细节问</a:t>
            </a:r>
            <a:endParaRPr sz="3033">
              <a:latin typeface="SimSun"/>
              <a:cs typeface="SimSun"/>
            </a:endParaRPr>
          </a:p>
          <a:p>
            <a:pPr marL="50903">
              <a:lnSpc>
                <a:spcPts val="3613"/>
              </a:lnSpc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度娘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“Vmware</a:t>
            </a:r>
            <a:r>
              <a:rPr sz="3033" spc="-5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3033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RHEL6.5”</a:t>
            </a:r>
            <a:endParaRPr sz="3033">
              <a:latin typeface="Calibri"/>
              <a:cs typeface="Calibri"/>
            </a:endParaRPr>
          </a:p>
          <a:p>
            <a:pPr>
              <a:spcBef>
                <a:spcPts val="49"/>
              </a:spcBef>
            </a:pPr>
            <a:endParaRPr sz="3521">
              <a:latin typeface="Calibri"/>
              <a:cs typeface="Calibri"/>
            </a:endParaRPr>
          </a:p>
          <a:p>
            <a:pPr marR="1761002" algn="r"/>
            <a:r>
              <a:rPr sz="3575" u="heavy" spc="-97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SimSun"/>
                <a:cs typeface="SimSun"/>
              </a:rPr>
              <a:t>老师推荐用虚拟机安</a:t>
            </a:r>
            <a:r>
              <a:rPr sz="3575" u="heavy" spc="-108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SimSun"/>
                <a:cs typeface="SimSun"/>
              </a:rPr>
              <a:t>装</a:t>
            </a:r>
            <a:r>
              <a:rPr sz="3467" b="1" i="1" u="heavy" spc="-5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R</a:t>
            </a:r>
            <a:r>
              <a:rPr sz="3467" b="1" i="1" u="heavy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HE</a:t>
            </a:r>
            <a:r>
              <a:rPr sz="3467" b="1" i="1" u="heavy" spc="-5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L</a:t>
            </a:r>
            <a:r>
              <a:rPr sz="3467" b="1" i="1" u="heavy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6</a:t>
            </a:r>
            <a:r>
              <a:rPr sz="3467" b="1" i="1" u="heavy" spc="-11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.</a:t>
            </a:r>
            <a:r>
              <a:rPr sz="3467" b="1" i="1" u="heavy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5</a:t>
            </a:r>
            <a:endParaRPr sz="346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393912"/>
            <a:ext cx="7797535" cy="1745264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7145"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2.1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的安装</a:t>
            </a:r>
            <a:endParaRPr sz="3900">
              <a:latin typeface="SimSun"/>
              <a:cs typeface="SimSun"/>
            </a:endParaRPr>
          </a:p>
          <a:p>
            <a:pPr marL="59846">
              <a:spcBef>
                <a:spcPts val="119"/>
              </a:spcBef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二、安装方式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417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、虚拟机安装（有其它系统再装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）</a:t>
            </a:r>
            <a:endParaRPr sz="3467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35" y="2259541"/>
            <a:ext cx="9821729" cy="226152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6404" y="-234155"/>
            <a:ext cx="7670271" cy="734694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9904" y="-263392"/>
            <a:ext cx="7725303" cy="740026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9013" y="-237594"/>
            <a:ext cx="7682308" cy="73607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57062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823" y="367496"/>
            <a:ext cx="9701689" cy="6589230"/>
          </a:xfrm>
          <a:prstGeom prst="rect">
            <a:avLst/>
          </a:prstGeom>
        </p:spPr>
        <p:txBody>
          <a:bodyPr vert="horz" wrap="square" lIns="0" tIns="198808" rIns="0" bIns="0" rtlCol="0">
            <a:spAutoFit/>
          </a:bodyPr>
          <a:lstStyle/>
          <a:p>
            <a:pPr marL="769063" lvl="1" indent="-740859">
              <a:spcBef>
                <a:spcPts val="1565"/>
              </a:spcBef>
              <a:buAutoNum type="arabicPeriod" startAt="2"/>
              <a:tabLst>
                <a:tab pos="769751" algn="l"/>
              </a:tabLst>
            </a:pP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Unix</a:t>
            </a:r>
            <a:endParaRPr sz="3900">
              <a:latin typeface="Calibri"/>
              <a:cs typeface="Calibri"/>
            </a:endParaRPr>
          </a:p>
          <a:p>
            <a:pPr marL="1146027" lvl="2" indent="-1117824">
              <a:spcBef>
                <a:spcPts val="1452"/>
              </a:spcBef>
              <a:buAutoNum type="arabicPeriod"/>
              <a:tabLst>
                <a:tab pos="1146715" algn="l"/>
              </a:tabLst>
            </a:pP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Unix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的发展史</a:t>
            </a:r>
            <a:endParaRPr sz="3900">
              <a:latin typeface="SimSun"/>
              <a:cs typeface="SimSun"/>
            </a:endParaRPr>
          </a:p>
          <a:p>
            <a:pPr marL="13758" marR="111438">
              <a:lnSpc>
                <a:spcPct val="100400"/>
              </a:lnSpc>
              <a:spcBef>
                <a:spcPts val="1555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1974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年</a:t>
            </a:r>
            <a:r>
              <a:rPr sz="4469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Thompson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和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Ritchie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合作在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ACM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通讯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3033" b="1" spc="-5" dirty="0">
                <a:solidFill>
                  <a:srgbClr val="00B050"/>
                </a:solidFill>
                <a:latin typeface="Calibri"/>
                <a:cs typeface="Calibri"/>
              </a:rPr>
              <a:t>Communica- </a:t>
            </a:r>
            <a:r>
              <a:rPr sz="3033" b="1" spc="-672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00B050"/>
                </a:solidFill>
                <a:latin typeface="Calibri"/>
                <a:cs typeface="Calibri"/>
              </a:rPr>
              <a:t>tions</a:t>
            </a:r>
            <a:r>
              <a:rPr sz="3033" b="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00B050"/>
                </a:solidFill>
                <a:latin typeface="Calibri"/>
                <a:cs typeface="Calibri"/>
              </a:rPr>
              <a:t>of</a:t>
            </a:r>
            <a:r>
              <a:rPr sz="3033" b="1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00B050"/>
                </a:solidFill>
                <a:latin typeface="Calibri"/>
                <a:cs typeface="Calibri"/>
              </a:rPr>
              <a:t>the</a:t>
            </a:r>
            <a:r>
              <a:rPr sz="3033" b="1" spc="1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b="1" spc="-11" dirty="0">
                <a:solidFill>
                  <a:srgbClr val="00B050"/>
                </a:solidFill>
                <a:latin typeface="Calibri"/>
                <a:cs typeface="Calibri"/>
              </a:rPr>
              <a:t>ACM,</a:t>
            </a:r>
            <a:r>
              <a:rPr sz="3033" b="1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b="1" spc="-11" dirty="0">
                <a:solidFill>
                  <a:srgbClr val="00B050"/>
                </a:solidFill>
                <a:latin typeface="Calibri"/>
                <a:cs typeface="Calibri"/>
              </a:rPr>
              <a:t>Association</a:t>
            </a:r>
            <a:r>
              <a:rPr sz="3033" b="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b="1" spc="-22" dirty="0">
                <a:solidFill>
                  <a:srgbClr val="00B050"/>
                </a:solidFill>
                <a:latin typeface="Calibri"/>
                <a:cs typeface="Calibri"/>
              </a:rPr>
              <a:t>for</a:t>
            </a:r>
            <a:r>
              <a:rPr sz="3033" b="1" spc="1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00B050"/>
                </a:solidFill>
                <a:latin typeface="Calibri"/>
                <a:cs typeface="Calibri"/>
              </a:rPr>
              <a:t>Computing</a:t>
            </a:r>
            <a:r>
              <a:rPr sz="3033" b="1" dirty="0">
                <a:solidFill>
                  <a:srgbClr val="00B050"/>
                </a:solidFill>
                <a:latin typeface="Calibri"/>
                <a:cs typeface="Calibri"/>
              </a:rPr>
              <a:t> Machinery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上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发表了一片关于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UNIX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的文章。此后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UNIX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被政府机关，研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究机构，企业和大学注意到，并逐渐流行开来。</a:t>
            </a:r>
            <a:endParaRPr sz="2979">
              <a:latin typeface="SimSun"/>
              <a:cs typeface="SimSun"/>
            </a:endParaRPr>
          </a:p>
          <a:p>
            <a:pPr marL="13758" marR="5503">
              <a:lnSpc>
                <a:spcPct val="100899"/>
              </a:lnSpc>
              <a:spcBef>
                <a:spcPts val="2616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1982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年</a:t>
            </a:r>
            <a:r>
              <a:rPr sz="4469" spc="-56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b="1" spc="-38" dirty="0">
                <a:solidFill>
                  <a:srgbClr val="FF0000"/>
                </a:solidFill>
                <a:latin typeface="Calibri"/>
                <a:cs typeface="Calibri"/>
              </a:rPr>
              <a:t>AT&amp;T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基于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UNIX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的版本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7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开发了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UNIX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27" dirty="0">
                <a:solidFill>
                  <a:srgbClr val="FF0000"/>
                </a:solidFill>
                <a:latin typeface="Calibri"/>
                <a:cs typeface="Calibri"/>
              </a:rPr>
              <a:t>System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FF0000"/>
                </a:solidFill>
                <a:latin typeface="Microsoft YaHei"/>
                <a:cs typeface="Microsoft YaHei"/>
              </a:rPr>
              <a:t>Ⅲ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的 </a:t>
            </a:r>
            <a:r>
              <a:rPr sz="2979" spc="60" dirty="0">
                <a:solidFill>
                  <a:srgbClr val="FF0000"/>
                </a:solidFill>
                <a:latin typeface="SimSun"/>
                <a:cs typeface="SimSun"/>
              </a:rPr>
              <a:t>第一个版本，这是一个商业版本仅供出售。其后又开发了  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SVR4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16" baseline="1010" dirty="0">
                <a:solidFill>
                  <a:srgbClr val="FF0000"/>
                </a:solidFill>
                <a:latin typeface="SimSun"/>
                <a:cs typeface="SimSun"/>
              </a:rPr>
              <a:t>（</a:t>
            </a:r>
            <a:r>
              <a:rPr sz="3033" b="1" spc="11" dirty="0">
                <a:solidFill>
                  <a:srgbClr val="00B050"/>
                </a:solidFill>
                <a:latin typeface="Calibri"/>
                <a:cs typeface="Calibri"/>
              </a:rPr>
              <a:t>UNIX</a:t>
            </a:r>
            <a:r>
              <a:rPr sz="3033" b="1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b="1" spc="-27" dirty="0">
                <a:solidFill>
                  <a:srgbClr val="00B050"/>
                </a:solidFill>
                <a:latin typeface="Calibri"/>
                <a:cs typeface="Calibri"/>
              </a:rPr>
              <a:t>System</a:t>
            </a:r>
            <a:r>
              <a:rPr sz="3033" b="1" dirty="0">
                <a:solidFill>
                  <a:srgbClr val="00B050"/>
                </a:solidFill>
                <a:latin typeface="Calibri"/>
                <a:cs typeface="Calibri"/>
              </a:rPr>
              <a:t> V</a:t>
            </a:r>
            <a:r>
              <a:rPr sz="3033" b="1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b="1" spc="-11" dirty="0">
                <a:solidFill>
                  <a:srgbClr val="00B050"/>
                </a:solidFill>
                <a:latin typeface="Calibri"/>
                <a:cs typeface="Calibri"/>
              </a:rPr>
              <a:t>Release</a:t>
            </a:r>
            <a:r>
              <a:rPr sz="3033" b="1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b="1" spc="27" dirty="0">
                <a:solidFill>
                  <a:srgbClr val="00B050"/>
                </a:solidFill>
                <a:latin typeface="Calibri"/>
                <a:cs typeface="Calibri"/>
              </a:rPr>
              <a:t>4</a:t>
            </a:r>
            <a:r>
              <a:rPr sz="4469" spc="40" baseline="1010" dirty="0">
                <a:solidFill>
                  <a:srgbClr val="FF0000"/>
                </a:solidFill>
                <a:latin typeface="SimSun"/>
                <a:cs typeface="SimSun"/>
              </a:rPr>
              <a:t>）</a:t>
            </a:r>
            <a:endParaRPr sz="4469" baseline="1010">
              <a:latin typeface="SimSun"/>
              <a:cs typeface="SimSun"/>
            </a:endParaRPr>
          </a:p>
          <a:p>
            <a:pPr marL="37834" marR="267589">
              <a:lnSpc>
                <a:spcPts val="3586"/>
              </a:lnSpc>
              <a:spcBef>
                <a:spcPts val="2140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1993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年以后，大多数商业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发行商都基于</a:t>
            </a:r>
            <a:r>
              <a:rPr sz="3033" b="1" spc="-32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R4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开发自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己的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UNIX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变体了。</a:t>
            </a:r>
            <a:endParaRPr sz="4469" baseline="1010">
              <a:latin typeface="SimSun"/>
              <a:cs typeface="SimSu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464015" y="6691445"/>
            <a:ext cx="456089" cy="466408"/>
            <a:chOff x="8736012" y="6440488"/>
            <a:chExt cx="421005" cy="430530"/>
          </a:xfrm>
        </p:grpSpPr>
        <p:sp>
          <p:nvSpPr>
            <p:cNvPr id="5" name="object 5"/>
            <p:cNvSpPr/>
            <p:nvPr/>
          </p:nvSpPr>
          <p:spPr>
            <a:xfrm>
              <a:off x="8748712" y="6453188"/>
              <a:ext cx="395605" cy="405130"/>
            </a:xfrm>
            <a:custGeom>
              <a:avLst/>
              <a:gdLst/>
              <a:ahLst/>
              <a:cxnLst/>
              <a:rect l="l" t="t" r="r" b="b"/>
              <a:pathLst>
                <a:path w="395604" h="405129">
                  <a:moveTo>
                    <a:pt x="197643" y="0"/>
                  </a:moveTo>
                  <a:lnTo>
                    <a:pt x="152325" y="5345"/>
                  </a:lnTo>
                  <a:lnTo>
                    <a:pt x="110725" y="20572"/>
                  </a:lnTo>
                  <a:lnTo>
                    <a:pt x="74027" y="44466"/>
                  </a:lnTo>
                  <a:lnTo>
                    <a:pt x="43420" y="75811"/>
                  </a:lnTo>
                  <a:lnTo>
                    <a:pt x="20088" y="113392"/>
                  </a:lnTo>
                  <a:lnTo>
                    <a:pt x="5219" y="155996"/>
                  </a:lnTo>
                  <a:lnTo>
                    <a:pt x="0" y="202405"/>
                  </a:lnTo>
                  <a:lnTo>
                    <a:pt x="5219" y="248815"/>
                  </a:lnTo>
                  <a:lnTo>
                    <a:pt x="20088" y="291418"/>
                  </a:lnTo>
                  <a:lnTo>
                    <a:pt x="43420" y="329000"/>
                  </a:lnTo>
                  <a:lnTo>
                    <a:pt x="74027" y="360345"/>
                  </a:lnTo>
                  <a:lnTo>
                    <a:pt x="110725" y="384239"/>
                  </a:lnTo>
                  <a:lnTo>
                    <a:pt x="152325" y="399466"/>
                  </a:lnTo>
                  <a:lnTo>
                    <a:pt x="197643" y="404811"/>
                  </a:lnTo>
                  <a:lnTo>
                    <a:pt x="242961" y="399466"/>
                  </a:lnTo>
                  <a:lnTo>
                    <a:pt x="284562" y="384239"/>
                  </a:lnTo>
                  <a:lnTo>
                    <a:pt x="321259" y="360345"/>
                  </a:lnTo>
                  <a:lnTo>
                    <a:pt x="351867" y="329000"/>
                  </a:lnTo>
                  <a:lnTo>
                    <a:pt x="375198" y="291418"/>
                  </a:lnTo>
                  <a:lnTo>
                    <a:pt x="390067" y="248815"/>
                  </a:lnTo>
                  <a:lnTo>
                    <a:pt x="395287" y="202405"/>
                  </a:lnTo>
                  <a:lnTo>
                    <a:pt x="390067" y="155996"/>
                  </a:lnTo>
                  <a:lnTo>
                    <a:pt x="375198" y="113392"/>
                  </a:lnTo>
                  <a:lnTo>
                    <a:pt x="351867" y="75811"/>
                  </a:lnTo>
                  <a:lnTo>
                    <a:pt x="321259" y="44466"/>
                  </a:lnTo>
                  <a:lnTo>
                    <a:pt x="284562" y="20572"/>
                  </a:lnTo>
                  <a:lnTo>
                    <a:pt x="242961" y="5345"/>
                  </a:lnTo>
                  <a:lnTo>
                    <a:pt x="197643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6" name="object 6"/>
            <p:cNvSpPr/>
            <p:nvPr/>
          </p:nvSpPr>
          <p:spPr>
            <a:xfrm>
              <a:off x="8748712" y="6453188"/>
              <a:ext cx="395605" cy="405130"/>
            </a:xfrm>
            <a:custGeom>
              <a:avLst/>
              <a:gdLst/>
              <a:ahLst/>
              <a:cxnLst/>
              <a:rect l="l" t="t" r="r" b="b"/>
              <a:pathLst>
                <a:path w="395604" h="405129">
                  <a:moveTo>
                    <a:pt x="0" y="202406"/>
                  </a:moveTo>
                  <a:lnTo>
                    <a:pt x="5219" y="155996"/>
                  </a:lnTo>
                  <a:lnTo>
                    <a:pt x="20088" y="113392"/>
                  </a:lnTo>
                  <a:lnTo>
                    <a:pt x="43420" y="75811"/>
                  </a:lnTo>
                  <a:lnTo>
                    <a:pt x="74027" y="44466"/>
                  </a:lnTo>
                  <a:lnTo>
                    <a:pt x="110724" y="20572"/>
                  </a:lnTo>
                  <a:lnTo>
                    <a:pt x="152325" y="5345"/>
                  </a:lnTo>
                  <a:lnTo>
                    <a:pt x="197643" y="0"/>
                  </a:lnTo>
                  <a:lnTo>
                    <a:pt x="242961" y="5345"/>
                  </a:lnTo>
                  <a:lnTo>
                    <a:pt x="284562" y="20572"/>
                  </a:lnTo>
                  <a:lnTo>
                    <a:pt x="321259" y="44466"/>
                  </a:lnTo>
                  <a:lnTo>
                    <a:pt x="351866" y="75811"/>
                  </a:lnTo>
                  <a:lnTo>
                    <a:pt x="375198" y="113392"/>
                  </a:lnTo>
                  <a:lnTo>
                    <a:pt x="390067" y="155996"/>
                  </a:lnTo>
                  <a:lnTo>
                    <a:pt x="395287" y="202406"/>
                  </a:lnTo>
                  <a:lnTo>
                    <a:pt x="390067" y="248815"/>
                  </a:lnTo>
                  <a:lnTo>
                    <a:pt x="375198" y="291419"/>
                  </a:lnTo>
                  <a:lnTo>
                    <a:pt x="351866" y="329000"/>
                  </a:lnTo>
                  <a:lnTo>
                    <a:pt x="321259" y="360345"/>
                  </a:lnTo>
                  <a:lnTo>
                    <a:pt x="284562" y="384239"/>
                  </a:lnTo>
                  <a:lnTo>
                    <a:pt x="242961" y="399466"/>
                  </a:lnTo>
                  <a:lnTo>
                    <a:pt x="197643" y="404812"/>
                  </a:lnTo>
                  <a:lnTo>
                    <a:pt x="152325" y="399466"/>
                  </a:lnTo>
                  <a:lnTo>
                    <a:pt x="110724" y="384239"/>
                  </a:lnTo>
                  <a:lnTo>
                    <a:pt x="74027" y="360345"/>
                  </a:lnTo>
                  <a:lnTo>
                    <a:pt x="43420" y="329000"/>
                  </a:lnTo>
                  <a:lnTo>
                    <a:pt x="20088" y="291419"/>
                  </a:lnTo>
                  <a:lnTo>
                    <a:pt x="5219" y="248815"/>
                  </a:lnTo>
                  <a:lnTo>
                    <a:pt x="0" y="202406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2512" y="-284029"/>
            <a:ext cx="7917921" cy="737962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2514" y="-237594"/>
            <a:ext cx="7684029" cy="736070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9903" y="-237596"/>
            <a:ext cx="7666830" cy="734350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90" y="-81096"/>
            <a:ext cx="9790772" cy="699611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68612" y="-343572"/>
            <a:ext cx="10435638" cy="747426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9" y="393911"/>
            <a:ext cx="3308879" cy="614057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2.1</a:t>
            </a:r>
            <a:r>
              <a:rPr sz="3900" spc="-7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的安装</a:t>
            </a:r>
            <a:endParaRPr sz="3900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31" y="1401366"/>
            <a:ext cx="9795933" cy="530555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08" y="-179123"/>
            <a:ext cx="9763257" cy="727471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37" y="-237594"/>
            <a:ext cx="9790773" cy="73417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36" y="-247914"/>
            <a:ext cx="9811411" cy="734350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87338"/>
            <a:ext cx="9255919" cy="1480961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729" y="386690"/>
            <a:ext cx="9439936" cy="670374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452043"/>
            <a:ext cx="9906000" cy="6654218"/>
            <a:chOff x="0" y="681038"/>
            <a:chExt cx="9144000" cy="6142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1038"/>
              <a:ext cx="9144000" cy="61420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0825" y="2636837"/>
              <a:ext cx="8893175" cy="792480"/>
            </a:xfrm>
            <a:custGeom>
              <a:avLst/>
              <a:gdLst/>
              <a:ahLst/>
              <a:cxnLst/>
              <a:rect l="l" t="t" r="r" b="b"/>
              <a:pathLst>
                <a:path w="8893175" h="792479">
                  <a:moveTo>
                    <a:pt x="8858250" y="515937"/>
                  </a:moveTo>
                  <a:lnTo>
                    <a:pt x="0" y="515937"/>
                  </a:lnTo>
                  <a:lnTo>
                    <a:pt x="0" y="792162"/>
                  </a:lnTo>
                  <a:lnTo>
                    <a:pt x="8858250" y="792162"/>
                  </a:lnTo>
                  <a:lnTo>
                    <a:pt x="8858250" y="515937"/>
                  </a:lnTo>
                  <a:close/>
                </a:path>
                <a:path w="8893175" h="792479">
                  <a:moveTo>
                    <a:pt x="8893175" y="0"/>
                  </a:moveTo>
                  <a:lnTo>
                    <a:pt x="73025" y="0"/>
                  </a:lnTo>
                  <a:lnTo>
                    <a:pt x="73025" y="277812"/>
                  </a:lnTo>
                  <a:lnTo>
                    <a:pt x="8893175" y="277812"/>
                  </a:lnTo>
                  <a:lnTo>
                    <a:pt x="88931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7969" y="2543515"/>
            <a:ext cx="9396942" cy="883361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92866">
              <a:spcBef>
                <a:spcPts val="108"/>
              </a:spcBef>
            </a:pPr>
            <a:r>
              <a:rPr sz="1950" dirty="0">
                <a:latin typeface="SimSun"/>
                <a:cs typeface="SimSun"/>
              </a:rPr>
              <a:t>默认策略，隐式</a:t>
            </a:r>
            <a:r>
              <a:rPr sz="1950" spc="-54" dirty="0">
                <a:latin typeface="Calibri"/>
                <a:cs typeface="Calibri"/>
              </a:rPr>
              <a:t>X</a:t>
            </a:r>
            <a:r>
              <a:rPr sz="1950" dirty="0">
                <a:latin typeface="Calibri"/>
                <a:cs typeface="Calibri"/>
              </a:rPr>
              <a:t>CC</a:t>
            </a:r>
            <a:r>
              <a:rPr sz="1950" spc="5" dirty="0">
                <a:latin typeface="Calibri"/>
                <a:cs typeface="Calibri"/>
              </a:rPr>
              <a:t>D</a:t>
            </a:r>
            <a:r>
              <a:rPr sz="1950" spc="-5" dirty="0">
                <a:latin typeface="Calibri"/>
                <a:cs typeface="Calibri"/>
              </a:rPr>
              <a:t>F</a:t>
            </a:r>
            <a:r>
              <a:rPr sz="1950" dirty="0">
                <a:latin typeface="SimSun"/>
                <a:cs typeface="SimSun"/>
              </a:rPr>
              <a:t>概要文件。通常情况下</a:t>
            </a:r>
            <a:r>
              <a:rPr sz="1950" dirty="0">
                <a:latin typeface="Calibri"/>
                <a:cs typeface="Calibri"/>
              </a:rPr>
              <a:t>,</a:t>
            </a:r>
            <a:r>
              <a:rPr sz="1950" dirty="0">
                <a:latin typeface="SimSun"/>
                <a:cs typeface="SimSun"/>
              </a:rPr>
              <a:t>默认不包含规则。</a:t>
            </a:r>
            <a:endParaRPr sz="1950">
              <a:latin typeface="SimSun"/>
              <a:cs typeface="SimSun"/>
            </a:endParaRPr>
          </a:p>
          <a:p>
            <a:pPr marL="13758">
              <a:spcBef>
                <a:spcPts val="2053"/>
              </a:spcBef>
            </a:pPr>
            <a:r>
              <a:rPr sz="1950" dirty="0">
                <a:latin typeface="SimSun"/>
                <a:cs typeface="SimSun"/>
              </a:rPr>
              <a:t>标准系统安全性配置文件，这个概要文件包含规则</a:t>
            </a:r>
            <a:r>
              <a:rPr sz="1950" dirty="0">
                <a:latin typeface="Calibri"/>
                <a:cs typeface="Calibri"/>
              </a:rPr>
              <a:t>,</a:t>
            </a:r>
            <a:r>
              <a:rPr sz="1950" dirty="0">
                <a:latin typeface="SimSun"/>
                <a:cs typeface="SimSun"/>
              </a:rPr>
              <a:t>以确保</a:t>
            </a:r>
            <a:r>
              <a:rPr sz="1950" spc="-5" dirty="0">
                <a:latin typeface="Calibri"/>
                <a:cs typeface="Calibri"/>
              </a:rPr>
              <a:t>R</a:t>
            </a:r>
            <a:r>
              <a:rPr sz="1950" dirty="0">
                <a:latin typeface="Calibri"/>
                <a:cs typeface="Calibri"/>
              </a:rPr>
              <a:t>H</a:t>
            </a:r>
            <a:r>
              <a:rPr sz="1950" spc="-5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L</a:t>
            </a:r>
            <a:r>
              <a:rPr sz="1950" dirty="0">
                <a:latin typeface="Calibri"/>
                <a:cs typeface="Calibri"/>
              </a:rPr>
              <a:t>7</a:t>
            </a:r>
            <a:r>
              <a:rPr sz="1950" dirty="0">
                <a:latin typeface="SimSun"/>
                <a:cs typeface="SimSun"/>
              </a:rPr>
              <a:t>系统的标准安全基础。</a:t>
            </a:r>
            <a:endParaRPr sz="195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0839" y="3674930"/>
            <a:ext cx="7672335" cy="2821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26"/>
              </a:lnSpc>
            </a:pPr>
            <a:r>
              <a:rPr sz="1950" dirty="0">
                <a:latin typeface="SimSun"/>
                <a:cs typeface="SimSun"/>
              </a:rPr>
              <a:t>这是一个针对</a:t>
            </a:r>
            <a:r>
              <a:rPr sz="1950" spc="-5" dirty="0">
                <a:latin typeface="Calibri"/>
                <a:cs typeface="Calibri"/>
              </a:rPr>
              <a:t>PCI-DSS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v3</a:t>
            </a:r>
            <a:r>
              <a:rPr sz="1950" dirty="0">
                <a:latin typeface="SimSun"/>
                <a:cs typeface="SimSun"/>
              </a:rPr>
              <a:t>的草案配置文件，此文件给</a:t>
            </a:r>
            <a:r>
              <a:rPr sz="1950" spc="-5" dirty="0">
                <a:latin typeface="Calibri"/>
                <a:cs typeface="Calibri"/>
              </a:rPr>
              <a:t>RHEL7</a:t>
            </a:r>
            <a:r>
              <a:rPr sz="1950" dirty="0">
                <a:latin typeface="SimSun"/>
                <a:cs typeface="SimSun"/>
              </a:rPr>
              <a:t>的控制基线。</a:t>
            </a:r>
            <a:endParaRPr sz="195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0839" y="4221825"/>
            <a:ext cx="9048168" cy="2821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32"/>
              </a:lnSpc>
            </a:pPr>
            <a:r>
              <a:rPr sz="1950" dirty="0">
                <a:latin typeface="SimSun"/>
                <a:cs typeface="SimSun"/>
              </a:rPr>
              <a:t>红帽认证云提供商企业简介，这是一个针对红帽认证云提供商的草案配置文件。</a:t>
            </a:r>
            <a:endParaRPr sz="1950">
              <a:latin typeface="SimSun"/>
              <a:cs typeface="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5611" y="4844389"/>
            <a:ext cx="9595062" cy="1068335"/>
          </a:xfrm>
          <a:custGeom>
            <a:avLst/>
            <a:gdLst/>
            <a:ahLst/>
            <a:cxnLst/>
            <a:rect l="l" t="t" r="r" b="b"/>
            <a:pathLst>
              <a:path w="8856980" h="986154">
                <a:moveTo>
                  <a:pt x="7954962" y="0"/>
                </a:moveTo>
                <a:lnTo>
                  <a:pt x="33337" y="0"/>
                </a:lnTo>
                <a:lnTo>
                  <a:pt x="33337" y="277812"/>
                </a:lnTo>
                <a:lnTo>
                  <a:pt x="7954962" y="277812"/>
                </a:lnTo>
                <a:lnTo>
                  <a:pt x="7954962" y="0"/>
                </a:lnTo>
                <a:close/>
              </a:path>
              <a:path w="8856980" h="986154">
                <a:moveTo>
                  <a:pt x="8856662" y="493712"/>
                </a:moveTo>
                <a:lnTo>
                  <a:pt x="0" y="493712"/>
                </a:lnTo>
                <a:lnTo>
                  <a:pt x="0" y="985837"/>
                </a:lnTo>
                <a:lnTo>
                  <a:pt x="8856662" y="985837"/>
                </a:lnTo>
                <a:lnTo>
                  <a:pt x="8856662" y="4937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950"/>
          </a:p>
        </p:txBody>
      </p:sp>
      <p:sp>
        <p:nvSpPr>
          <p:cNvPr id="10" name="object 10"/>
          <p:cNvSpPr txBox="1"/>
          <p:nvPr/>
        </p:nvSpPr>
        <p:spPr>
          <a:xfrm>
            <a:off x="221855" y="4815290"/>
            <a:ext cx="9584743" cy="107309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49527">
              <a:spcBef>
                <a:spcPts val="108"/>
              </a:spcBef>
            </a:pPr>
            <a:r>
              <a:rPr sz="1950" dirty="0">
                <a:latin typeface="SimSun"/>
                <a:cs typeface="SimSun"/>
              </a:rPr>
              <a:t>通用系统的通用配置文件，这个文件包含了通用的桌面安装项和服务器安装项。</a:t>
            </a:r>
            <a:endParaRPr sz="1950">
              <a:latin typeface="SimSun"/>
              <a:cs typeface="SimSun"/>
            </a:endParaRPr>
          </a:p>
          <a:p>
            <a:pPr>
              <a:spcBef>
                <a:spcPts val="22"/>
              </a:spcBef>
            </a:pPr>
            <a:endParaRPr sz="1517">
              <a:latin typeface="SimSun"/>
              <a:cs typeface="SimSun"/>
            </a:endParaRPr>
          </a:p>
          <a:p>
            <a:pPr marL="13758" marR="5503">
              <a:lnSpc>
                <a:spcPts val="2058"/>
              </a:lnSpc>
            </a:pPr>
            <a:r>
              <a:rPr sz="1733" spc="5" dirty="0">
                <a:latin typeface="Calibri"/>
                <a:cs typeface="Calibri"/>
              </a:rPr>
              <a:t>R</a:t>
            </a:r>
            <a:r>
              <a:rPr sz="1733" dirty="0">
                <a:latin typeface="Calibri"/>
                <a:cs typeface="Calibri"/>
              </a:rPr>
              <a:t>H</a:t>
            </a:r>
            <a:r>
              <a:rPr sz="1733" spc="5" dirty="0">
                <a:latin typeface="Calibri"/>
                <a:cs typeface="Calibri"/>
              </a:rPr>
              <a:t>E</a:t>
            </a:r>
            <a:r>
              <a:rPr sz="1733" dirty="0">
                <a:latin typeface="Calibri"/>
                <a:cs typeface="Calibri"/>
              </a:rPr>
              <a:t>L7</a:t>
            </a:r>
            <a:r>
              <a:rPr sz="1733" dirty="0">
                <a:latin typeface="SimSun"/>
                <a:cs typeface="SimSun"/>
              </a:rPr>
              <a:t>服务器的预发行版</a:t>
            </a:r>
            <a:r>
              <a:rPr sz="1733" spc="-11" dirty="0">
                <a:latin typeface="Calibri"/>
                <a:cs typeface="Calibri"/>
              </a:rPr>
              <a:t>ST</a:t>
            </a:r>
            <a:r>
              <a:rPr sz="1733" spc="-5" dirty="0">
                <a:latin typeface="Calibri"/>
                <a:cs typeface="Calibri"/>
              </a:rPr>
              <a:t>I</a:t>
            </a:r>
            <a:r>
              <a:rPr sz="1733" dirty="0">
                <a:latin typeface="Calibri"/>
                <a:cs typeface="Calibri"/>
              </a:rPr>
              <a:t>G</a:t>
            </a:r>
            <a:r>
              <a:rPr sz="1733" dirty="0">
                <a:latin typeface="SimSun"/>
                <a:cs typeface="SimSun"/>
              </a:rPr>
              <a:t>草案，该概要文件是在国防部共识模型下开发的，目的是与国防部金融 服务办公室</a:t>
            </a:r>
            <a:r>
              <a:rPr sz="1733" spc="-5" dirty="0">
                <a:latin typeface="SimSun"/>
                <a:cs typeface="SimSun"/>
              </a:rPr>
              <a:t>（</a:t>
            </a:r>
            <a:r>
              <a:rPr sz="1733" spc="-5" dirty="0">
                <a:latin typeface="Calibri"/>
                <a:cs typeface="Calibri"/>
              </a:rPr>
              <a:t>DISA</a:t>
            </a:r>
            <a:r>
              <a:rPr sz="1733" spc="-11" dirty="0">
                <a:latin typeface="Calibri"/>
                <a:cs typeface="Calibri"/>
              </a:rPr>
              <a:t> </a:t>
            </a:r>
            <a:r>
              <a:rPr sz="1733" spc="-5" dirty="0">
                <a:latin typeface="Calibri"/>
                <a:cs typeface="Calibri"/>
              </a:rPr>
              <a:t>FSO</a:t>
            </a:r>
            <a:r>
              <a:rPr sz="1733" spc="-5" dirty="0">
                <a:latin typeface="SimSun"/>
                <a:cs typeface="SimSun"/>
              </a:rPr>
              <a:t>）</a:t>
            </a:r>
            <a:r>
              <a:rPr sz="1733" dirty="0">
                <a:latin typeface="SimSun"/>
                <a:cs typeface="SimSun"/>
              </a:rPr>
              <a:t>协调，成为一个科技情报组。</a:t>
            </a:r>
            <a:endParaRPr sz="17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57062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824" y="552407"/>
            <a:ext cx="9796621" cy="580124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28892">
              <a:lnSpc>
                <a:spcPts val="4485"/>
              </a:lnSpc>
              <a:spcBef>
                <a:spcPts val="108"/>
              </a:spcBef>
              <a:tabLst>
                <a:tab pos="881189" algn="l"/>
              </a:tabLst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1.2	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Unix</a:t>
            </a:r>
            <a:endParaRPr sz="3900">
              <a:latin typeface="Calibri"/>
              <a:cs typeface="Calibri"/>
            </a:endParaRPr>
          </a:p>
          <a:p>
            <a:pPr marL="28892">
              <a:lnSpc>
                <a:spcPts val="4485"/>
              </a:lnSpc>
              <a:tabLst>
                <a:tab pos="1258153" algn="l"/>
              </a:tabLst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1.2.2	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Unix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的主要版本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2789"/>
              </a:spcBef>
            </a:pP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Unix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版本实在太多，只列举有较大影响的版本。</a:t>
            </a:r>
            <a:endParaRPr sz="4469" baseline="1010">
              <a:latin typeface="SimSun"/>
              <a:cs typeface="SimSun"/>
            </a:endParaRPr>
          </a:p>
          <a:p>
            <a:pPr marL="13758" marR="5503">
              <a:lnSpc>
                <a:spcPct val="110000"/>
              </a:lnSpc>
              <a:spcBef>
                <a:spcPts val="336"/>
              </a:spcBef>
            </a:pPr>
            <a:r>
              <a:rPr sz="2925" b="1" spc="-1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4306" spc="96" baseline="1048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2925" b="1" spc="-60" dirty="0">
                <a:solidFill>
                  <a:srgbClr val="FF0000"/>
                </a:solidFill>
                <a:latin typeface="Calibri"/>
                <a:cs typeface="Calibri"/>
              </a:rPr>
              <a:t>AT&amp;T</a:t>
            </a:r>
            <a:r>
              <a:rPr sz="4306" spc="96" baseline="1048" dirty="0">
                <a:solidFill>
                  <a:srgbClr val="FF0000"/>
                </a:solidFill>
                <a:latin typeface="SimSun"/>
                <a:cs typeface="SimSun"/>
              </a:rPr>
              <a:t>公司的</a:t>
            </a:r>
            <a:r>
              <a:rPr sz="2925" b="1" spc="-16" dirty="0">
                <a:solidFill>
                  <a:srgbClr val="FF0000"/>
                </a:solidFill>
                <a:latin typeface="Calibri"/>
                <a:cs typeface="Calibri"/>
              </a:rPr>
              <a:t>SVR4(</a:t>
            </a:r>
            <a:r>
              <a:rPr sz="3033" b="1" spc="-16" dirty="0">
                <a:solidFill>
                  <a:srgbClr val="00B050"/>
                </a:solidFill>
                <a:latin typeface="Calibri"/>
                <a:cs typeface="Calibri"/>
              </a:rPr>
              <a:t>System</a:t>
            </a:r>
            <a:r>
              <a:rPr sz="3033" b="1" spc="-22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b="1" dirty="0">
                <a:solidFill>
                  <a:srgbClr val="00B050"/>
                </a:solidFill>
                <a:latin typeface="Calibri"/>
                <a:cs typeface="Calibri"/>
              </a:rPr>
              <a:t>V</a:t>
            </a:r>
            <a:r>
              <a:rPr sz="3033" b="1" spc="-22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b="1" spc="-11" dirty="0">
                <a:solidFill>
                  <a:srgbClr val="00B050"/>
                </a:solidFill>
                <a:latin typeface="Calibri"/>
                <a:cs typeface="Calibri"/>
              </a:rPr>
              <a:t>Release</a:t>
            </a:r>
            <a:r>
              <a:rPr sz="3033" b="1" spc="-1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b="1" spc="22" dirty="0">
                <a:solidFill>
                  <a:srgbClr val="00B050"/>
                </a:solidFill>
                <a:latin typeface="Calibri"/>
                <a:cs typeface="Calibri"/>
              </a:rPr>
              <a:t>4</a:t>
            </a:r>
            <a:r>
              <a:rPr sz="2925" b="1" spc="22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4306" spc="32" baseline="1048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4306" spc="96" baseline="1048" dirty="0">
                <a:solidFill>
                  <a:srgbClr val="FF0000"/>
                </a:solidFill>
                <a:latin typeface="SimSun"/>
                <a:cs typeface="SimSun"/>
              </a:rPr>
              <a:t>现发展成</a:t>
            </a:r>
            <a:r>
              <a:rPr sz="2925" b="1" spc="-11" dirty="0">
                <a:solidFill>
                  <a:srgbClr val="FF0000"/>
                </a:solidFill>
                <a:latin typeface="Calibri"/>
                <a:cs typeface="Calibri"/>
              </a:rPr>
              <a:t>Sco </a:t>
            </a:r>
            <a:r>
              <a:rPr sz="2925" b="1" spc="-5" dirty="0">
                <a:solidFill>
                  <a:srgbClr val="FF0000"/>
                </a:solidFill>
                <a:latin typeface="Calibri"/>
                <a:cs typeface="Calibri"/>
              </a:rPr>
              <a:t>Unix </a:t>
            </a:r>
            <a:r>
              <a:rPr sz="2925" b="1" spc="-6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、加利福尼亚大学伯克利分校的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BSD(</a:t>
            </a:r>
            <a:r>
              <a:rPr sz="3033" b="1" spc="-11" dirty="0">
                <a:solidFill>
                  <a:srgbClr val="00B050"/>
                </a:solidFill>
                <a:latin typeface="Calibri"/>
                <a:cs typeface="Calibri"/>
              </a:rPr>
              <a:t>Berkeley Software </a:t>
            </a:r>
            <a:r>
              <a:rPr sz="3033" b="1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b="1" spc="-11" dirty="0">
                <a:solidFill>
                  <a:srgbClr val="00B050"/>
                </a:solidFill>
                <a:latin typeface="Calibri"/>
                <a:cs typeface="Calibri"/>
              </a:rPr>
              <a:t>Distribution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  <a:p>
            <a:pPr marL="13758" marR="1170104">
              <a:lnSpc>
                <a:spcPts val="4442"/>
              </a:lnSpc>
              <a:spcBef>
                <a:spcPts val="184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IBM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公司的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AIX(</a:t>
            </a:r>
            <a:r>
              <a:rPr sz="3033" b="1" spc="-11" dirty="0">
                <a:solidFill>
                  <a:srgbClr val="00B050"/>
                </a:solidFill>
                <a:latin typeface="Calibri"/>
                <a:cs typeface="Calibri"/>
              </a:rPr>
              <a:t>Advanced</a:t>
            </a:r>
            <a:r>
              <a:rPr sz="3033" b="1" spc="-16" dirty="0">
                <a:solidFill>
                  <a:srgbClr val="00B050"/>
                </a:solidFill>
                <a:latin typeface="Calibri"/>
                <a:cs typeface="Calibri"/>
              </a:rPr>
              <a:t> Interactive</a:t>
            </a:r>
            <a:r>
              <a:rPr sz="3033" b="1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b="1" spc="-11" dirty="0">
                <a:solidFill>
                  <a:srgbClr val="00B050"/>
                </a:solidFill>
                <a:latin typeface="Calibri"/>
                <a:cs typeface="Calibri"/>
              </a:rPr>
              <a:t>eXecutive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 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HP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公司的</a:t>
            </a: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HP-UX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  <a:p>
            <a:pPr marL="13758">
              <a:spcBef>
                <a:spcPts val="422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un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公司的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ar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  <a:p>
            <a:pPr marL="13758">
              <a:spcBef>
                <a:spcPts val="677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Apple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公司的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Mac</a:t>
            </a:r>
            <a:r>
              <a:rPr sz="3033" b="1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OS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464015" y="6691445"/>
            <a:ext cx="456089" cy="466408"/>
            <a:chOff x="8736012" y="6440488"/>
            <a:chExt cx="421005" cy="430530"/>
          </a:xfrm>
        </p:grpSpPr>
        <p:sp>
          <p:nvSpPr>
            <p:cNvPr id="5" name="object 5"/>
            <p:cNvSpPr/>
            <p:nvPr/>
          </p:nvSpPr>
          <p:spPr>
            <a:xfrm>
              <a:off x="8748712" y="6453188"/>
              <a:ext cx="395605" cy="405130"/>
            </a:xfrm>
            <a:custGeom>
              <a:avLst/>
              <a:gdLst/>
              <a:ahLst/>
              <a:cxnLst/>
              <a:rect l="l" t="t" r="r" b="b"/>
              <a:pathLst>
                <a:path w="395604" h="405129">
                  <a:moveTo>
                    <a:pt x="197643" y="0"/>
                  </a:moveTo>
                  <a:lnTo>
                    <a:pt x="152325" y="5345"/>
                  </a:lnTo>
                  <a:lnTo>
                    <a:pt x="110725" y="20572"/>
                  </a:lnTo>
                  <a:lnTo>
                    <a:pt x="74027" y="44466"/>
                  </a:lnTo>
                  <a:lnTo>
                    <a:pt x="43420" y="75811"/>
                  </a:lnTo>
                  <a:lnTo>
                    <a:pt x="20088" y="113392"/>
                  </a:lnTo>
                  <a:lnTo>
                    <a:pt x="5219" y="155996"/>
                  </a:lnTo>
                  <a:lnTo>
                    <a:pt x="0" y="202405"/>
                  </a:lnTo>
                  <a:lnTo>
                    <a:pt x="5219" y="248815"/>
                  </a:lnTo>
                  <a:lnTo>
                    <a:pt x="20088" y="291418"/>
                  </a:lnTo>
                  <a:lnTo>
                    <a:pt x="43420" y="329000"/>
                  </a:lnTo>
                  <a:lnTo>
                    <a:pt x="74027" y="360345"/>
                  </a:lnTo>
                  <a:lnTo>
                    <a:pt x="110725" y="384239"/>
                  </a:lnTo>
                  <a:lnTo>
                    <a:pt x="152325" y="399466"/>
                  </a:lnTo>
                  <a:lnTo>
                    <a:pt x="197643" y="404811"/>
                  </a:lnTo>
                  <a:lnTo>
                    <a:pt x="242961" y="399466"/>
                  </a:lnTo>
                  <a:lnTo>
                    <a:pt x="284562" y="384239"/>
                  </a:lnTo>
                  <a:lnTo>
                    <a:pt x="321259" y="360345"/>
                  </a:lnTo>
                  <a:lnTo>
                    <a:pt x="351867" y="329000"/>
                  </a:lnTo>
                  <a:lnTo>
                    <a:pt x="375198" y="291418"/>
                  </a:lnTo>
                  <a:lnTo>
                    <a:pt x="390067" y="248815"/>
                  </a:lnTo>
                  <a:lnTo>
                    <a:pt x="395287" y="202405"/>
                  </a:lnTo>
                  <a:lnTo>
                    <a:pt x="390067" y="155996"/>
                  </a:lnTo>
                  <a:lnTo>
                    <a:pt x="375198" y="113392"/>
                  </a:lnTo>
                  <a:lnTo>
                    <a:pt x="351867" y="75811"/>
                  </a:lnTo>
                  <a:lnTo>
                    <a:pt x="321259" y="44466"/>
                  </a:lnTo>
                  <a:lnTo>
                    <a:pt x="284562" y="20572"/>
                  </a:lnTo>
                  <a:lnTo>
                    <a:pt x="242961" y="5345"/>
                  </a:lnTo>
                  <a:lnTo>
                    <a:pt x="197643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6" name="object 6"/>
            <p:cNvSpPr/>
            <p:nvPr/>
          </p:nvSpPr>
          <p:spPr>
            <a:xfrm>
              <a:off x="8748712" y="6453188"/>
              <a:ext cx="395605" cy="405130"/>
            </a:xfrm>
            <a:custGeom>
              <a:avLst/>
              <a:gdLst/>
              <a:ahLst/>
              <a:cxnLst/>
              <a:rect l="l" t="t" r="r" b="b"/>
              <a:pathLst>
                <a:path w="395604" h="405129">
                  <a:moveTo>
                    <a:pt x="0" y="202406"/>
                  </a:moveTo>
                  <a:lnTo>
                    <a:pt x="5219" y="155996"/>
                  </a:lnTo>
                  <a:lnTo>
                    <a:pt x="20088" y="113392"/>
                  </a:lnTo>
                  <a:lnTo>
                    <a:pt x="43420" y="75811"/>
                  </a:lnTo>
                  <a:lnTo>
                    <a:pt x="74027" y="44466"/>
                  </a:lnTo>
                  <a:lnTo>
                    <a:pt x="110724" y="20572"/>
                  </a:lnTo>
                  <a:lnTo>
                    <a:pt x="152325" y="5345"/>
                  </a:lnTo>
                  <a:lnTo>
                    <a:pt x="197643" y="0"/>
                  </a:lnTo>
                  <a:lnTo>
                    <a:pt x="242961" y="5345"/>
                  </a:lnTo>
                  <a:lnTo>
                    <a:pt x="284562" y="20572"/>
                  </a:lnTo>
                  <a:lnTo>
                    <a:pt x="321259" y="44466"/>
                  </a:lnTo>
                  <a:lnTo>
                    <a:pt x="351866" y="75811"/>
                  </a:lnTo>
                  <a:lnTo>
                    <a:pt x="375198" y="113392"/>
                  </a:lnTo>
                  <a:lnTo>
                    <a:pt x="390067" y="155996"/>
                  </a:lnTo>
                  <a:lnTo>
                    <a:pt x="395287" y="202406"/>
                  </a:lnTo>
                  <a:lnTo>
                    <a:pt x="390067" y="248815"/>
                  </a:lnTo>
                  <a:lnTo>
                    <a:pt x="375198" y="291419"/>
                  </a:lnTo>
                  <a:lnTo>
                    <a:pt x="351866" y="329000"/>
                  </a:lnTo>
                  <a:lnTo>
                    <a:pt x="321259" y="360345"/>
                  </a:lnTo>
                  <a:lnTo>
                    <a:pt x="284562" y="384239"/>
                  </a:lnTo>
                  <a:lnTo>
                    <a:pt x="242961" y="399466"/>
                  </a:lnTo>
                  <a:lnTo>
                    <a:pt x="197643" y="404812"/>
                  </a:lnTo>
                  <a:lnTo>
                    <a:pt x="152325" y="399466"/>
                  </a:lnTo>
                  <a:lnTo>
                    <a:pt x="110724" y="384239"/>
                  </a:lnTo>
                  <a:lnTo>
                    <a:pt x="74027" y="360345"/>
                  </a:lnTo>
                  <a:lnTo>
                    <a:pt x="43420" y="329000"/>
                  </a:lnTo>
                  <a:lnTo>
                    <a:pt x="20088" y="291419"/>
                  </a:lnTo>
                  <a:lnTo>
                    <a:pt x="5219" y="248815"/>
                  </a:lnTo>
                  <a:lnTo>
                    <a:pt x="0" y="202406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837" y="570708"/>
            <a:ext cx="9830329" cy="6524890"/>
            <a:chOff x="34925" y="790575"/>
            <a:chExt cx="9074150" cy="6022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25" y="790575"/>
              <a:ext cx="9074150" cy="60229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8450" y="1963737"/>
              <a:ext cx="2354580" cy="411480"/>
            </a:xfrm>
            <a:custGeom>
              <a:avLst/>
              <a:gdLst/>
              <a:ahLst/>
              <a:cxnLst/>
              <a:rect l="l" t="t" r="r" b="b"/>
              <a:pathLst>
                <a:path w="2354580" h="411480">
                  <a:moveTo>
                    <a:pt x="2328862" y="0"/>
                  </a:moveTo>
                  <a:lnTo>
                    <a:pt x="25400" y="0"/>
                  </a:ln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0" y="385762"/>
                  </a:lnTo>
                  <a:lnTo>
                    <a:pt x="1996" y="395649"/>
                  </a:lnTo>
                  <a:lnTo>
                    <a:pt x="7439" y="403723"/>
                  </a:lnTo>
                  <a:lnTo>
                    <a:pt x="15513" y="409166"/>
                  </a:lnTo>
                  <a:lnTo>
                    <a:pt x="25400" y="411162"/>
                  </a:lnTo>
                  <a:lnTo>
                    <a:pt x="2328862" y="411162"/>
                  </a:lnTo>
                  <a:lnTo>
                    <a:pt x="2338749" y="409166"/>
                  </a:lnTo>
                  <a:lnTo>
                    <a:pt x="2346823" y="403723"/>
                  </a:lnTo>
                  <a:lnTo>
                    <a:pt x="2352266" y="395649"/>
                  </a:lnTo>
                  <a:lnTo>
                    <a:pt x="2354262" y="385762"/>
                  </a:lnTo>
                  <a:lnTo>
                    <a:pt x="2354262" y="380682"/>
                  </a:lnTo>
                  <a:lnTo>
                    <a:pt x="30479" y="380682"/>
                  </a:lnTo>
                  <a:lnTo>
                    <a:pt x="30479" y="30479"/>
                  </a:lnTo>
                  <a:lnTo>
                    <a:pt x="2354262" y="30479"/>
                  </a:lnTo>
                  <a:lnTo>
                    <a:pt x="2354262" y="25400"/>
                  </a:lnTo>
                  <a:lnTo>
                    <a:pt x="2352266" y="15513"/>
                  </a:lnTo>
                  <a:lnTo>
                    <a:pt x="2346823" y="7439"/>
                  </a:lnTo>
                  <a:lnTo>
                    <a:pt x="2338749" y="1996"/>
                  </a:lnTo>
                  <a:lnTo>
                    <a:pt x="2328862" y="0"/>
                  </a:lnTo>
                  <a:close/>
                </a:path>
                <a:path w="2354580" h="411480">
                  <a:moveTo>
                    <a:pt x="2354262" y="30479"/>
                  </a:moveTo>
                  <a:lnTo>
                    <a:pt x="2323782" y="30479"/>
                  </a:lnTo>
                  <a:lnTo>
                    <a:pt x="2323782" y="380682"/>
                  </a:lnTo>
                  <a:lnTo>
                    <a:pt x="2354262" y="380682"/>
                  </a:lnTo>
                  <a:lnTo>
                    <a:pt x="2354262" y="30479"/>
                  </a:lnTo>
                  <a:close/>
                </a:path>
                <a:path w="2354580" h="411480">
                  <a:moveTo>
                    <a:pt x="2313622" y="40639"/>
                  </a:moveTo>
                  <a:lnTo>
                    <a:pt x="40639" y="40639"/>
                  </a:lnTo>
                  <a:lnTo>
                    <a:pt x="40639" y="370522"/>
                  </a:lnTo>
                  <a:lnTo>
                    <a:pt x="2313622" y="370522"/>
                  </a:lnTo>
                  <a:lnTo>
                    <a:pt x="2313622" y="360362"/>
                  </a:lnTo>
                  <a:lnTo>
                    <a:pt x="50800" y="360362"/>
                  </a:lnTo>
                  <a:lnTo>
                    <a:pt x="50800" y="50800"/>
                  </a:lnTo>
                  <a:lnTo>
                    <a:pt x="2313622" y="50800"/>
                  </a:lnTo>
                  <a:lnTo>
                    <a:pt x="2313622" y="40639"/>
                  </a:lnTo>
                  <a:close/>
                </a:path>
                <a:path w="2354580" h="411480">
                  <a:moveTo>
                    <a:pt x="2313622" y="50800"/>
                  </a:moveTo>
                  <a:lnTo>
                    <a:pt x="2303462" y="50800"/>
                  </a:lnTo>
                  <a:lnTo>
                    <a:pt x="2303462" y="360362"/>
                  </a:lnTo>
                  <a:lnTo>
                    <a:pt x="2313622" y="360362"/>
                  </a:lnTo>
                  <a:lnTo>
                    <a:pt x="2313622" y="50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7793" y="87338"/>
            <a:ext cx="9255919" cy="1480961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" y="543190"/>
            <a:ext cx="9905999" cy="65506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70541" y="3896783"/>
            <a:ext cx="5850731" cy="434147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vert="horz" wrap="square" lIns="0" tIns="33708" rIns="0" bIns="0" rtlCol="0">
            <a:spAutoFit/>
          </a:bodyPr>
          <a:lstStyle/>
          <a:p>
            <a:pPr marL="98368">
              <a:spcBef>
                <a:spcPts val="265"/>
              </a:spcBef>
            </a:pPr>
            <a:r>
              <a:rPr sz="2600" dirty="0">
                <a:solidFill>
                  <a:srgbClr val="FF0000"/>
                </a:solidFill>
                <a:latin typeface="SimSun"/>
                <a:cs typeface="SimSun"/>
              </a:rPr>
              <a:t>可以在安装时检测是否有更新的软件包</a:t>
            </a:r>
            <a:endParaRPr sz="2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87338"/>
            <a:ext cx="9255919" cy="1480961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" y="670456"/>
            <a:ext cx="9861285" cy="626864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87338"/>
            <a:ext cx="9255919" cy="1480961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95" y="543191"/>
            <a:ext cx="9816571" cy="652316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804715"/>
            <a:ext cx="9906000" cy="34327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302" y="183408"/>
            <a:ext cx="7797535" cy="2278423"/>
          </a:xfrm>
          <a:prstGeom prst="rect">
            <a:avLst/>
          </a:prstGeom>
        </p:spPr>
        <p:txBody>
          <a:bodyPr vert="horz" wrap="square" lIns="0" tIns="224261" rIns="0" bIns="0" rtlCol="0">
            <a:spAutoFit/>
          </a:bodyPr>
          <a:lstStyle/>
          <a:p>
            <a:pPr marL="37145">
              <a:spcBef>
                <a:spcPts val="1766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2.1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的安装</a:t>
            </a:r>
            <a:endParaRPr sz="3900">
              <a:latin typeface="SimSun"/>
              <a:cs typeface="SimSun"/>
            </a:endParaRPr>
          </a:p>
          <a:p>
            <a:pPr marL="59846">
              <a:spcBef>
                <a:spcPts val="1473"/>
              </a:spcBef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二、安装方式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1533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、虚拟机安装（有其它系统再装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）</a:t>
            </a:r>
            <a:endParaRPr sz="3467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87338"/>
            <a:ext cx="9255919" cy="1480961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" y="543191"/>
            <a:ext cx="9866443" cy="652316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87338"/>
            <a:ext cx="9255919" cy="1480961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37" y="479559"/>
            <a:ext cx="9813131" cy="661603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97969"/>
            <a:ext cx="7797535" cy="2441502"/>
          </a:xfrm>
          <a:prstGeom prst="rect">
            <a:avLst/>
          </a:prstGeom>
        </p:spPr>
        <p:txBody>
          <a:bodyPr vert="horz" wrap="square" lIns="0" tIns="309563" rIns="0" bIns="0" rtlCol="0">
            <a:spAutoFit/>
          </a:bodyPr>
          <a:lstStyle/>
          <a:p>
            <a:pPr marL="37145">
              <a:spcBef>
                <a:spcPts val="2437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2.1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的安装</a:t>
            </a:r>
            <a:endParaRPr sz="3900">
              <a:latin typeface="SimSun"/>
              <a:cs typeface="SimSun"/>
            </a:endParaRPr>
          </a:p>
          <a:p>
            <a:pPr marL="59846">
              <a:spcBef>
                <a:spcPts val="2069"/>
              </a:spcBef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二、安装方式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1538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、虚拟机安装（有其它系统再装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）</a:t>
            </a:r>
            <a:endParaRPr sz="3467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74" y="2897585"/>
            <a:ext cx="9801092" cy="302683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97971"/>
            <a:ext cx="7797535" cy="2531270"/>
          </a:xfrm>
          <a:prstGeom prst="rect">
            <a:avLst/>
          </a:prstGeom>
        </p:spPr>
        <p:txBody>
          <a:bodyPr vert="horz" wrap="square" lIns="0" tIns="309563" rIns="0" bIns="0" rtlCol="0">
            <a:spAutoFit/>
          </a:bodyPr>
          <a:lstStyle/>
          <a:p>
            <a:pPr marL="37145">
              <a:spcBef>
                <a:spcPts val="2437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2.1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的安装</a:t>
            </a:r>
            <a:endParaRPr sz="3900">
              <a:latin typeface="SimSun"/>
              <a:cs typeface="SimSun"/>
            </a:endParaRPr>
          </a:p>
          <a:p>
            <a:pPr marL="59846">
              <a:spcBef>
                <a:spcPts val="2069"/>
              </a:spcBef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二、安装方式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2161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、虚拟机安装（有其它系统再装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）</a:t>
            </a:r>
            <a:endParaRPr sz="3467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94" y="2906185"/>
            <a:ext cx="9782174" cy="379901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87338"/>
            <a:ext cx="9255919" cy="1480961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6434" y="464079"/>
            <a:ext cx="9822074" cy="6617758"/>
            <a:chOff x="42862" y="692150"/>
            <a:chExt cx="9066530" cy="6108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62" y="692150"/>
              <a:ext cx="9066211" cy="61086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288" y="3644900"/>
              <a:ext cx="8616949" cy="8588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57062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552408"/>
            <a:ext cx="9729205" cy="541761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1.2</a:t>
            </a:r>
            <a:r>
              <a:rPr sz="3900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Unix</a:t>
            </a:r>
            <a:endParaRPr sz="3900">
              <a:latin typeface="Calibri"/>
              <a:cs typeface="Calibri"/>
            </a:endParaRPr>
          </a:p>
          <a:p>
            <a:pPr>
              <a:spcBef>
                <a:spcPts val="27"/>
              </a:spcBef>
            </a:pPr>
            <a:endParaRPr sz="4171">
              <a:latin typeface="Calibri"/>
              <a:cs typeface="Calibri"/>
            </a:endParaRPr>
          </a:p>
          <a:p>
            <a:pPr marL="13758"/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1.2.3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GPL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协议，</a:t>
            </a: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GNU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项目和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endParaRPr sz="3900">
              <a:latin typeface="Calibri"/>
              <a:cs typeface="Calibri"/>
            </a:endParaRPr>
          </a:p>
          <a:p>
            <a:pPr marL="13758" marR="5503">
              <a:lnSpc>
                <a:spcPct val="99600"/>
              </a:lnSpc>
              <a:spcBef>
                <a:spcPts val="2833"/>
              </a:spcBef>
            </a:pP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Richard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 Stallman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建立了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GNU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项目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(GNU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是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"GNU's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Unix" 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的递归缩写，它的发音为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"g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-N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EW"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4469" spc="89" baseline="1010" dirty="0">
                <a:solidFill>
                  <a:srgbClr val="FF0000"/>
                </a:solidFill>
                <a:latin typeface="SimSun"/>
                <a:cs typeface="SimSun"/>
              </a:rPr>
              <a:t>，要创建一个能够自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由发布的类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UNIX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系统。</a:t>
            </a:r>
            <a:endParaRPr sz="4469" baseline="1010">
              <a:latin typeface="SimSun"/>
              <a:cs typeface="SimSun"/>
            </a:endParaRPr>
          </a:p>
          <a:p>
            <a:pPr marL="13758" marR="57094">
              <a:lnSpc>
                <a:spcPct val="99900"/>
              </a:lnSpc>
              <a:spcBef>
                <a:spcPts val="3228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1985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年</a:t>
            </a:r>
            <a:r>
              <a:rPr sz="4469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Richard</a:t>
            </a:r>
            <a:r>
              <a:rPr sz="3033" b="1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Stallman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又创立了自由软件基金会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(Free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Software</a:t>
            </a:r>
            <a:r>
              <a:rPr sz="3033" b="1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Foundation</a:t>
            </a:r>
            <a:r>
              <a:rPr sz="4469" spc="-8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网址</a:t>
            </a:r>
            <a:r>
              <a:rPr sz="3033" b="1" spc="-43" dirty="0">
                <a:solidFill>
                  <a:srgbClr val="FF0000"/>
                </a:solidFill>
                <a:latin typeface="Calibri"/>
                <a:cs typeface="Calibri"/>
              </a:rPr>
              <a:t>www.fsf.org)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来为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GNU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计划提供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技术、法律以及财政支持。</a:t>
            </a:r>
            <a:endParaRPr sz="2979">
              <a:latin typeface="SimSun"/>
              <a:cs typeface="SimSu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464015" y="6691445"/>
            <a:ext cx="456089" cy="466408"/>
            <a:chOff x="8736012" y="6440488"/>
            <a:chExt cx="421005" cy="430530"/>
          </a:xfrm>
        </p:grpSpPr>
        <p:sp>
          <p:nvSpPr>
            <p:cNvPr id="5" name="object 5"/>
            <p:cNvSpPr/>
            <p:nvPr/>
          </p:nvSpPr>
          <p:spPr>
            <a:xfrm>
              <a:off x="8748712" y="6453188"/>
              <a:ext cx="395605" cy="405130"/>
            </a:xfrm>
            <a:custGeom>
              <a:avLst/>
              <a:gdLst/>
              <a:ahLst/>
              <a:cxnLst/>
              <a:rect l="l" t="t" r="r" b="b"/>
              <a:pathLst>
                <a:path w="395604" h="405129">
                  <a:moveTo>
                    <a:pt x="197643" y="0"/>
                  </a:moveTo>
                  <a:lnTo>
                    <a:pt x="152325" y="5345"/>
                  </a:lnTo>
                  <a:lnTo>
                    <a:pt x="110725" y="20572"/>
                  </a:lnTo>
                  <a:lnTo>
                    <a:pt x="74027" y="44466"/>
                  </a:lnTo>
                  <a:lnTo>
                    <a:pt x="43420" y="75811"/>
                  </a:lnTo>
                  <a:lnTo>
                    <a:pt x="20088" y="113392"/>
                  </a:lnTo>
                  <a:lnTo>
                    <a:pt x="5219" y="155996"/>
                  </a:lnTo>
                  <a:lnTo>
                    <a:pt x="0" y="202405"/>
                  </a:lnTo>
                  <a:lnTo>
                    <a:pt x="5219" y="248815"/>
                  </a:lnTo>
                  <a:lnTo>
                    <a:pt x="20088" y="291418"/>
                  </a:lnTo>
                  <a:lnTo>
                    <a:pt x="43420" y="329000"/>
                  </a:lnTo>
                  <a:lnTo>
                    <a:pt x="74027" y="360345"/>
                  </a:lnTo>
                  <a:lnTo>
                    <a:pt x="110725" y="384239"/>
                  </a:lnTo>
                  <a:lnTo>
                    <a:pt x="152325" y="399466"/>
                  </a:lnTo>
                  <a:lnTo>
                    <a:pt x="197643" y="404811"/>
                  </a:lnTo>
                  <a:lnTo>
                    <a:pt x="242961" y="399466"/>
                  </a:lnTo>
                  <a:lnTo>
                    <a:pt x="284562" y="384239"/>
                  </a:lnTo>
                  <a:lnTo>
                    <a:pt x="321259" y="360345"/>
                  </a:lnTo>
                  <a:lnTo>
                    <a:pt x="351867" y="329000"/>
                  </a:lnTo>
                  <a:lnTo>
                    <a:pt x="375198" y="291418"/>
                  </a:lnTo>
                  <a:lnTo>
                    <a:pt x="390067" y="248815"/>
                  </a:lnTo>
                  <a:lnTo>
                    <a:pt x="395287" y="202405"/>
                  </a:lnTo>
                  <a:lnTo>
                    <a:pt x="390067" y="155996"/>
                  </a:lnTo>
                  <a:lnTo>
                    <a:pt x="375198" y="113392"/>
                  </a:lnTo>
                  <a:lnTo>
                    <a:pt x="351867" y="75811"/>
                  </a:lnTo>
                  <a:lnTo>
                    <a:pt x="321259" y="44466"/>
                  </a:lnTo>
                  <a:lnTo>
                    <a:pt x="284562" y="20572"/>
                  </a:lnTo>
                  <a:lnTo>
                    <a:pt x="242961" y="5345"/>
                  </a:lnTo>
                  <a:lnTo>
                    <a:pt x="197643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6" name="object 6"/>
            <p:cNvSpPr/>
            <p:nvPr/>
          </p:nvSpPr>
          <p:spPr>
            <a:xfrm>
              <a:off x="8748712" y="6453188"/>
              <a:ext cx="395605" cy="405130"/>
            </a:xfrm>
            <a:custGeom>
              <a:avLst/>
              <a:gdLst/>
              <a:ahLst/>
              <a:cxnLst/>
              <a:rect l="l" t="t" r="r" b="b"/>
              <a:pathLst>
                <a:path w="395604" h="405129">
                  <a:moveTo>
                    <a:pt x="0" y="202406"/>
                  </a:moveTo>
                  <a:lnTo>
                    <a:pt x="5219" y="155996"/>
                  </a:lnTo>
                  <a:lnTo>
                    <a:pt x="20088" y="113392"/>
                  </a:lnTo>
                  <a:lnTo>
                    <a:pt x="43420" y="75811"/>
                  </a:lnTo>
                  <a:lnTo>
                    <a:pt x="74027" y="44466"/>
                  </a:lnTo>
                  <a:lnTo>
                    <a:pt x="110724" y="20572"/>
                  </a:lnTo>
                  <a:lnTo>
                    <a:pt x="152325" y="5345"/>
                  </a:lnTo>
                  <a:lnTo>
                    <a:pt x="197643" y="0"/>
                  </a:lnTo>
                  <a:lnTo>
                    <a:pt x="242961" y="5345"/>
                  </a:lnTo>
                  <a:lnTo>
                    <a:pt x="284562" y="20572"/>
                  </a:lnTo>
                  <a:lnTo>
                    <a:pt x="321259" y="44466"/>
                  </a:lnTo>
                  <a:lnTo>
                    <a:pt x="351866" y="75811"/>
                  </a:lnTo>
                  <a:lnTo>
                    <a:pt x="375198" y="113392"/>
                  </a:lnTo>
                  <a:lnTo>
                    <a:pt x="390067" y="155996"/>
                  </a:lnTo>
                  <a:lnTo>
                    <a:pt x="395287" y="202406"/>
                  </a:lnTo>
                  <a:lnTo>
                    <a:pt x="390067" y="248815"/>
                  </a:lnTo>
                  <a:lnTo>
                    <a:pt x="375198" y="291419"/>
                  </a:lnTo>
                  <a:lnTo>
                    <a:pt x="351866" y="329000"/>
                  </a:lnTo>
                  <a:lnTo>
                    <a:pt x="321259" y="360345"/>
                  </a:lnTo>
                  <a:lnTo>
                    <a:pt x="284562" y="384239"/>
                  </a:lnTo>
                  <a:lnTo>
                    <a:pt x="242961" y="399466"/>
                  </a:lnTo>
                  <a:lnTo>
                    <a:pt x="197643" y="404812"/>
                  </a:lnTo>
                  <a:lnTo>
                    <a:pt x="152325" y="399466"/>
                  </a:lnTo>
                  <a:lnTo>
                    <a:pt x="110724" y="384239"/>
                  </a:lnTo>
                  <a:lnTo>
                    <a:pt x="74027" y="360345"/>
                  </a:lnTo>
                  <a:lnTo>
                    <a:pt x="43420" y="329000"/>
                  </a:lnTo>
                  <a:lnTo>
                    <a:pt x="20088" y="291419"/>
                  </a:lnTo>
                  <a:lnTo>
                    <a:pt x="5219" y="248815"/>
                  </a:lnTo>
                  <a:lnTo>
                    <a:pt x="0" y="202406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87338"/>
            <a:ext cx="9255919" cy="1480961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9" y="961099"/>
            <a:ext cx="9899121" cy="5744104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87338"/>
            <a:ext cx="9255919" cy="1480961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64540"/>
            <a:ext cx="9906000" cy="566327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87338"/>
            <a:ext cx="9255919" cy="1480961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37" y="620581"/>
            <a:ext cx="9868165" cy="581805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9" y="178456"/>
            <a:ext cx="3308879" cy="6769760"/>
          </a:xfrm>
          <a:prstGeom prst="rect">
            <a:avLst/>
          </a:prstGeom>
        </p:spPr>
        <p:txBody>
          <a:bodyPr vert="horz" wrap="square" lIns="0" tIns="60537" rIns="0" bIns="0" rtlCol="0">
            <a:spAutoFit/>
          </a:bodyPr>
          <a:lstStyle/>
          <a:p>
            <a:pPr marL="13758">
              <a:spcBef>
                <a:spcPts val="477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2.1</a:t>
            </a:r>
            <a:r>
              <a:rPr sz="3900" spc="-7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的安装</a:t>
            </a:r>
            <a:endParaRPr sz="3900">
              <a:latin typeface="SimSun"/>
              <a:cs typeface="SimSun"/>
            </a:endParaRPr>
          </a:p>
          <a:p>
            <a:pPr marL="13758">
              <a:lnSpc>
                <a:spcPts val="3976"/>
              </a:lnSpc>
              <a:spcBef>
                <a:spcPts val="330"/>
              </a:spcBef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三、选择软件包</a:t>
            </a:r>
            <a:endParaRPr sz="3467">
              <a:latin typeface="SimSun"/>
              <a:cs typeface="SimSun"/>
            </a:endParaRPr>
          </a:p>
          <a:p>
            <a:pPr marL="816528">
              <a:lnSpc>
                <a:spcPts val="3456"/>
              </a:lnSpc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选择</a:t>
            </a:r>
            <a:endParaRPr sz="3033">
              <a:latin typeface="SimSun"/>
              <a:cs typeface="SimSun"/>
            </a:endParaRPr>
          </a:p>
          <a:p>
            <a:pPr marL="26828" marR="1732799" algn="just">
              <a:lnSpc>
                <a:spcPct val="99400"/>
              </a:lnSpc>
              <a:spcBef>
                <a:spcPts val="179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安装的软 件包时， 建议安装 所有软件 包，视图 左边选择 大类，视 图右边鼠 标右键选 择所有子 软件包。</a:t>
            </a:r>
            <a:endParaRPr sz="3033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315" y="1869150"/>
            <a:ext cx="8163849" cy="5190331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340" y="183409"/>
            <a:ext cx="9361858" cy="3070819"/>
          </a:xfrm>
          <a:prstGeom prst="rect">
            <a:avLst/>
          </a:prstGeom>
        </p:spPr>
        <p:txBody>
          <a:bodyPr vert="horz" wrap="square" lIns="0" tIns="224261" rIns="0" bIns="0" rtlCol="0">
            <a:spAutoFit/>
          </a:bodyPr>
          <a:lstStyle/>
          <a:p>
            <a:pPr marL="25452">
              <a:spcBef>
                <a:spcPts val="1766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2.1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的安装</a:t>
            </a:r>
            <a:endParaRPr sz="3900">
              <a:latin typeface="SimSun"/>
              <a:cs typeface="SimSun"/>
            </a:endParaRPr>
          </a:p>
          <a:p>
            <a:pPr marL="25452">
              <a:spcBef>
                <a:spcPts val="1473"/>
              </a:spcBef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四、其它常识</a:t>
            </a:r>
            <a:endParaRPr sz="3467">
              <a:latin typeface="SimSun"/>
              <a:cs typeface="SimSun"/>
            </a:endParaRPr>
          </a:p>
          <a:p>
            <a:pPr marL="25452">
              <a:spcBef>
                <a:spcPts val="248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kdump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是一个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内核崩溃转储机制</a:t>
            </a:r>
            <a:endParaRPr sz="3033">
              <a:latin typeface="SimSun"/>
              <a:cs typeface="SimSun"/>
            </a:endParaRPr>
          </a:p>
          <a:p>
            <a:pPr marL="13758" marR="5503">
              <a:lnSpc>
                <a:spcPts val="3586"/>
              </a:lnSpc>
              <a:spcBef>
                <a:spcPts val="818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、登录窗口只会普通用户名，超级用户</a:t>
            </a:r>
            <a:r>
              <a:rPr sz="3033" spc="-54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ot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不显示，在 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other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中手动输入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root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用户名和密码。</a:t>
            </a:r>
            <a:endParaRPr sz="3033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79" y="3195108"/>
            <a:ext cx="5408744" cy="38695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2888" y="6393920"/>
            <a:ext cx="4084504" cy="67071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4676" y="3353329"/>
            <a:ext cx="4106863" cy="15684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93433"/>
            <a:ext cx="9906000" cy="46142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378" y="183410"/>
            <a:ext cx="6110764" cy="2044898"/>
          </a:xfrm>
          <a:prstGeom prst="rect">
            <a:avLst/>
          </a:prstGeom>
        </p:spPr>
        <p:txBody>
          <a:bodyPr vert="horz" wrap="square" lIns="0" tIns="224261" rIns="0" bIns="0" rtlCol="0">
            <a:spAutoFit/>
          </a:bodyPr>
          <a:lstStyle/>
          <a:p>
            <a:pPr marL="13758">
              <a:spcBef>
                <a:spcPts val="1766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2.1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的安装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1473"/>
              </a:spcBef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四、其它常识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248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、首次登陆进行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初始化设置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8" y="183410"/>
            <a:ext cx="6110764" cy="2044898"/>
          </a:xfrm>
          <a:prstGeom prst="rect">
            <a:avLst/>
          </a:prstGeom>
        </p:spPr>
        <p:txBody>
          <a:bodyPr vert="horz" wrap="square" lIns="0" tIns="224261" rIns="0" bIns="0" rtlCol="0">
            <a:spAutoFit/>
          </a:bodyPr>
          <a:lstStyle/>
          <a:p>
            <a:pPr marL="13758">
              <a:spcBef>
                <a:spcPts val="1766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2.1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的安装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1473"/>
              </a:spcBef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四、其它常识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248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、首次登陆进行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初始化设置</a:t>
            </a:r>
            <a:endParaRPr sz="3033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121" y="2180431"/>
            <a:ext cx="8741699" cy="491516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8" y="183410"/>
            <a:ext cx="6110764" cy="2044898"/>
          </a:xfrm>
          <a:prstGeom prst="rect">
            <a:avLst/>
          </a:prstGeom>
        </p:spPr>
        <p:txBody>
          <a:bodyPr vert="horz" wrap="square" lIns="0" tIns="224261" rIns="0" bIns="0" rtlCol="0">
            <a:spAutoFit/>
          </a:bodyPr>
          <a:lstStyle/>
          <a:p>
            <a:pPr marL="13758">
              <a:spcBef>
                <a:spcPts val="1766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2.1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的安装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1473"/>
              </a:spcBef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四、其它常识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248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、首次登陆进行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初始化设置</a:t>
            </a:r>
            <a:endParaRPr sz="3033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35" y="2471076"/>
            <a:ext cx="9863005" cy="3532452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8" y="183410"/>
            <a:ext cx="6110764" cy="2044898"/>
          </a:xfrm>
          <a:prstGeom prst="rect">
            <a:avLst/>
          </a:prstGeom>
        </p:spPr>
        <p:txBody>
          <a:bodyPr vert="horz" wrap="square" lIns="0" tIns="224261" rIns="0" bIns="0" rtlCol="0">
            <a:spAutoFit/>
          </a:bodyPr>
          <a:lstStyle/>
          <a:p>
            <a:pPr marL="13758">
              <a:spcBef>
                <a:spcPts val="1766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2.1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的安装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1473"/>
              </a:spcBef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四、其它常识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248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、首次登陆进行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初始化设置</a:t>
            </a:r>
            <a:endParaRPr sz="3033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92" y="2259543"/>
            <a:ext cx="9790773" cy="4093103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664" y="183408"/>
            <a:ext cx="9819323" cy="3955677"/>
          </a:xfrm>
          <a:prstGeom prst="rect">
            <a:avLst/>
          </a:prstGeom>
        </p:spPr>
        <p:txBody>
          <a:bodyPr vert="horz" wrap="square" lIns="0" tIns="224261" rIns="0" bIns="0" rtlCol="0">
            <a:spAutoFit/>
          </a:bodyPr>
          <a:lstStyle/>
          <a:p>
            <a:pPr marL="57782">
              <a:spcBef>
                <a:spcPts val="1766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2.1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的安装</a:t>
            </a:r>
            <a:endParaRPr sz="3900">
              <a:latin typeface="SimSun"/>
              <a:cs typeface="SimSun"/>
            </a:endParaRPr>
          </a:p>
          <a:p>
            <a:pPr marL="57782">
              <a:spcBef>
                <a:spcPts val="1473"/>
              </a:spcBef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四、其它常识</a:t>
            </a:r>
            <a:endParaRPr sz="3467">
              <a:latin typeface="SimSun"/>
              <a:cs typeface="SimSun"/>
            </a:endParaRPr>
          </a:p>
          <a:p>
            <a:pPr>
              <a:spcBef>
                <a:spcPts val="54"/>
              </a:spcBef>
            </a:pPr>
            <a:endParaRPr sz="3142">
              <a:latin typeface="SimSun"/>
              <a:cs typeface="SimSun"/>
            </a:endParaRPr>
          </a:p>
          <a:p>
            <a:pPr marL="13758" marR="366646">
              <a:lnSpc>
                <a:spcPts val="3586"/>
              </a:lnSpc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An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nd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是</a:t>
            </a:r>
            <a:r>
              <a:rPr sz="3033" spc="-49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Ce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spc="-43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spc="-6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等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的安装管 理程序。</a:t>
            </a:r>
            <a:endParaRPr sz="3033">
              <a:latin typeface="SimSun"/>
              <a:cs typeface="SimSun"/>
            </a:endParaRPr>
          </a:p>
          <a:p>
            <a:pPr>
              <a:spcBef>
                <a:spcPts val="32"/>
              </a:spcBef>
            </a:pPr>
            <a:endParaRPr sz="3358">
              <a:latin typeface="SimSun"/>
              <a:cs typeface="SimSun"/>
            </a:endParaRPr>
          </a:p>
          <a:p>
            <a:pPr marL="13758">
              <a:spcBef>
                <a:spcPts val="5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、多操作系统引导装入器为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grub(Grand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Unified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Bootloader)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57062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938743"/>
            <a:ext cx="9763601" cy="5579455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1.2</a:t>
            </a:r>
            <a:r>
              <a:rPr sz="3900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Unix</a:t>
            </a:r>
            <a:endParaRPr sz="3900">
              <a:latin typeface="Calibri"/>
              <a:cs typeface="Calibri"/>
            </a:endParaRPr>
          </a:p>
          <a:p>
            <a:pPr marL="13758">
              <a:spcBef>
                <a:spcPts val="3949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1.2.3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GPL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协议，</a:t>
            </a: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GNU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项目和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endParaRPr sz="3900">
              <a:latin typeface="Calibri"/>
              <a:cs typeface="Calibri"/>
            </a:endParaRPr>
          </a:p>
          <a:p>
            <a:pPr marL="39210" marR="257272">
              <a:lnSpc>
                <a:spcPts val="3564"/>
              </a:lnSpc>
              <a:spcBef>
                <a:spcPts val="2351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自由软件基金协会开发了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GNU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通用许可协议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GPL(Gerneral </a:t>
            </a:r>
            <a:r>
              <a:rPr sz="3033" b="1" spc="-67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Public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 Licence)</a:t>
            </a:r>
            <a:r>
              <a:rPr sz="4469" spc="8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主要有三大原则：</a:t>
            </a:r>
            <a:endParaRPr sz="4469" baseline="1010">
              <a:latin typeface="SimSun"/>
              <a:cs typeface="SimSun"/>
            </a:endParaRPr>
          </a:p>
          <a:p>
            <a:pPr marL="39210" marR="5503">
              <a:lnSpc>
                <a:spcPts val="3552"/>
              </a:lnSpc>
              <a:spcBef>
                <a:spcPts val="887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、所有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4469" spc="89" baseline="1010" dirty="0">
                <a:solidFill>
                  <a:srgbClr val="FF0000"/>
                </a:solidFill>
                <a:latin typeface="SimSun"/>
                <a:cs typeface="SimSun"/>
              </a:rPr>
              <a:t>软件发布时必须提供全部源代码，源代码应有 </a:t>
            </a:r>
            <a:r>
              <a:rPr sz="2979" spc="65" dirty="0">
                <a:solidFill>
                  <a:srgbClr val="FF0000"/>
                </a:solidFill>
                <a:latin typeface="SimSun"/>
                <a:cs typeface="SimSun"/>
              </a:rPr>
              <a:t>清晰的文档。</a:t>
            </a:r>
            <a:endParaRPr sz="2979">
              <a:latin typeface="SimSun"/>
              <a:cs typeface="SimSun"/>
            </a:endParaRPr>
          </a:p>
          <a:p>
            <a:pPr marL="39210" marR="5503">
              <a:lnSpc>
                <a:spcPts val="3564"/>
              </a:lnSpc>
              <a:spcBef>
                <a:spcPts val="921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、加进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4469" spc="89" baseline="1010" dirty="0">
                <a:solidFill>
                  <a:srgbClr val="FF0000"/>
                </a:solidFill>
                <a:latin typeface="SimSun"/>
                <a:cs typeface="SimSun"/>
              </a:rPr>
              <a:t>软件的所有软件都要有清晰的文档，并且只能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作为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GPL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软件发布。</a:t>
            </a:r>
            <a:endParaRPr sz="4469" baseline="1010">
              <a:latin typeface="SimSun"/>
              <a:cs typeface="SimSun"/>
            </a:endParaRPr>
          </a:p>
          <a:p>
            <a:pPr marL="39210">
              <a:spcBef>
                <a:spcPts val="693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、任何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GPL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软件都没有担保。</a:t>
            </a:r>
            <a:endParaRPr sz="4469" baseline="1010">
              <a:latin typeface="SimSun"/>
              <a:cs typeface="SimSu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464015" y="6691445"/>
            <a:ext cx="456089" cy="466408"/>
            <a:chOff x="8736012" y="6440488"/>
            <a:chExt cx="421005" cy="430530"/>
          </a:xfrm>
        </p:grpSpPr>
        <p:sp>
          <p:nvSpPr>
            <p:cNvPr id="5" name="object 5"/>
            <p:cNvSpPr/>
            <p:nvPr/>
          </p:nvSpPr>
          <p:spPr>
            <a:xfrm>
              <a:off x="8748712" y="6453188"/>
              <a:ext cx="395605" cy="405130"/>
            </a:xfrm>
            <a:custGeom>
              <a:avLst/>
              <a:gdLst/>
              <a:ahLst/>
              <a:cxnLst/>
              <a:rect l="l" t="t" r="r" b="b"/>
              <a:pathLst>
                <a:path w="395604" h="405129">
                  <a:moveTo>
                    <a:pt x="197643" y="0"/>
                  </a:moveTo>
                  <a:lnTo>
                    <a:pt x="152325" y="5345"/>
                  </a:lnTo>
                  <a:lnTo>
                    <a:pt x="110725" y="20572"/>
                  </a:lnTo>
                  <a:lnTo>
                    <a:pt x="74027" y="44466"/>
                  </a:lnTo>
                  <a:lnTo>
                    <a:pt x="43420" y="75811"/>
                  </a:lnTo>
                  <a:lnTo>
                    <a:pt x="20088" y="113392"/>
                  </a:lnTo>
                  <a:lnTo>
                    <a:pt x="5219" y="155996"/>
                  </a:lnTo>
                  <a:lnTo>
                    <a:pt x="0" y="202405"/>
                  </a:lnTo>
                  <a:lnTo>
                    <a:pt x="5219" y="248815"/>
                  </a:lnTo>
                  <a:lnTo>
                    <a:pt x="20088" y="291418"/>
                  </a:lnTo>
                  <a:lnTo>
                    <a:pt x="43420" y="329000"/>
                  </a:lnTo>
                  <a:lnTo>
                    <a:pt x="74027" y="360345"/>
                  </a:lnTo>
                  <a:lnTo>
                    <a:pt x="110725" y="384239"/>
                  </a:lnTo>
                  <a:lnTo>
                    <a:pt x="152325" y="399466"/>
                  </a:lnTo>
                  <a:lnTo>
                    <a:pt x="197643" y="404811"/>
                  </a:lnTo>
                  <a:lnTo>
                    <a:pt x="242961" y="399466"/>
                  </a:lnTo>
                  <a:lnTo>
                    <a:pt x="284562" y="384239"/>
                  </a:lnTo>
                  <a:lnTo>
                    <a:pt x="321259" y="360345"/>
                  </a:lnTo>
                  <a:lnTo>
                    <a:pt x="351867" y="329000"/>
                  </a:lnTo>
                  <a:lnTo>
                    <a:pt x="375198" y="291418"/>
                  </a:lnTo>
                  <a:lnTo>
                    <a:pt x="390067" y="248815"/>
                  </a:lnTo>
                  <a:lnTo>
                    <a:pt x="395287" y="202405"/>
                  </a:lnTo>
                  <a:lnTo>
                    <a:pt x="390067" y="155996"/>
                  </a:lnTo>
                  <a:lnTo>
                    <a:pt x="375198" y="113392"/>
                  </a:lnTo>
                  <a:lnTo>
                    <a:pt x="351867" y="75811"/>
                  </a:lnTo>
                  <a:lnTo>
                    <a:pt x="321259" y="44466"/>
                  </a:lnTo>
                  <a:lnTo>
                    <a:pt x="284562" y="20572"/>
                  </a:lnTo>
                  <a:lnTo>
                    <a:pt x="242961" y="5345"/>
                  </a:lnTo>
                  <a:lnTo>
                    <a:pt x="197643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6" name="object 6"/>
            <p:cNvSpPr/>
            <p:nvPr/>
          </p:nvSpPr>
          <p:spPr>
            <a:xfrm>
              <a:off x="8748712" y="6453188"/>
              <a:ext cx="395605" cy="405130"/>
            </a:xfrm>
            <a:custGeom>
              <a:avLst/>
              <a:gdLst/>
              <a:ahLst/>
              <a:cxnLst/>
              <a:rect l="l" t="t" r="r" b="b"/>
              <a:pathLst>
                <a:path w="395604" h="405129">
                  <a:moveTo>
                    <a:pt x="0" y="202406"/>
                  </a:moveTo>
                  <a:lnTo>
                    <a:pt x="5219" y="155996"/>
                  </a:lnTo>
                  <a:lnTo>
                    <a:pt x="20088" y="113392"/>
                  </a:lnTo>
                  <a:lnTo>
                    <a:pt x="43420" y="75811"/>
                  </a:lnTo>
                  <a:lnTo>
                    <a:pt x="74027" y="44466"/>
                  </a:lnTo>
                  <a:lnTo>
                    <a:pt x="110724" y="20572"/>
                  </a:lnTo>
                  <a:lnTo>
                    <a:pt x="152325" y="5345"/>
                  </a:lnTo>
                  <a:lnTo>
                    <a:pt x="197643" y="0"/>
                  </a:lnTo>
                  <a:lnTo>
                    <a:pt x="242961" y="5345"/>
                  </a:lnTo>
                  <a:lnTo>
                    <a:pt x="284562" y="20572"/>
                  </a:lnTo>
                  <a:lnTo>
                    <a:pt x="321259" y="44466"/>
                  </a:lnTo>
                  <a:lnTo>
                    <a:pt x="351866" y="75811"/>
                  </a:lnTo>
                  <a:lnTo>
                    <a:pt x="375198" y="113392"/>
                  </a:lnTo>
                  <a:lnTo>
                    <a:pt x="390067" y="155996"/>
                  </a:lnTo>
                  <a:lnTo>
                    <a:pt x="395287" y="202406"/>
                  </a:lnTo>
                  <a:lnTo>
                    <a:pt x="390067" y="248815"/>
                  </a:lnTo>
                  <a:lnTo>
                    <a:pt x="375198" y="291419"/>
                  </a:lnTo>
                  <a:lnTo>
                    <a:pt x="351866" y="329000"/>
                  </a:lnTo>
                  <a:lnTo>
                    <a:pt x="321259" y="360345"/>
                  </a:lnTo>
                  <a:lnTo>
                    <a:pt x="284562" y="384239"/>
                  </a:lnTo>
                  <a:lnTo>
                    <a:pt x="242961" y="399466"/>
                  </a:lnTo>
                  <a:lnTo>
                    <a:pt x="197643" y="404812"/>
                  </a:lnTo>
                  <a:lnTo>
                    <a:pt x="152325" y="399466"/>
                  </a:lnTo>
                  <a:lnTo>
                    <a:pt x="110724" y="384239"/>
                  </a:lnTo>
                  <a:lnTo>
                    <a:pt x="74027" y="360345"/>
                  </a:lnTo>
                  <a:lnTo>
                    <a:pt x="43420" y="329000"/>
                  </a:lnTo>
                  <a:lnTo>
                    <a:pt x="20088" y="291419"/>
                  </a:lnTo>
                  <a:lnTo>
                    <a:pt x="5219" y="248815"/>
                  </a:lnTo>
                  <a:lnTo>
                    <a:pt x="0" y="202406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9" y="201982"/>
            <a:ext cx="2748227" cy="1508116"/>
          </a:xfrm>
          <a:prstGeom prst="rect">
            <a:avLst/>
          </a:prstGeom>
        </p:spPr>
        <p:txBody>
          <a:bodyPr vert="horz" wrap="square" lIns="0" tIns="205687" rIns="0" bIns="0" rtlCol="0">
            <a:spAutoFit/>
          </a:bodyPr>
          <a:lstStyle/>
          <a:p>
            <a:pPr marL="753241" lvl="1" indent="-739483">
              <a:spcBef>
                <a:spcPts val="1620"/>
              </a:spcBef>
              <a:buFont typeface="Calibri"/>
              <a:buAutoNum type="arabicPeriod" startAt="2"/>
              <a:tabLst>
                <a:tab pos="753241" algn="l"/>
              </a:tabLst>
            </a:pP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获得帮助</a:t>
            </a:r>
            <a:endParaRPr sz="3900">
              <a:latin typeface="SimSun"/>
              <a:cs typeface="SimSun"/>
            </a:endParaRPr>
          </a:p>
          <a:p>
            <a:pPr marL="1007761" lvl="2" indent="-994691">
              <a:spcBef>
                <a:spcPts val="1343"/>
              </a:spcBef>
              <a:buAutoNum type="arabicPeriod"/>
              <a:tabLst>
                <a:tab pos="1008449" algn="l"/>
              </a:tabLst>
            </a:pPr>
            <a:r>
              <a:rPr sz="3467" spc="-5" dirty="0">
                <a:solidFill>
                  <a:srgbClr val="FF0000"/>
                </a:solidFill>
                <a:latin typeface="Calibri"/>
                <a:cs typeface="Calibri"/>
              </a:rPr>
              <a:t>help</a:t>
            </a:r>
            <a:endParaRPr sz="3467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301" y="2561123"/>
            <a:ext cx="9822074" cy="281767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028398" marR="5503" indent="-1014640">
              <a:lnSpc>
                <a:spcPct val="119300"/>
              </a:lnSpc>
              <a:spcBef>
                <a:spcPts val="108"/>
              </a:spcBef>
            </a:pP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提供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sh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的内部命令的帮助，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本身也是内部命令。 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help</a:t>
            </a:r>
            <a:endParaRPr sz="3033">
              <a:latin typeface="Calibri"/>
              <a:cs typeface="Calibri"/>
            </a:endParaRPr>
          </a:p>
          <a:p>
            <a:pPr marL="1028398" marR="7328796">
              <a:lnSpc>
                <a:spcPct val="119300"/>
              </a:lnSpc>
              <a:spcBef>
                <a:spcPts val="103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help</a:t>
            </a:r>
            <a:r>
              <a:rPr sz="3033" spc="-9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help </a:t>
            </a:r>
            <a:r>
              <a:rPr sz="3033" spc="-66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help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cd</a:t>
            </a:r>
            <a:endParaRPr sz="3033">
              <a:latin typeface="Calibri"/>
              <a:cs typeface="Calibri"/>
            </a:endParaRPr>
          </a:p>
          <a:p>
            <a:pPr marL="1028398">
              <a:spcBef>
                <a:spcPts val="807"/>
              </a:spcBef>
              <a:tabLst>
                <a:tab pos="4989965" algn="l"/>
              </a:tabLst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help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ls	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//</a:t>
            </a:r>
            <a:r>
              <a:rPr sz="3033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ls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为外部命令</a:t>
            </a:r>
            <a:endParaRPr sz="3033">
              <a:latin typeface="SimSun"/>
              <a:cs typeface="SimSu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45818" y="372921"/>
            <a:ext cx="7664079" cy="2413900"/>
            <a:chOff x="2073062" y="608004"/>
            <a:chExt cx="7074534" cy="2228215"/>
          </a:xfrm>
        </p:grpSpPr>
        <p:sp>
          <p:nvSpPr>
            <p:cNvPr id="6" name="object 6"/>
            <p:cNvSpPr/>
            <p:nvPr/>
          </p:nvSpPr>
          <p:spPr>
            <a:xfrm>
              <a:off x="2085762" y="620704"/>
              <a:ext cx="7049134" cy="2202815"/>
            </a:xfrm>
            <a:custGeom>
              <a:avLst/>
              <a:gdLst/>
              <a:ahLst/>
              <a:cxnLst/>
              <a:rect l="l" t="t" r="r" b="b"/>
              <a:pathLst>
                <a:path w="7049134" h="2202815">
                  <a:moveTo>
                    <a:pt x="3793793" y="0"/>
                  </a:moveTo>
                  <a:lnTo>
                    <a:pt x="3684998" y="439"/>
                  </a:lnTo>
                  <a:lnTo>
                    <a:pt x="3576261" y="1839"/>
                  </a:lnTo>
                  <a:lnTo>
                    <a:pt x="3467681" y="4199"/>
                  </a:lnTo>
                  <a:lnTo>
                    <a:pt x="3359355" y="7520"/>
                  </a:lnTo>
                  <a:lnTo>
                    <a:pt x="3251380" y="11805"/>
                  </a:lnTo>
                  <a:lnTo>
                    <a:pt x="3143853" y="17055"/>
                  </a:lnTo>
                  <a:lnTo>
                    <a:pt x="3036872" y="23270"/>
                  </a:lnTo>
                  <a:lnTo>
                    <a:pt x="2930533" y="30452"/>
                  </a:lnTo>
                  <a:lnTo>
                    <a:pt x="2877636" y="34407"/>
                  </a:lnTo>
                  <a:lnTo>
                    <a:pt x="2824935" y="38603"/>
                  </a:lnTo>
                  <a:lnTo>
                    <a:pt x="2772444" y="43042"/>
                  </a:lnTo>
                  <a:lnTo>
                    <a:pt x="2720175" y="47724"/>
                  </a:lnTo>
                  <a:lnTo>
                    <a:pt x="2668139" y="52648"/>
                  </a:lnTo>
                  <a:lnTo>
                    <a:pt x="2616350" y="57816"/>
                  </a:lnTo>
                  <a:lnTo>
                    <a:pt x="2564818" y="63226"/>
                  </a:lnTo>
                  <a:lnTo>
                    <a:pt x="2513557" y="68880"/>
                  </a:lnTo>
                  <a:lnTo>
                    <a:pt x="2462578" y="74777"/>
                  </a:lnTo>
                  <a:lnTo>
                    <a:pt x="2411894" y="80918"/>
                  </a:lnTo>
                  <a:lnTo>
                    <a:pt x="2361516" y="87303"/>
                  </a:lnTo>
                  <a:lnTo>
                    <a:pt x="2311458" y="93931"/>
                  </a:lnTo>
                  <a:lnTo>
                    <a:pt x="2261731" y="100804"/>
                  </a:lnTo>
                  <a:lnTo>
                    <a:pt x="2212346" y="107921"/>
                  </a:lnTo>
                  <a:lnTo>
                    <a:pt x="2163318" y="115282"/>
                  </a:lnTo>
                  <a:lnTo>
                    <a:pt x="2114656" y="122888"/>
                  </a:lnTo>
                  <a:lnTo>
                    <a:pt x="2066375" y="130739"/>
                  </a:lnTo>
                  <a:lnTo>
                    <a:pt x="2018486" y="138835"/>
                  </a:lnTo>
                  <a:lnTo>
                    <a:pt x="1971000" y="147176"/>
                  </a:lnTo>
                  <a:lnTo>
                    <a:pt x="1923931" y="155762"/>
                  </a:lnTo>
                  <a:lnTo>
                    <a:pt x="1877291" y="164593"/>
                  </a:lnTo>
                  <a:lnTo>
                    <a:pt x="1831091" y="173670"/>
                  </a:lnTo>
                  <a:lnTo>
                    <a:pt x="1785344" y="182993"/>
                  </a:lnTo>
                  <a:lnTo>
                    <a:pt x="1740061" y="192562"/>
                  </a:lnTo>
                  <a:lnTo>
                    <a:pt x="1695256" y="202376"/>
                  </a:lnTo>
                  <a:lnTo>
                    <a:pt x="1650940" y="212437"/>
                  </a:lnTo>
                  <a:lnTo>
                    <a:pt x="1607126" y="222745"/>
                  </a:lnTo>
                  <a:lnTo>
                    <a:pt x="1544446" y="238147"/>
                  </a:lnTo>
                  <a:lnTo>
                    <a:pt x="1483627" y="253881"/>
                  </a:lnTo>
                  <a:lnTo>
                    <a:pt x="1424672" y="269938"/>
                  </a:lnTo>
                  <a:lnTo>
                    <a:pt x="1367583" y="286308"/>
                  </a:lnTo>
                  <a:lnTo>
                    <a:pt x="1312362" y="302980"/>
                  </a:lnTo>
                  <a:lnTo>
                    <a:pt x="1259011" y="319945"/>
                  </a:lnTo>
                  <a:lnTo>
                    <a:pt x="1207531" y="337192"/>
                  </a:lnTo>
                  <a:lnTo>
                    <a:pt x="1157925" y="354712"/>
                  </a:lnTo>
                  <a:lnTo>
                    <a:pt x="1110194" y="372493"/>
                  </a:lnTo>
                  <a:lnTo>
                    <a:pt x="1064341" y="390527"/>
                  </a:lnTo>
                  <a:lnTo>
                    <a:pt x="1020368" y="408804"/>
                  </a:lnTo>
                  <a:lnTo>
                    <a:pt x="978275" y="427312"/>
                  </a:lnTo>
                  <a:lnTo>
                    <a:pt x="938066" y="446043"/>
                  </a:lnTo>
                  <a:lnTo>
                    <a:pt x="899742" y="464985"/>
                  </a:lnTo>
                  <a:lnTo>
                    <a:pt x="863305" y="484130"/>
                  </a:lnTo>
                  <a:lnTo>
                    <a:pt x="828758" y="503466"/>
                  </a:lnTo>
                  <a:lnTo>
                    <a:pt x="765337" y="542675"/>
                  </a:lnTo>
                  <a:lnTo>
                    <a:pt x="709497" y="582531"/>
                  </a:lnTo>
                  <a:lnTo>
                    <a:pt x="661251" y="622953"/>
                  </a:lnTo>
                  <a:lnTo>
                    <a:pt x="620616" y="663862"/>
                  </a:lnTo>
                  <a:lnTo>
                    <a:pt x="587608" y="705177"/>
                  </a:lnTo>
                  <a:lnTo>
                    <a:pt x="562241" y="746817"/>
                  </a:lnTo>
                  <a:lnTo>
                    <a:pt x="544531" y="788702"/>
                  </a:lnTo>
                  <a:lnTo>
                    <a:pt x="534494" y="830752"/>
                  </a:lnTo>
                  <a:lnTo>
                    <a:pt x="532145" y="872886"/>
                  </a:lnTo>
                  <a:lnTo>
                    <a:pt x="533858" y="893960"/>
                  </a:lnTo>
                  <a:lnTo>
                    <a:pt x="543071" y="936069"/>
                  </a:lnTo>
                  <a:lnTo>
                    <a:pt x="560011" y="978062"/>
                  </a:lnTo>
                  <a:lnTo>
                    <a:pt x="584693" y="1019858"/>
                  </a:lnTo>
                  <a:lnTo>
                    <a:pt x="617133" y="1061375"/>
                  </a:lnTo>
                  <a:lnTo>
                    <a:pt x="657347" y="1102535"/>
                  </a:lnTo>
                  <a:lnTo>
                    <a:pt x="705350" y="1143256"/>
                  </a:lnTo>
                  <a:lnTo>
                    <a:pt x="761157" y="1183459"/>
                  </a:lnTo>
                  <a:lnTo>
                    <a:pt x="824784" y="1223062"/>
                  </a:lnTo>
                  <a:lnTo>
                    <a:pt x="859535" y="1242613"/>
                  </a:lnTo>
                  <a:lnTo>
                    <a:pt x="896247" y="1261985"/>
                  </a:lnTo>
                  <a:lnTo>
                    <a:pt x="934922" y="1281166"/>
                  </a:lnTo>
                  <a:lnTo>
                    <a:pt x="975561" y="1300148"/>
                  </a:lnTo>
                  <a:lnTo>
                    <a:pt x="1018167" y="1318919"/>
                  </a:lnTo>
                  <a:lnTo>
                    <a:pt x="1062742" y="1337470"/>
                  </a:lnTo>
                  <a:lnTo>
                    <a:pt x="1109287" y="1355791"/>
                  </a:lnTo>
                  <a:lnTo>
                    <a:pt x="1157805" y="1373872"/>
                  </a:lnTo>
                  <a:lnTo>
                    <a:pt x="1208297" y="1391702"/>
                  </a:lnTo>
                  <a:lnTo>
                    <a:pt x="1260765" y="1409272"/>
                  </a:lnTo>
                  <a:lnTo>
                    <a:pt x="1315212" y="1426571"/>
                  </a:lnTo>
                  <a:lnTo>
                    <a:pt x="1371639" y="1443590"/>
                  </a:lnTo>
                  <a:lnTo>
                    <a:pt x="0" y="2202225"/>
                  </a:lnTo>
                  <a:lnTo>
                    <a:pt x="2365621" y="1641785"/>
                  </a:lnTo>
                  <a:lnTo>
                    <a:pt x="2415526" y="1648084"/>
                  </a:lnTo>
                  <a:lnTo>
                    <a:pt x="2465689" y="1654144"/>
                  </a:lnTo>
                  <a:lnTo>
                    <a:pt x="2516101" y="1659964"/>
                  </a:lnTo>
                  <a:lnTo>
                    <a:pt x="2566750" y="1665544"/>
                  </a:lnTo>
                  <a:lnTo>
                    <a:pt x="2617625" y="1670886"/>
                  </a:lnTo>
                  <a:lnTo>
                    <a:pt x="2668715" y="1675989"/>
                  </a:lnTo>
                  <a:lnTo>
                    <a:pt x="2720010" y="1680855"/>
                  </a:lnTo>
                  <a:lnTo>
                    <a:pt x="2771499" y="1685482"/>
                  </a:lnTo>
                  <a:lnTo>
                    <a:pt x="2875015" y="1694026"/>
                  </a:lnTo>
                  <a:lnTo>
                    <a:pt x="2979175" y="1701625"/>
                  </a:lnTo>
                  <a:lnTo>
                    <a:pt x="3083893" y="1708281"/>
                  </a:lnTo>
                  <a:lnTo>
                    <a:pt x="3189083" y="1713998"/>
                  </a:lnTo>
                  <a:lnTo>
                    <a:pt x="3294657" y="1718780"/>
                  </a:lnTo>
                  <a:lnTo>
                    <a:pt x="3400530" y="1722628"/>
                  </a:lnTo>
                  <a:lnTo>
                    <a:pt x="3506613" y="1725548"/>
                  </a:lnTo>
                  <a:lnTo>
                    <a:pt x="3612821" y="1727541"/>
                  </a:lnTo>
                  <a:lnTo>
                    <a:pt x="3719066" y="1728612"/>
                  </a:lnTo>
                  <a:lnTo>
                    <a:pt x="3825263" y="1728763"/>
                  </a:lnTo>
                  <a:lnTo>
                    <a:pt x="3931324" y="1727998"/>
                  </a:lnTo>
                  <a:lnTo>
                    <a:pt x="4037162" y="1726320"/>
                  </a:lnTo>
                  <a:lnTo>
                    <a:pt x="4142691" y="1723732"/>
                  </a:lnTo>
                  <a:lnTo>
                    <a:pt x="4247823" y="1720238"/>
                  </a:lnTo>
                  <a:lnTo>
                    <a:pt x="4352474" y="1715841"/>
                  </a:lnTo>
                  <a:lnTo>
                    <a:pt x="4456554" y="1710544"/>
                  </a:lnTo>
                  <a:lnTo>
                    <a:pt x="4559978" y="1704350"/>
                  </a:lnTo>
                  <a:lnTo>
                    <a:pt x="4662660" y="1697262"/>
                  </a:lnTo>
                  <a:lnTo>
                    <a:pt x="4764511" y="1689285"/>
                  </a:lnTo>
                  <a:lnTo>
                    <a:pt x="4865447" y="1680420"/>
                  </a:lnTo>
                  <a:lnTo>
                    <a:pt x="4965379" y="1670673"/>
                  </a:lnTo>
                  <a:lnTo>
                    <a:pt x="5064221" y="1660044"/>
                  </a:lnTo>
                  <a:lnTo>
                    <a:pt x="5161886" y="1648539"/>
                  </a:lnTo>
                  <a:lnTo>
                    <a:pt x="5210250" y="1642458"/>
                  </a:lnTo>
                  <a:lnTo>
                    <a:pt x="5258288" y="1636160"/>
                  </a:lnTo>
                  <a:lnTo>
                    <a:pt x="5305988" y="1629644"/>
                  </a:lnTo>
                  <a:lnTo>
                    <a:pt x="5353340" y="1622910"/>
                  </a:lnTo>
                  <a:lnTo>
                    <a:pt x="5400332" y="1615960"/>
                  </a:lnTo>
                  <a:lnTo>
                    <a:pt x="5446955" y="1608793"/>
                  </a:lnTo>
                  <a:lnTo>
                    <a:pt x="5493196" y="1601410"/>
                  </a:lnTo>
                  <a:lnTo>
                    <a:pt x="5539046" y="1593812"/>
                  </a:lnTo>
                  <a:lnTo>
                    <a:pt x="5584493" y="1585999"/>
                  </a:lnTo>
                  <a:lnTo>
                    <a:pt x="5629527" y="1577970"/>
                  </a:lnTo>
                  <a:lnTo>
                    <a:pt x="5674136" y="1569728"/>
                  </a:lnTo>
                  <a:lnTo>
                    <a:pt x="5718311" y="1561271"/>
                  </a:lnTo>
                  <a:lnTo>
                    <a:pt x="5762039" y="1552601"/>
                  </a:lnTo>
                  <a:lnTo>
                    <a:pt x="5805311" y="1543718"/>
                  </a:lnTo>
                  <a:lnTo>
                    <a:pt x="5848115" y="1534621"/>
                  </a:lnTo>
                  <a:lnTo>
                    <a:pt x="5890440" y="1525313"/>
                  </a:lnTo>
                  <a:lnTo>
                    <a:pt x="5932276" y="1515793"/>
                  </a:lnTo>
                  <a:lnTo>
                    <a:pt x="5973612" y="1506061"/>
                  </a:lnTo>
                  <a:lnTo>
                    <a:pt x="6036293" y="1490659"/>
                  </a:lnTo>
                  <a:lnTo>
                    <a:pt x="6097111" y="1474924"/>
                  </a:lnTo>
                  <a:lnTo>
                    <a:pt x="6156066" y="1458867"/>
                  </a:lnTo>
                  <a:lnTo>
                    <a:pt x="6213155" y="1442498"/>
                  </a:lnTo>
                  <a:lnTo>
                    <a:pt x="6268376" y="1425825"/>
                  </a:lnTo>
                  <a:lnTo>
                    <a:pt x="6321727" y="1408861"/>
                  </a:lnTo>
                  <a:lnTo>
                    <a:pt x="6373207" y="1391613"/>
                  </a:lnTo>
                  <a:lnTo>
                    <a:pt x="6422813" y="1374094"/>
                  </a:lnTo>
                  <a:lnTo>
                    <a:pt x="6470544" y="1356312"/>
                  </a:lnTo>
                  <a:lnTo>
                    <a:pt x="6516397" y="1338278"/>
                  </a:lnTo>
                  <a:lnTo>
                    <a:pt x="6560371" y="1320002"/>
                  </a:lnTo>
                  <a:lnTo>
                    <a:pt x="6602463" y="1301493"/>
                  </a:lnTo>
                  <a:lnTo>
                    <a:pt x="6642672" y="1282763"/>
                  </a:lnTo>
                  <a:lnTo>
                    <a:pt x="6680996" y="1263820"/>
                  </a:lnTo>
                  <a:lnTo>
                    <a:pt x="6717433" y="1244676"/>
                  </a:lnTo>
                  <a:lnTo>
                    <a:pt x="6751981" y="1225339"/>
                  </a:lnTo>
                  <a:lnTo>
                    <a:pt x="6815401" y="1186130"/>
                  </a:lnTo>
                  <a:lnTo>
                    <a:pt x="6871242" y="1146275"/>
                  </a:lnTo>
                  <a:lnTo>
                    <a:pt x="6919487" y="1105852"/>
                  </a:lnTo>
                  <a:lnTo>
                    <a:pt x="6960122" y="1064943"/>
                  </a:lnTo>
                  <a:lnTo>
                    <a:pt x="6993131" y="1023629"/>
                  </a:lnTo>
                  <a:lnTo>
                    <a:pt x="7018498" y="981988"/>
                  </a:lnTo>
                  <a:lnTo>
                    <a:pt x="7036207" y="940103"/>
                  </a:lnTo>
                  <a:lnTo>
                    <a:pt x="7046244" y="898053"/>
                  </a:lnTo>
                  <a:lnTo>
                    <a:pt x="7048593" y="855919"/>
                  </a:lnTo>
                  <a:lnTo>
                    <a:pt x="7046880" y="834846"/>
                  </a:lnTo>
                  <a:lnTo>
                    <a:pt x="7037667" y="792736"/>
                  </a:lnTo>
                  <a:lnTo>
                    <a:pt x="7020727" y="750744"/>
                  </a:lnTo>
                  <a:lnTo>
                    <a:pt x="6996045" y="708948"/>
                  </a:lnTo>
                  <a:lnTo>
                    <a:pt x="6963605" y="667430"/>
                  </a:lnTo>
                  <a:lnTo>
                    <a:pt x="6923391" y="626270"/>
                  </a:lnTo>
                  <a:lnTo>
                    <a:pt x="6875388" y="585549"/>
                  </a:lnTo>
                  <a:lnTo>
                    <a:pt x="6819581" y="545347"/>
                  </a:lnTo>
                  <a:lnTo>
                    <a:pt x="6755953" y="505744"/>
                  </a:lnTo>
                  <a:lnTo>
                    <a:pt x="6721202" y="486192"/>
                  </a:lnTo>
                  <a:lnTo>
                    <a:pt x="6684490" y="466821"/>
                  </a:lnTo>
                  <a:lnTo>
                    <a:pt x="6645816" y="447639"/>
                  </a:lnTo>
                  <a:lnTo>
                    <a:pt x="6605176" y="428658"/>
                  </a:lnTo>
                  <a:lnTo>
                    <a:pt x="6562570" y="409887"/>
                  </a:lnTo>
                  <a:lnTo>
                    <a:pt x="6517995" y="391336"/>
                  </a:lnTo>
                  <a:lnTo>
                    <a:pt x="6471450" y="373015"/>
                  </a:lnTo>
                  <a:lnTo>
                    <a:pt x="6422932" y="354934"/>
                  </a:lnTo>
                  <a:lnTo>
                    <a:pt x="6372440" y="337104"/>
                  </a:lnTo>
                  <a:lnTo>
                    <a:pt x="6319972" y="319534"/>
                  </a:lnTo>
                  <a:lnTo>
                    <a:pt x="6265525" y="302235"/>
                  </a:lnTo>
                  <a:lnTo>
                    <a:pt x="6209098" y="285216"/>
                  </a:lnTo>
                  <a:lnTo>
                    <a:pt x="6169479" y="273776"/>
                  </a:lnTo>
                  <a:lnTo>
                    <a:pt x="6129265" y="262568"/>
                  </a:lnTo>
                  <a:lnTo>
                    <a:pt x="6088471" y="251591"/>
                  </a:lnTo>
                  <a:lnTo>
                    <a:pt x="6047107" y="240846"/>
                  </a:lnTo>
                  <a:lnTo>
                    <a:pt x="6005186" y="230333"/>
                  </a:lnTo>
                  <a:lnTo>
                    <a:pt x="5962720" y="220052"/>
                  </a:lnTo>
                  <a:lnTo>
                    <a:pt x="5919721" y="210004"/>
                  </a:lnTo>
                  <a:lnTo>
                    <a:pt x="5876201" y="200188"/>
                  </a:lnTo>
                  <a:lnTo>
                    <a:pt x="5832173" y="190605"/>
                  </a:lnTo>
                  <a:lnTo>
                    <a:pt x="5787649" y="181255"/>
                  </a:lnTo>
                  <a:lnTo>
                    <a:pt x="5742641" y="172138"/>
                  </a:lnTo>
                  <a:lnTo>
                    <a:pt x="5697160" y="163254"/>
                  </a:lnTo>
                  <a:lnTo>
                    <a:pt x="5651220" y="154603"/>
                  </a:lnTo>
                  <a:lnTo>
                    <a:pt x="5604832" y="146186"/>
                  </a:lnTo>
                  <a:lnTo>
                    <a:pt x="5558009" y="138003"/>
                  </a:lnTo>
                  <a:lnTo>
                    <a:pt x="5510762" y="130053"/>
                  </a:lnTo>
                  <a:lnTo>
                    <a:pt x="5463105" y="122338"/>
                  </a:lnTo>
                  <a:lnTo>
                    <a:pt x="5415048" y="114857"/>
                  </a:lnTo>
                  <a:lnTo>
                    <a:pt x="5366605" y="107610"/>
                  </a:lnTo>
                  <a:lnTo>
                    <a:pt x="5317786" y="100597"/>
                  </a:lnTo>
                  <a:lnTo>
                    <a:pt x="5268606" y="93820"/>
                  </a:lnTo>
                  <a:lnTo>
                    <a:pt x="5219075" y="87277"/>
                  </a:lnTo>
                  <a:lnTo>
                    <a:pt x="5169206" y="80969"/>
                  </a:lnTo>
                  <a:lnTo>
                    <a:pt x="5119011" y="74897"/>
                  </a:lnTo>
                  <a:lnTo>
                    <a:pt x="5068502" y="69059"/>
                  </a:lnTo>
                  <a:lnTo>
                    <a:pt x="5017692" y="63458"/>
                  </a:lnTo>
                  <a:lnTo>
                    <a:pt x="4966592" y="58091"/>
                  </a:lnTo>
                  <a:lnTo>
                    <a:pt x="4915215" y="52961"/>
                  </a:lnTo>
                  <a:lnTo>
                    <a:pt x="4863573" y="48067"/>
                  </a:lnTo>
                  <a:lnTo>
                    <a:pt x="4811678" y="43409"/>
                  </a:lnTo>
                  <a:lnTo>
                    <a:pt x="4759542" y="38987"/>
                  </a:lnTo>
                  <a:lnTo>
                    <a:pt x="4654596" y="30854"/>
                  </a:lnTo>
                  <a:lnTo>
                    <a:pt x="4548834" y="23667"/>
                  </a:lnTo>
                  <a:lnTo>
                    <a:pt x="4442351" y="17430"/>
                  </a:lnTo>
                  <a:lnTo>
                    <a:pt x="4335247" y="12142"/>
                  </a:lnTo>
                  <a:lnTo>
                    <a:pt x="4227617" y="7805"/>
                  </a:lnTo>
                  <a:lnTo>
                    <a:pt x="4119559" y="4422"/>
                  </a:lnTo>
                  <a:lnTo>
                    <a:pt x="4011171" y="1992"/>
                  </a:lnTo>
                  <a:lnTo>
                    <a:pt x="3902550" y="517"/>
                  </a:lnTo>
                  <a:lnTo>
                    <a:pt x="3793793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7" name="object 7"/>
            <p:cNvSpPr/>
            <p:nvPr/>
          </p:nvSpPr>
          <p:spPr>
            <a:xfrm>
              <a:off x="2085762" y="620704"/>
              <a:ext cx="7049134" cy="2202815"/>
            </a:xfrm>
            <a:custGeom>
              <a:avLst/>
              <a:gdLst/>
              <a:ahLst/>
              <a:cxnLst/>
              <a:rect l="l" t="t" r="r" b="b"/>
              <a:pathLst>
                <a:path w="7049134" h="2202815">
                  <a:moveTo>
                    <a:pt x="0" y="2202225"/>
                  </a:moveTo>
                  <a:lnTo>
                    <a:pt x="1371640" y="1443589"/>
                  </a:lnTo>
                  <a:lnTo>
                    <a:pt x="1315213" y="1426570"/>
                  </a:lnTo>
                  <a:lnTo>
                    <a:pt x="1260766" y="1409271"/>
                  </a:lnTo>
                  <a:lnTo>
                    <a:pt x="1208298" y="1391701"/>
                  </a:lnTo>
                  <a:lnTo>
                    <a:pt x="1157805" y="1373871"/>
                  </a:lnTo>
                  <a:lnTo>
                    <a:pt x="1109288" y="1355791"/>
                  </a:lnTo>
                  <a:lnTo>
                    <a:pt x="1062743" y="1337470"/>
                  </a:lnTo>
                  <a:lnTo>
                    <a:pt x="1018168" y="1318919"/>
                  </a:lnTo>
                  <a:lnTo>
                    <a:pt x="975562" y="1300147"/>
                  </a:lnTo>
                  <a:lnTo>
                    <a:pt x="934922" y="1281166"/>
                  </a:lnTo>
                  <a:lnTo>
                    <a:pt x="896248" y="1261984"/>
                  </a:lnTo>
                  <a:lnTo>
                    <a:pt x="859536" y="1242613"/>
                  </a:lnTo>
                  <a:lnTo>
                    <a:pt x="824785" y="1223061"/>
                  </a:lnTo>
                  <a:lnTo>
                    <a:pt x="791992" y="1203340"/>
                  </a:lnTo>
                  <a:lnTo>
                    <a:pt x="732277" y="1163427"/>
                  </a:lnTo>
                  <a:lnTo>
                    <a:pt x="680374" y="1122955"/>
                  </a:lnTo>
                  <a:lnTo>
                    <a:pt x="636268" y="1082005"/>
                  </a:lnTo>
                  <a:lnTo>
                    <a:pt x="599943" y="1040656"/>
                  </a:lnTo>
                  <a:lnTo>
                    <a:pt x="571383" y="998989"/>
                  </a:lnTo>
                  <a:lnTo>
                    <a:pt x="550574" y="957085"/>
                  </a:lnTo>
                  <a:lnTo>
                    <a:pt x="537500" y="915024"/>
                  </a:lnTo>
                  <a:lnTo>
                    <a:pt x="532145" y="872886"/>
                  </a:lnTo>
                  <a:lnTo>
                    <a:pt x="532358" y="851814"/>
                  </a:lnTo>
                  <a:lnTo>
                    <a:pt x="538553" y="809712"/>
                  </a:lnTo>
                  <a:lnTo>
                    <a:pt x="552428" y="767734"/>
                  </a:lnTo>
                  <a:lnTo>
                    <a:pt x="573968" y="725961"/>
                  </a:lnTo>
                  <a:lnTo>
                    <a:pt x="603158" y="684474"/>
                  </a:lnTo>
                  <a:lnTo>
                    <a:pt x="639982" y="643352"/>
                  </a:lnTo>
                  <a:lnTo>
                    <a:pt x="684424" y="602676"/>
                  </a:lnTo>
                  <a:lnTo>
                    <a:pt x="736469" y="562527"/>
                  </a:lnTo>
                  <a:lnTo>
                    <a:pt x="796101" y="522985"/>
                  </a:lnTo>
                  <a:lnTo>
                    <a:pt x="863306" y="484130"/>
                  </a:lnTo>
                  <a:lnTo>
                    <a:pt x="899743" y="464985"/>
                  </a:lnTo>
                  <a:lnTo>
                    <a:pt x="938066" y="446043"/>
                  </a:lnTo>
                  <a:lnTo>
                    <a:pt x="978276" y="427312"/>
                  </a:lnTo>
                  <a:lnTo>
                    <a:pt x="1020368" y="408804"/>
                  </a:lnTo>
                  <a:lnTo>
                    <a:pt x="1064342" y="390527"/>
                  </a:lnTo>
                  <a:lnTo>
                    <a:pt x="1110195" y="372493"/>
                  </a:lnTo>
                  <a:lnTo>
                    <a:pt x="1157926" y="354712"/>
                  </a:lnTo>
                  <a:lnTo>
                    <a:pt x="1207532" y="337192"/>
                  </a:lnTo>
                  <a:lnTo>
                    <a:pt x="1259012" y="319945"/>
                  </a:lnTo>
                  <a:lnTo>
                    <a:pt x="1312363" y="302980"/>
                  </a:lnTo>
                  <a:lnTo>
                    <a:pt x="1367584" y="286308"/>
                  </a:lnTo>
                  <a:lnTo>
                    <a:pt x="1424673" y="269938"/>
                  </a:lnTo>
                  <a:lnTo>
                    <a:pt x="1483628" y="253881"/>
                  </a:lnTo>
                  <a:lnTo>
                    <a:pt x="1544446" y="238146"/>
                  </a:lnTo>
                  <a:lnTo>
                    <a:pt x="1607127" y="222745"/>
                  </a:lnTo>
                  <a:lnTo>
                    <a:pt x="1650941" y="212437"/>
                  </a:lnTo>
                  <a:lnTo>
                    <a:pt x="1695257" y="202376"/>
                  </a:lnTo>
                  <a:lnTo>
                    <a:pt x="1740062" y="192561"/>
                  </a:lnTo>
                  <a:lnTo>
                    <a:pt x="1785344" y="182993"/>
                  </a:lnTo>
                  <a:lnTo>
                    <a:pt x="1831091" y="173670"/>
                  </a:lnTo>
                  <a:lnTo>
                    <a:pt x="1877291" y="164593"/>
                  </a:lnTo>
                  <a:lnTo>
                    <a:pt x="1923932" y="155761"/>
                  </a:lnTo>
                  <a:lnTo>
                    <a:pt x="1971001" y="147175"/>
                  </a:lnTo>
                  <a:lnTo>
                    <a:pt x="2018486" y="138834"/>
                  </a:lnTo>
                  <a:lnTo>
                    <a:pt x="2066375" y="130739"/>
                  </a:lnTo>
                  <a:lnTo>
                    <a:pt x="2114657" y="122888"/>
                  </a:lnTo>
                  <a:lnTo>
                    <a:pt x="2163318" y="115282"/>
                  </a:lnTo>
                  <a:lnTo>
                    <a:pt x="2212347" y="107921"/>
                  </a:lnTo>
                  <a:lnTo>
                    <a:pt x="2261731" y="100804"/>
                  </a:lnTo>
                  <a:lnTo>
                    <a:pt x="2311458" y="93931"/>
                  </a:lnTo>
                  <a:lnTo>
                    <a:pt x="2361517" y="87303"/>
                  </a:lnTo>
                  <a:lnTo>
                    <a:pt x="2411894" y="80918"/>
                  </a:lnTo>
                  <a:lnTo>
                    <a:pt x="2462578" y="74777"/>
                  </a:lnTo>
                  <a:lnTo>
                    <a:pt x="2513557" y="68880"/>
                  </a:lnTo>
                  <a:lnTo>
                    <a:pt x="2564819" y="63226"/>
                  </a:lnTo>
                  <a:lnTo>
                    <a:pt x="2616350" y="57816"/>
                  </a:lnTo>
                  <a:lnTo>
                    <a:pt x="2668140" y="52648"/>
                  </a:lnTo>
                  <a:lnTo>
                    <a:pt x="2720175" y="47724"/>
                  </a:lnTo>
                  <a:lnTo>
                    <a:pt x="2772445" y="43042"/>
                  </a:lnTo>
                  <a:lnTo>
                    <a:pt x="2824935" y="38603"/>
                  </a:lnTo>
                  <a:lnTo>
                    <a:pt x="2877636" y="34406"/>
                  </a:lnTo>
                  <a:lnTo>
                    <a:pt x="2930533" y="30452"/>
                  </a:lnTo>
                  <a:lnTo>
                    <a:pt x="2983616" y="26740"/>
                  </a:lnTo>
                  <a:lnTo>
                    <a:pt x="3036872" y="23270"/>
                  </a:lnTo>
                  <a:lnTo>
                    <a:pt x="3090288" y="20041"/>
                  </a:lnTo>
                  <a:lnTo>
                    <a:pt x="3143853" y="17054"/>
                  </a:lnTo>
                  <a:lnTo>
                    <a:pt x="3197554" y="14309"/>
                  </a:lnTo>
                  <a:lnTo>
                    <a:pt x="3251380" y="11805"/>
                  </a:lnTo>
                  <a:lnTo>
                    <a:pt x="3305318" y="9542"/>
                  </a:lnTo>
                  <a:lnTo>
                    <a:pt x="3359355" y="7520"/>
                  </a:lnTo>
                  <a:lnTo>
                    <a:pt x="3413481" y="5739"/>
                  </a:lnTo>
                  <a:lnTo>
                    <a:pt x="3467682" y="4198"/>
                  </a:lnTo>
                  <a:lnTo>
                    <a:pt x="3521946" y="2898"/>
                  </a:lnTo>
                  <a:lnTo>
                    <a:pt x="3576262" y="1839"/>
                  </a:lnTo>
                  <a:lnTo>
                    <a:pt x="3630616" y="1019"/>
                  </a:lnTo>
                  <a:lnTo>
                    <a:pt x="3684998" y="439"/>
                  </a:lnTo>
                  <a:lnTo>
                    <a:pt x="3739394" y="100"/>
                  </a:lnTo>
                  <a:lnTo>
                    <a:pt x="3793793" y="0"/>
                  </a:lnTo>
                  <a:lnTo>
                    <a:pt x="3848182" y="139"/>
                  </a:lnTo>
                  <a:lnTo>
                    <a:pt x="3902550" y="517"/>
                  </a:lnTo>
                  <a:lnTo>
                    <a:pt x="3956884" y="1135"/>
                  </a:lnTo>
                  <a:lnTo>
                    <a:pt x="4011171" y="1992"/>
                  </a:lnTo>
                  <a:lnTo>
                    <a:pt x="4065400" y="3088"/>
                  </a:lnTo>
                  <a:lnTo>
                    <a:pt x="4119559" y="4422"/>
                  </a:lnTo>
                  <a:lnTo>
                    <a:pt x="4173636" y="5994"/>
                  </a:lnTo>
                  <a:lnTo>
                    <a:pt x="4227617" y="7806"/>
                  </a:lnTo>
                  <a:lnTo>
                    <a:pt x="4281491" y="9855"/>
                  </a:lnTo>
                  <a:lnTo>
                    <a:pt x="4335247" y="12142"/>
                  </a:lnTo>
                  <a:lnTo>
                    <a:pt x="4388871" y="14667"/>
                  </a:lnTo>
                  <a:lnTo>
                    <a:pt x="4442352" y="17430"/>
                  </a:lnTo>
                  <a:lnTo>
                    <a:pt x="4495677" y="20430"/>
                  </a:lnTo>
                  <a:lnTo>
                    <a:pt x="4548834" y="23667"/>
                  </a:lnTo>
                  <a:lnTo>
                    <a:pt x="4601812" y="27142"/>
                  </a:lnTo>
                  <a:lnTo>
                    <a:pt x="4654597" y="30854"/>
                  </a:lnTo>
                  <a:lnTo>
                    <a:pt x="4707178" y="34802"/>
                  </a:lnTo>
                  <a:lnTo>
                    <a:pt x="4759542" y="38987"/>
                  </a:lnTo>
                  <a:lnTo>
                    <a:pt x="4811678" y="43409"/>
                  </a:lnTo>
                  <a:lnTo>
                    <a:pt x="4863573" y="48067"/>
                  </a:lnTo>
                  <a:lnTo>
                    <a:pt x="4915216" y="52961"/>
                  </a:lnTo>
                  <a:lnTo>
                    <a:pt x="4966593" y="58092"/>
                  </a:lnTo>
                  <a:lnTo>
                    <a:pt x="5017693" y="63458"/>
                  </a:lnTo>
                  <a:lnTo>
                    <a:pt x="5068503" y="69059"/>
                  </a:lnTo>
                  <a:lnTo>
                    <a:pt x="5119012" y="74897"/>
                  </a:lnTo>
                  <a:lnTo>
                    <a:pt x="5169207" y="80969"/>
                  </a:lnTo>
                  <a:lnTo>
                    <a:pt x="5219076" y="87277"/>
                  </a:lnTo>
                  <a:lnTo>
                    <a:pt x="5268606" y="93820"/>
                  </a:lnTo>
                  <a:lnTo>
                    <a:pt x="5317787" y="100598"/>
                  </a:lnTo>
                  <a:lnTo>
                    <a:pt x="5366605" y="107610"/>
                  </a:lnTo>
                  <a:lnTo>
                    <a:pt x="5415049" y="114857"/>
                  </a:lnTo>
                  <a:lnTo>
                    <a:pt x="5463105" y="122338"/>
                  </a:lnTo>
                  <a:lnTo>
                    <a:pt x="5510763" y="130054"/>
                  </a:lnTo>
                  <a:lnTo>
                    <a:pt x="5558010" y="138003"/>
                  </a:lnTo>
                  <a:lnTo>
                    <a:pt x="5604833" y="146186"/>
                  </a:lnTo>
                  <a:lnTo>
                    <a:pt x="5651221" y="154603"/>
                  </a:lnTo>
                  <a:lnTo>
                    <a:pt x="5697161" y="163254"/>
                  </a:lnTo>
                  <a:lnTo>
                    <a:pt x="5742641" y="172138"/>
                  </a:lnTo>
                  <a:lnTo>
                    <a:pt x="5787650" y="181255"/>
                  </a:lnTo>
                  <a:lnTo>
                    <a:pt x="5832174" y="190605"/>
                  </a:lnTo>
                  <a:lnTo>
                    <a:pt x="5876202" y="200188"/>
                  </a:lnTo>
                  <a:lnTo>
                    <a:pt x="5919721" y="210004"/>
                  </a:lnTo>
                  <a:lnTo>
                    <a:pt x="5962720" y="220052"/>
                  </a:lnTo>
                  <a:lnTo>
                    <a:pt x="6005186" y="230333"/>
                  </a:lnTo>
                  <a:lnTo>
                    <a:pt x="6047107" y="240846"/>
                  </a:lnTo>
                  <a:lnTo>
                    <a:pt x="6088471" y="251591"/>
                  </a:lnTo>
                  <a:lnTo>
                    <a:pt x="6129266" y="262568"/>
                  </a:lnTo>
                  <a:lnTo>
                    <a:pt x="6169479" y="273776"/>
                  </a:lnTo>
                  <a:lnTo>
                    <a:pt x="6209099" y="285216"/>
                  </a:lnTo>
                  <a:lnTo>
                    <a:pt x="6265526" y="302235"/>
                  </a:lnTo>
                  <a:lnTo>
                    <a:pt x="6319972" y="319534"/>
                  </a:lnTo>
                  <a:lnTo>
                    <a:pt x="6372441" y="337104"/>
                  </a:lnTo>
                  <a:lnTo>
                    <a:pt x="6422933" y="354934"/>
                  </a:lnTo>
                  <a:lnTo>
                    <a:pt x="6471451" y="373015"/>
                  </a:lnTo>
                  <a:lnTo>
                    <a:pt x="6517996" y="391336"/>
                  </a:lnTo>
                  <a:lnTo>
                    <a:pt x="6562570" y="409887"/>
                  </a:lnTo>
                  <a:lnTo>
                    <a:pt x="6605177" y="428658"/>
                  </a:lnTo>
                  <a:lnTo>
                    <a:pt x="6645816" y="447639"/>
                  </a:lnTo>
                  <a:lnTo>
                    <a:pt x="6684491" y="466821"/>
                  </a:lnTo>
                  <a:lnTo>
                    <a:pt x="6721203" y="486192"/>
                  </a:lnTo>
                  <a:lnTo>
                    <a:pt x="6755954" y="505744"/>
                  </a:lnTo>
                  <a:lnTo>
                    <a:pt x="6788746" y="525466"/>
                  </a:lnTo>
                  <a:lnTo>
                    <a:pt x="6848461" y="565378"/>
                  </a:lnTo>
                  <a:lnTo>
                    <a:pt x="6900365" y="605850"/>
                  </a:lnTo>
                  <a:lnTo>
                    <a:pt x="6944471" y="646801"/>
                  </a:lnTo>
                  <a:lnTo>
                    <a:pt x="6980796" y="688149"/>
                  </a:lnTo>
                  <a:lnTo>
                    <a:pt x="7009355" y="729816"/>
                  </a:lnTo>
                  <a:lnTo>
                    <a:pt x="7030164" y="771720"/>
                  </a:lnTo>
                  <a:lnTo>
                    <a:pt x="7043238" y="813781"/>
                  </a:lnTo>
                  <a:lnTo>
                    <a:pt x="7048593" y="855919"/>
                  </a:lnTo>
                  <a:lnTo>
                    <a:pt x="7048381" y="876992"/>
                  </a:lnTo>
                  <a:lnTo>
                    <a:pt x="7042186" y="919094"/>
                  </a:lnTo>
                  <a:lnTo>
                    <a:pt x="7028310" y="961071"/>
                  </a:lnTo>
                  <a:lnTo>
                    <a:pt x="7006770" y="1002844"/>
                  </a:lnTo>
                  <a:lnTo>
                    <a:pt x="6977580" y="1044332"/>
                  </a:lnTo>
                  <a:lnTo>
                    <a:pt x="6940757" y="1085454"/>
                  </a:lnTo>
                  <a:lnTo>
                    <a:pt x="6896315" y="1126129"/>
                  </a:lnTo>
                  <a:lnTo>
                    <a:pt x="6844269" y="1166278"/>
                  </a:lnTo>
                  <a:lnTo>
                    <a:pt x="6784637" y="1205821"/>
                  </a:lnTo>
                  <a:lnTo>
                    <a:pt x="6717433" y="1244676"/>
                  </a:lnTo>
                  <a:lnTo>
                    <a:pt x="6680996" y="1263820"/>
                  </a:lnTo>
                  <a:lnTo>
                    <a:pt x="6642672" y="1282763"/>
                  </a:lnTo>
                  <a:lnTo>
                    <a:pt x="6602463" y="1301493"/>
                  </a:lnTo>
                  <a:lnTo>
                    <a:pt x="6560370" y="1320002"/>
                  </a:lnTo>
                  <a:lnTo>
                    <a:pt x="6516397" y="1338278"/>
                  </a:lnTo>
                  <a:lnTo>
                    <a:pt x="6470543" y="1356312"/>
                  </a:lnTo>
                  <a:lnTo>
                    <a:pt x="6422813" y="1374094"/>
                  </a:lnTo>
                  <a:lnTo>
                    <a:pt x="6373207" y="1391613"/>
                  </a:lnTo>
                  <a:lnTo>
                    <a:pt x="6321727" y="1408861"/>
                  </a:lnTo>
                  <a:lnTo>
                    <a:pt x="6268375" y="1425825"/>
                  </a:lnTo>
                  <a:lnTo>
                    <a:pt x="6213154" y="1442498"/>
                  </a:lnTo>
                  <a:lnTo>
                    <a:pt x="6156065" y="1458867"/>
                  </a:lnTo>
                  <a:lnTo>
                    <a:pt x="6097111" y="1474925"/>
                  </a:lnTo>
                  <a:lnTo>
                    <a:pt x="6036292" y="1490659"/>
                  </a:lnTo>
                  <a:lnTo>
                    <a:pt x="5973612" y="1506061"/>
                  </a:lnTo>
                  <a:lnTo>
                    <a:pt x="5932276" y="1515793"/>
                  </a:lnTo>
                  <a:lnTo>
                    <a:pt x="5890440" y="1525313"/>
                  </a:lnTo>
                  <a:lnTo>
                    <a:pt x="5848114" y="1534622"/>
                  </a:lnTo>
                  <a:lnTo>
                    <a:pt x="5805311" y="1543718"/>
                  </a:lnTo>
                  <a:lnTo>
                    <a:pt x="5762039" y="1552601"/>
                  </a:lnTo>
                  <a:lnTo>
                    <a:pt x="5718311" y="1561271"/>
                  </a:lnTo>
                  <a:lnTo>
                    <a:pt x="5674136" y="1569728"/>
                  </a:lnTo>
                  <a:lnTo>
                    <a:pt x="5629527" y="1577971"/>
                  </a:lnTo>
                  <a:lnTo>
                    <a:pt x="5584493" y="1585999"/>
                  </a:lnTo>
                  <a:lnTo>
                    <a:pt x="5539046" y="1593812"/>
                  </a:lnTo>
                  <a:lnTo>
                    <a:pt x="5493196" y="1601411"/>
                  </a:lnTo>
                  <a:lnTo>
                    <a:pt x="5446955" y="1608793"/>
                  </a:lnTo>
                  <a:lnTo>
                    <a:pt x="5400332" y="1615960"/>
                  </a:lnTo>
                  <a:lnTo>
                    <a:pt x="5353340" y="1622910"/>
                  </a:lnTo>
                  <a:lnTo>
                    <a:pt x="5305988" y="1629644"/>
                  </a:lnTo>
                  <a:lnTo>
                    <a:pt x="5258288" y="1636160"/>
                  </a:lnTo>
                  <a:lnTo>
                    <a:pt x="5210251" y="1642459"/>
                  </a:lnTo>
                  <a:lnTo>
                    <a:pt x="5161886" y="1648539"/>
                  </a:lnTo>
                  <a:lnTo>
                    <a:pt x="5113206" y="1654401"/>
                  </a:lnTo>
                  <a:lnTo>
                    <a:pt x="5064221" y="1660045"/>
                  </a:lnTo>
                  <a:lnTo>
                    <a:pt x="5014942" y="1665469"/>
                  </a:lnTo>
                  <a:lnTo>
                    <a:pt x="4965379" y="1670673"/>
                  </a:lnTo>
                  <a:lnTo>
                    <a:pt x="4915544" y="1675657"/>
                  </a:lnTo>
                  <a:lnTo>
                    <a:pt x="4865447" y="1680421"/>
                  </a:lnTo>
                  <a:lnTo>
                    <a:pt x="4815099" y="1684964"/>
                  </a:lnTo>
                  <a:lnTo>
                    <a:pt x="4764512" y="1689285"/>
                  </a:lnTo>
                  <a:lnTo>
                    <a:pt x="4713695" y="1693385"/>
                  </a:lnTo>
                  <a:lnTo>
                    <a:pt x="4662660" y="1697263"/>
                  </a:lnTo>
                  <a:lnTo>
                    <a:pt x="4611418" y="1700918"/>
                  </a:lnTo>
                  <a:lnTo>
                    <a:pt x="4559979" y="1704350"/>
                  </a:lnTo>
                  <a:lnTo>
                    <a:pt x="4508354" y="1707559"/>
                  </a:lnTo>
                  <a:lnTo>
                    <a:pt x="4456555" y="1710544"/>
                  </a:lnTo>
                  <a:lnTo>
                    <a:pt x="4404591" y="1713305"/>
                  </a:lnTo>
                  <a:lnTo>
                    <a:pt x="4352474" y="1715841"/>
                  </a:lnTo>
                  <a:lnTo>
                    <a:pt x="4300215" y="1718153"/>
                  </a:lnTo>
                  <a:lnTo>
                    <a:pt x="4247824" y="1720239"/>
                  </a:lnTo>
                  <a:lnTo>
                    <a:pt x="4195312" y="1722099"/>
                  </a:lnTo>
                  <a:lnTo>
                    <a:pt x="4142691" y="1723733"/>
                  </a:lnTo>
                  <a:lnTo>
                    <a:pt x="4089971" y="1725140"/>
                  </a:lnTo>
                  <a:lnTo>
                    <a:pt x="4037162" y="1726321"/>
                  </a:lnTo>
                  <a:lnTo>
                    <a:pt x="3984276" y="1727273"/>
                  </a:lnTo>
                  <a:lnTo>
                    <a:pt x="3931324" y="1727999"/>
                  </a:lnTo>
                  <a:lnTo>
                    <a:pt x="3878316" y="1728495"/>
                  </a:lnTo>
                  <a:lnTo>
                    <a:pt x="3825263" y="1728764"/>
                  </a:lnTo>
                  <a:lnTo>
                    <a:pt x="3772177" y="1728803"/>
                  </a:lnTo>
                  <a:lnTo>
                    <a:pt x="3719067" y="1728612"/>
                  </a:lnTo>
                  <a:lnTo>
                    <a:pt x="3665945" y="1728192"/>
                  </a:lnTo>
                  <a:lnTo>
                    <a:pt x="3612821" y="1727542"/>
                  </a:lnTo>
                  <a:lnTo>
                    <a:pt x="3559707" y="1726661"/>
                  </a:lnTo>
                  <a:lnTo>
                    <a:pt x="3506613" y="1725548"/>
                  </a:lnTo>
                  <a:lnTo>
                    <a:pt x="3453551" y="1724205"/>
                  </a:lnTo>
                  <a:lnTo>
                    <a:pt x="3400530" y="1722629"/>
                  </a:lnTo>
                  <a:lnTo>
                    <a:pt x="3347562" y="1720821"/>
                  </a:lnTo>
                  <a:lnTo>
                    <a:pt x="3294658" y="1718780"/>
                  </a:lnTo>
                  <a:lnTo>
                    <a:pt x="3241828" y="1716506"/>
                  </a:lnTo>
                  <a:lnTo>
                    <a:pt x="3189083" y="1713999"/>
                  </a:lnTo>
                  <a:lnTo>
                    <a:pt x="3136435" y="1711257"/>
                  </a:lnTo>
                  <a:lnTo>
                    <a:pt x="3083893" y="1708282"/>
                  </a:lnTo>
                  <a:lnTo>
                    <a:pt x="3031470" y="1705071"/>
                  </a:lnTo>
                  <a:lnTo>
                    <a:pt x="2979175" y="1701625"/>
                  </a:lnTo>
                  <a:lnTo>
                    <a:pt x="2927020" y="1697944"/>
                  </a:lnTo>
                  <a:lnTo>
                    <a:pt x="2875015" y="1694027"/>
                  </a:lnTo>
                  <a:lnTo>
                    <a:pt x="2823171" y="1689873"/>
                  </a:lnTo>
                  <a:lnTo>
                    <a:pt x="2771499" y="1685483"/>
                  </a:lnTo>
                  <a:lnTo>
                    <a:pt x="2720010" y="1680855"/>
                  </a:lnTo>
                  <a:lnTo>
                    <a:pt x="2668715" y="1675990"/>
                  </a:lnTo>
                  <a:lnTo>
                    <a:pt x="2617625" y="1670886"/>
                  </a:lnTo>
                  <a:lnTo>
                    <a:pt x="2566750" y="1665545"/>
                  </a:lnTo>
                  <a:lnTo>
                    <a:pt x="2516101" y="1659964"/>
                  </a:lnTo>
                  <a:lnTo>
                    <a:pt x="2465689" y="1654144"/>
                  </a:lnTo>
                  <a:lnTo>
                    <a:pt x="2415526" y="1648085"/>
                  </a:lnTo>
                  <a:lnTo>
                    <a:pt x="2365621" y="1641785"/>
                  </a:lnTo>
                  <a:lnTo>
                    <a:pt x="0" y="2202225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65839" y="513901"/>
            <a:ext cx="4800283" cy="1524401"/>
          </a:xfrm>
          <a:prstGeom prst="rect">
            <a:avLst/>
          </a:prstGeom>
        </p:spPr>
        <p:txBody>
          <a:bodyPr vert="horz" wrap="square" lIns="0" tIns="28203" rIns="0" bIns="0" rtlCol="0">
            <a:spAutoFit/>
          </a:bodyPr>
          <a:lstStyle/>
          <a:p>
            <a:pPr marL="13758" marR="5503" algn="ctr">
              <a:lnSpc>
                <a:spcPct val="102000"/>
              </a:lnSpc>
              <a:spcBef>
                <a:spcPts val="221"/>
              </a:spcBef>
            </a:pPr>
            <a:r>
              <a:rPr sz="3656" spc="96" baseline="1234" dirty="0">
                <a:solidFill>
                  <a:srgbClr val="FFFFFF"/>
                </a:solidFill>
                <a:latin typeface="SimSun"/>
                <a:cs typeface="SimSun"/>
              </a:rPr>
              <a:t>系统的用户界面</a:t>
            </a:r>
            <a:r>
              <a:rPr sz="2492" b="1" spc="-11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3656" spc="96" baseline="1234" dirty="0">
                <a:solidFill>
                  <a:srgbClr val="FFFFFF"/>
                </a:solidFill>
                <a:latin typeface="SimSun"/>
                <a:cs typeface="SimSun"/>
              </a:rPr>
              <a:t>提供了用户与内 </a:t>
            </a:r>
            <a:r>
              <a:rPr sz="2437" spc="60" dirty="0">
                <a:solidFill>
                  <a:srgbClr val="FFFFFF"/>
                </a:solidFill>
                <a:latin typeface="SimSun"/>
                <a:cs typeface="SimSun"/>
              </a:rPr>
              <a:t>核进行交互操作的一种接口。它接 收用户输入的命令并把它送入内核 </a:t>
            </a:r>
            <a:r>
              <a:rPr sz="2437" spc="65" dirty="0">
                <a:solidFill>
                  <a:srgbClr val="FFFFFF"/>
                </a:solidFill>
                <a:latin typeface="SimSun"/>
                <a:cs typeface="SimSun"/>
              </a:rPr>
              <a:t>去执行。</a:t>
            </a:r>
            <a:endParaRPr sz="2437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68612" y="-343572"/>
            <a:ext cx="10435638" cy="747426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9" y="393911"/>
            <a:ext cx="2748227" cy="614057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2.2</a:t>
            </a:r>
            <a:r>
              <a:rPr sz="3900" spc="-9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获得帮助</a:t>
            </a:r>
            <a:endParaRPr sz="3900">
              <a:latin typeface="SimSun"/>
              <a:cs typeface="SimSu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677" y="973139"/>
            <a:ext cx="9873668" cy="5737225"/>
            <a:chOff x="30162" y="1162050"/>
            <a:chExt cx="9114155" cy="52959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62" y="1196975"/>
              <a:ext cx="4429124" cy="52609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2500" y="1557337"/>
              <a:ext cx="5651500" cy="4089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3850" y="4076700"/>
              <a:ext cx="647700" cy="288925"/>
            </a:xfrm>
            <a:custGeom>
              <a:avLst/>
              <a:gdLst/>
              <a:ahLst/>
              <a:cxnLst/>
              <a:rect l="l" t="t" r="r" b="b"/>
              <a:pathLst>
                <a:path w="647700" h="288925">
                  <a:moveTo>
                    <a:pt x="0" y="144462"/>
                  </a:moveTo>
                  <a:lnTo>
                    <a:pt x="25449" y="88231"/>
                  </a:lnTo>
                  <a:lnTo>
                    <a:pt x="55308" y="63692"/>
                  </a:lnTo>
                  <a:lnTo>
                    <a:pt x="94853" y="42312"/>
                  </a:lnTo>
                  <a:lnTo>
                    <a:pt x="142782" y="24671"/>
                  </a:lnTo>
                  <a:lnTo>
                    <a:pt x="197792" y="11352"/>
                  </a:lnTo>
                  <a:lnTo>
                    <a:pt x="258582" y="2934"/>
                  </a:lnTo>
                  <a:lnTo>
                    <a:pt x="323850" y="0"/>
                  </a:lnTo>
                  <a:lnTo>
                    <a:pt x="389117" y="2934"/>
                  </a:lnTo>
                  <a:lnTo>
                    <a:pt x="449907" y="11352"/>
                  </a:lnTo>
                  <a:lnTo>
                    <a:pt x="504917" y="24671"/>
                  </a:lnTo>
                  <a:lnTo>
                    <a:pt x="552846" y="42312"/>
                  </a:lnTo>
                  <a:lnTo>
                    <a:pt x="592391" y="63692"/>
                  </a:lnTo>
                  <a:lnTo>
                    <a:pt x="622250" y="88231"/>
                  </a:lnTo>
                  <a:lnTo>
                    <a:pt x="647700" y="144462"/>
                  </a:lnTo>
                  <a:lnTo>
                    <a:pt x="641120" y="173576"/>
                  </a:lnTo>
                  <a:lnTo>
                    <a:pt x="592391" y="225232"/>
                  </a:lnTo>
                  <a:lnTo>
                    <a:pt x="552846" y="246612"/>
                  </a:lnTo>
                  <a:lnTo>
                    <a:pt x="504917" y="264253"/>
                  </a:lnTo>
                  <a:lnTo>
                    <a:pt x="449907" y="277572"/>
                  </a:lnTo>
                  <a:lnTo>
                    <a:pt x="389117" y="285990"/>
                  </a:lnTo>
                  <a:lnTo>
                    <a:pt x="323850" y="288925"/>
                  </a:lnTo>
                  <a:lnTo>
                    <a:pt x="258582" y="285990"/>
                  </a:lnTo>
                  <a:lnTo>
                    <a:pt x="197792" y="277572"/>
                  </a:lnTo>
                  <a:lnTo>
                    <a:pt x="142782" y="264253"/>
                  </a:lnTo>
                  <a:lnTo>
                    <a:pt x="94853" y="246612"/>
                  </a:lnTo>
                  <a:lnTo>
                    <a:pt x="55308" y="225232"/>
                  </a:lnTo>
                  <a:lnTo>
                    <a:pt x="25449" y="200693"/>
                  </a:lnTo>
                  <a:lnTo>
                    <a:pt x="0" y="144462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8" name="object 8"/>
            <p:cNvSpPr/>
            <p:nvPr/>
          </p:nvSpPr>
          <p:spPr>
            <a:xfrm>
              <a:off x="888174" y="4361294"/>
              <a:ext cx="4404995" cy="1816735"/>
            </a:xfrm>
            <a:custGeom>
              <a:avLst/>
              <a:gdLst/>
              <a:ahLst/>
              <a:cxnLst/>
              <a:rect l="l" t="t" r="r" b="b"/>
              <a:pathLst>
                <a:path w="4404995" h="1816735">
                  <a:moveTo>
                    <a:pt x="58597" y="95478"/>
                  </a:moveTo>
                  <a:lnTo>
                    <a:pt x="23863" y="0"/>
                  </a:lnTo>
                  <a:lnTo>
                    <a:pt x="0" y="8674"/>
                  </a:lnTo>
                  <a:lnTo>
                    <a:pt x="34721" y="104152"/>
                  </a:lnTo>
                  <a:lnTo>
                    <a:pt x="58597" y="95478"/>
                  </a:lnTo>
                  <a:close/>
                </a:path>
                <a:path w="4404995" h="1816735">
                  <a:moveTo>
                    <a:pt x="93319" y="190957"/>
                  </a:moveTo>
                  <a:lnTo>
                    <a:pt x="84645" y="167081"/>
                  </a:lnTo>
                  <a:lnTo>
                    <a:pt x="60769" y="175768"/>
                  </a:lnTo>
                  <a:lnTo>
                    <a:pt x="69456" y="199644"/>
                  </a:lnTo>
                  <a:lnTo>
                    <a:pt x="93319" y="190957"/>
                  </a:lnTo>
                  <a:close/>
                </a:path>
                <a:path w="4404995" h="1816735">
                  <a:moveTo>
                    <a:pt x="154101" y="358051"/>
                  </a:moveTo>
                  <a:lnTo>
                    <a:pt x="119367" y="262559"/>
                  </a:lnTo>
                  <a:lnTo>
                    <a:pt x="95504" y="271246"/>
                  </a:lnTo>
                  <a:lnTo>
                    <a:pt x="130225" y="366725"/>
                  </a:lnTo>
                  <a:lnTo>
                    <a:pt x="154101" y="358051"/>
                  </a:lnTo>
                  <a:close/>
                </a:path>
                <a:path w="4404995" h="1816735">
                  <a:moveTo>
                    <a:pt x="188823" y="453529"/>
                  </a:moveTo>
                  <a:lnTo>
                    <a:pt x="180149" y="429653"/>
                  </a:lnTo>
                  <a:lnTo>
                    <a:pt x="156273" y="438340"/>
                  </a:lnTo>
                  <a:lnTo>
                    <a:pt x="164960" y="462203"/>
                  </a:lnTo>
                  <a:lnTo>
                    <a:pt x="188823" y="453529"/>
                  </a:lnTo>
                  <a:close/>
                </a:path>
                <a:path w="4404995" h="1816735">
                  <a:moveTo>
                    <a:pt x="249605" y="620610"/>
                  </a:moveTo>
                  <a:lnTo>
                    <a:pt x="214871" y="525132"/>
                  </a:lnTo>
                  <a:lnTo>
                    <a:pt x="191008" y="533819"/>
                  </a:lnTo>
                  <a:lnTo>
                    <a:pt x="225729" y="629297"/>
                  </a:lnTo>
                  <a:lnTo>
                    <a:pt x="249605" y="620610"/>
                  </a:lnTo>
                  <a:close/>
                </a:path>
                <a:path w="4404995" h="1816735">
                  <a:moveTo>
                    <a:pt x="284327" y="716102"/>
                  </a:moveTo>
                  <a:lnTo>
                    <a:pt x="275653" y="692226"/>
                  </a:lnTo>
                  <a:lnTo>
                    <a:pt x="251777" y="700913"/>
                  </a:lnTo>
                  <a:lnTo>
                    <a:pt x="260464" y="724776"/>
                  </a:lnTo>
                  <a:lnTo>
                    <a:pt x="284327" y="716102"/>
                  </a:lnTo>
                  <a:close/>
                </a:path>
                <a:path w="4404995" h="1816735">
                  <a:moveTo>
                    <a:pt x="345109" y="883183"/>
                  </a:moveTo>
                  <a:lnTo>
                    <a:pt x="310375" y="787704"/>
                  </a:lnTo>
                  <a:lnTo>
                    <a:pt x="286512" y="796391"/>
                  </a:lnTo>
                  <a:lnTo>
                    <a:pt x="321233" y="891870"/>
                  </a:lnTo>
                  <a:lnTo>
                    <a:pt x="345109" y="883183"/>
                  </a:lnTo>
                  <a:close/>
                </a:path>
                <a:path w="4404995" h="1816735">
                  <a:moveTo>
                    <a:pt x="379831" y="978662"/>
                  </a:moveTo>
                  <a:lnTo>
                    <a:pt x="371157" y="954798"/>
                  </a:lnTo>
                  <a:lnTo>
                    <a:pt x="347281" y="963485"/>
                  </a:lnTo>
                  <a:lnTo>
                    <a:pt x="355968" y="987348"/>
                  </a:lnTo>
                  <a:lnTo>
                    <a:pt x="379831" y="978662"/>
                  </a:lnTo>
                  <a:close/>
                </a:path>
                <a:path w="4404995" h="1816735">
                  <a:moveTo>
                    <a:pt x="440613" y="1145755"/>
                  </a:moveTo>
                  <a:lnTo>
                    <a:pt x="405879" y="1050277"/>
                  </a:lnTo>
                  <a:lnTo>
                    <a:pt x="382016" y="1058964"/>
                  </a:lnTo>
                  <a:lnTo>
                    <a:pt x="416737" y="1154442"/>
                  </a:lnTo>
                  <a:lnTo>
                    <a:pt x="440613" y="1145755"/>
                  </a:lnTo>
                  <a:close/>
                </a:path>
                <a:path w="4404995" h="1816735">
                  <a:moveTo>
                    <a:pt x="475335" y="1241234"/>
                  </a:moveTo>
                  <a:lnTo>
                    <a:pt x="466661" y="1217371"/>
                  </a:lnTo>
                  <a:lnTo>
                    <a:pt x="442785" y="1226045"/>
                  </a:lnTo>
                  <a:lnTo>
                    <a:pt x="451472" y="1249921"/>
                  </a:lnTo>
                  <a:lnTo>
                    <a:pt x="475335" y="1241234"/>
                  </a:lnTo>
                  <a:close/>
                </a:path>
                <a:path w="4404995" h="1816735">
                  <a:moveTo>
                    <a:pt x="536117" y="1408328"/>
                  </a:moveTo>
                  <a:lnTo>
                    <a:pt x="501383" y="1312849"/>
                  </a:lnTo>
                  <a:lnTo>
                    <a:pt x="477520" y="1321536"/>
                  </a:lnTo>
                  <a:lnTo>
                    <a:pt x="512241" y="1417015"/>
                  </a:lnTo>
                  <a:lnTo>
                    <a:pt x="536117" y="1408328"/>
                  </a:lnTo>
                  <a:close/>
                </a:path>
                <a:path w="4404995" h="1816735">
                  <a:moveTo>
                    <a:pt x="570839" y="1503807"/>
                  </a:moveTo>
                  <a:lnTo>
                    <a:pt x="562165" y="1479943"/>
                  </a:lnTo>
                  <a:lnTo>
                    <a:pt x="538289" y="1488617"/>
                  </a:lnTo>
                  <a:lnTo>
                    <a:pt x="546976" y="1512493"/>
                  </a:lnTo>
                  <a:lnTo>
                    <a:pt x="570839" y="1503807"/>
                  </a:lnTo>
                  <a:close/>
                </a:path>
                <a:path w="4404995" h="1816735">
                  <a:moveTo>
                    <a:pt x="609066" y="1473593"/>
                  </a:moveTo>
                  <a:lnTo>
                    <a:pt x="604494" y="1466977"/>
                  </a:lnTo>
                  <a:lnTo>
                    <a:pt x="590689" y="1464475"/>
                  </a:lnTo>
                  <a:lnTo>
                    <a:pt x="584073" y="1469059"/>
                  </a:lnTo>
                  <a:lnTo>
                    <a:pt x="570979" y="1541348"/>
                  </a:lnTo>
                  <a:lnTo>
                    <a:pt x="514515" y="1494370"/>
                  </a:lnTo>
                  <a:lnTo>
                    <a:pt x="506501" y="1495094"/>
                  </a:lnTo>
                  <a:lnTo>
                    <a:pt x="497535" y="1505889"/>
                  </a:lnTo>
                  <a:lnTo>
                    <a:pt x="498271" y="1513890"/>
                  </a:lnTo>
                  <a:lnTo>
                    <a:pt x="588213" y="1588719"/>
                  </a:lnTo>
                  <a:lnTo>
                    <a:pt x="592912" y="1562760"/>
                  </a:lnTo>
                  <a:lnTo>
                    <a:pt x="609066" y="1473593"/>
                  </a:lnTo>
                  <a:close/>
                </a:path>
                <a:path w="4404995" h="1816735">
                  <a:moveTo>
                    <a:pt x="1407439" y="1783067"/>
                  </a:moveTo>
                  <a:lnTo>
                    <a:pt x="1399070" y="1759089"/>
                  </a:lnTo>
                  <a:lnTo>
                    <a:pt x="1303147" y="1792566"/>
                  </a:lnTo>
                  <a:lnTo>
                    <a:pt x="1311516" y="1816557"/>
                  </a:lnTo>
                  <a:lnTo>
                    <a:pt x="1407439" y="1783067"/>
                  </a:lnTo>
                  <a:close/>
                </a:path>
                <a:path w="4404995" h="1816735">
                  <a:moveTo>
                    <a:pt x="1503362" y="1749590"/>
                  </a:moveTo>
                  <a:lnTo>
                    <a:pt x="1494993" y="1725599"/>
                  </a:lnTo>
                  <a:lnTo>
                    <a:pt x="1471015" y="1733981"/>
                  </a:lnTo>
                  <a:lnTo>
                    <a:pt x="1479384" y="1757959"/>
                  </a:lnTo>
                  <a:lnTo>
                    <a:pt x="1503362" y="1749590"/>
                  </a:lnTo>
                  <a:close/>
                </a:path>
                <a:path w="4404995" h="1816735">
                  <a:moveTo>
                    <a:pt x="1671231" y="1690992"/>
                  </a:moveTo>
                  <a:lnTo>
                    <a:pt x="1662861" y="1667014"/>
                  </a:lnTo>
                  <a:lnTo>
                    <a:pt x="1566938" y="1700491"/>
                  </a:lnTo>
                  <a:lnTo>
                    <a:pt x="1575308" y="1724469"/>
                  </a:lnTo>
                  <a:lnTo>
                    <a:pt x="1671231" y="1690992"/>
                  </a:lnTo>
                  <a:close/>
                </a:path>
                <a:path w="4404995" h="1816735">
                  <a:moveTo>
                    <a:pt x="1767154" y="1657515"/>
                  </a:moveTo>
                  <a:lnTo>
                    <a:pt x="1758784" y="1633524"/>
                  </a:lnTo>
                  <a:lnTo>
                    <a:pt x="1734807" y="1641894"/>
                  </a:lnTo>
                  <a:lnTo>
                    <a:pt x="1743176" y="1665884"/>
                  </a:lnTo>
                  <a:lnTo>
                    <a:pt x="1767154" y="1657515"/>
                  </a:lnTo>
                  <a:close/>
                </a:path>
                <a:path w="4404995" h="1816735">
                  <a:moveTo>
                    <a:pt x="1935022" y="1598917"/>
                  </a:moveTo>
                  <a:lnTo>
                    <a:pt x="1926653" y="1574939"/>
                  </a:lnTo>
                  <a:lnTo>
                    <a:pt x="1830730" y="1608416"/>
                  </a:lnTo>
                  <a:lnTo>
                    <a:pt x="1839099" y="1632394"/>
                  </a:lnTo>
                  <a:lnTo>
                    <a:pt x="1935022" y="1598917"/>
                  </a:lnTo>
                  <a:close/>
                </a:path>
                <a:path w="4404995" h="1816735">
                  <a:moveTo>
                    <a:pt x="2030945" y="1565427"/>
                  </a:moveTo>
                  <a:lnTo>
                    <a:pt x="2022576" y="1541449"/>
                  </a:lnTo>
                  <a:lnTo>
                    <a:pt x="1998599" y="1549819"/>
                  </a:lnTo>
                  <a:lnTo>
                    <a:pt x="2006968" y="1573809"/>
                  </a:lnTo>
                  <a:lnTo>
                    <a:pt x="2030945" y="1565427"/>
                  </a:lnTo>
                  <a:close/>
                </a:path>
                <a:path w="4404995" h="1816735">
                  <a:moveTo>
                    <a:pt x="2198814" y="1506842"/>
                  </a:moveTo>
                  <a:lnTo>
                    <a:pt x="2190445" y="1482852"/>
                  </a:lnTo>
                  <a:lnTo>
                    <a:pt x="2094522" y="1516341"/>
                  </a:lnTo>
                  <a:lnTo>
                    <a:pt x="2102891" y="1540319"/>
                  </a:lnTo>
                  <a:lnTo>
                    <a:pt x="2198814" y="1506842"/>
                  </a:lnTo>
                  <a:close/>
                </a:path>
                <a:path w="4404995" h="1816735">
                  <a:moveTo>
                    <a:pt x="2294737" y="1473352"/>
                  </a:moveTo>
                  <a:lnTo>
                    <a:pt x="2286368" y="1449374"/>
                  </a:lnTo>
                  <a:lnTo>
                    <a:pt x="2262390" y="1457744"/>
                  </a:lnTo>
                  <a:lnTo>
                    <a:pt x="2270760" y="1481721"/>
                  </a:lnTo>
                  <a:lnTo>
                    <a:pt x="2294737" y="1473352"/>
                  </a:lnTo>
                  <a:close/>
                </a:path>
                <a:path w="4404995" h="1816735">
                  <a:moveTo>
                    <a:pt x="2462606" y="1414767"/>
                  </a:moveTo>
                  <a:lnTo>
                    <a:pt x="2454237" y="1390777"/>
                  </a:lnTo>
                  <a:lnTo>
                    <a:pt x="2358313" y="1424266"/>
                  </a:lnTo>
                  <a:lnTo>
                    <a:pt x="2366683" y="1448244"/>
                  </a:lnTo>
                  <a:lnTo>
                    <a:pt x="2462606" y="1414767"/>
                  </a:lnTo>
                  <a:close/>
                </a:path>
                <a:path w="4404995" h="1816735">
                  <a:moveTo>
                    <a:pt x="2558529" y="1381277"/>
                  </a:moveTo>
                  <a:lnTo>
                    <a:pt x="2550160" y="1357299"/>
                  </a:lnTo>
                  <a:lnTo>
                    <a:pt x="2526182" y="1365669"/>
                  </a:lnTo>
                  <a:lnTo>
                    <a:pt x="2534551" y="1389646"/>
                  </a:lnTo>
                  <a:lnTo>
                    <a:pt x="2558529" y="1381277"/>
                  </a:lnTo>
                  <a:close/>
                </a:path>
                <a:path w="4404995" h="1816735">
                  <a:moveTo>
                    <a:pt x="2726398" y="1322679"/>
                  </a:moveTo>
                  <a:lnTo>
                    <a:pt x="2718028" y="1298702"/>
                  </a:lnTo>
                  <a:lnTo>
                    <a:pt x="2622105" y="1332191"/>
                  </a:lnTo>
                  <a:lnTo>
                    <a:pt x="2630474" y="1356169"/>
                  </a:lnTo>
                  <a:lnTo>
                    <a:pt x="2726398" y="1322679"/>
                  </a:lnTo>
                  <a:close/>
                </a:path>
                <a:path w="4404995" h="1816735">
                  <a:moveTo>
                    <a:pt x="2822321" y="1289202"/>
                  </a:moveTo>
                  <a:lnTo>
                    <a:pt x="2813951" y="1265224"/>
                  </a:lnTo>
                  <a:lnTo>
                    <a:pt x="2789974" y="1273594"/>
                  </a:lnTo>
                  <a:lnTo>
                    <a:pt x="2798343" y="1297571"/>
                  </a:lnTo>
                  <a:lnTo>
                    <a:pt x="2822321" y="1289202"/>
                  </a:lnTo>
                  <a:close/>
                </a:path>
                <a:path w="4404995" h="1816735">
                  <a:moveTo>
                    <a:pt x="2990189" y="1230604"/>
                  </a:moveTo>
                  <a:lnTo>
                    <a:pt x="2981820" y="1206627"/>
                  </a:lnTo>
                  <a:lnTo>
                    <a:pt x="2885897" y="1240104"/>
                  </a:lnTo>
                  <a:lnTo>
                    <a:pt x="2894266" y="1264094"/>
                  </a:lnTo>
                  <a:lnTo>
                    <a:pt x="2990189" y="1230604"/>
                  </a:lnTo>
                  <a:close/>
                </a:path>
                <a:path w="4404995" h="1816735">
                  <a:moveTo>
                    <a:pt x="3086112" y="1197127"/>
                  </a:moveTo>
                  <a:lnTo>
                    <a:pt x="3077743" y="1173137"/>
                  </a:lnTo>
                  <a:lnTo>
                    <a:pt x="3053765" y="1181519"/>
                  </a:lnTo>
                  <a:lnTo>
                    <a:pt x="3062135" y="1205496"/>
                  </a:lnTo>
                  <a:lnTo>
                    <a:pt x="3086112" y="1197127"/>
                  </a:lnTo>
                  <a:close/>
                </a:path>
                <a:path w="4404995" h="1816735">
                  <a:moveTo>
                    <a:pt x="3253981" y="1138529"/>
                  </a:moveTo>
                  <a:lnTo>
                    <a:pt x="3245612" y="1114552"/>
                  </a:lnTo>
                  <a:lnTo>
                    <a:pt x="3149689" y="1148029"/>
                  </a:lnTo>
                  <a:lnTo>
                    <a:pt x="3158058" y="1172006"/>
                  </a:lnTo>
                  <a:lnTo>
                    <a:pt x="3253981" y="1138529"/>
                  </a:lnTo>
                  <a:close/>
                </a:path>
                <a:path w="4404995" h="1816735">
                  <a:moveTo>
                    <a:pt x="3349904" y="1105052"/>
                  </a:moveTo>
                  <a:lnTo>
                    <a:pt x="3341535" y="1081062"/>
                  </a:lnTo>
                  <a:lnTo>
                    <a:pt x="3317557" y="1089431"/>
                  </a:lnTo>
                  <a:lnTo>
                    <a:pt x="3325926" y="1113421"/>
                  </a:lnTo>
                  <a:lnTo>
                    <a:pt x="3349904" y="1105052"/>
                  </a:lnTo>
                  <a:close/>
                </a:path>
                <a:path w="4404995" h="1816735">
                  <a:moveTo>
                    <a:pt x="3517773" y="1046454"/>
                  </a:moveTo>
                  <a:lnTo>
                    <a:pt x="3509403" y="1022477"/>
                  </a:lnTo>
                  <a:lnTo>
                    <a:pt x="3413480" y="1055954"/>
                  </a:lnTo>
                  <a:lnTo>
                    <a:pt x="3421850" y="1079931"/>
                  </a:lnTo>
                  <a:lnTo>
                    <a:pt x="3517773" y="1046454"/>
                  </a:lnTo>
                  <a:close/>
                </a:path>
                <a:path w="4404995" h="1816735">
                  <a:moveTo>
                    <a:pt x="3613696" y="1012964"/>
                  </a:moveTo>
                  <a:lnTo>
                    <a:pt x="3605326" y="988987"/>
                  </a:lnTo>
                  <a:lnTo>
                    <a:pt x="3581349" y="997356"/>
                  </a:lnTo>
                  <a:lnTo>
                    <a:pt x="3589718" y="1021346"/>
                  </a:lnTo>
                  <a:lnTo>
                    <a:pt x="3613696" y="1012964"/>
                  </a:lnTo>
                  <a:close/>
                </a:path>
                <a:path w="4404995" h="1816735">
                  <a:moveTo>
                    <a:pt x="3781564" y="954379"/>
                  </a:moveTo>
                  <a:lnTo>
                    <a:pt x="3773195" y="930389"/>
                  </a:lnTo>
                  <a:lnTo>
                    <a:pt x="3677272" y="963879"/>
                  </a:lnTo>
                  <a:lnTo>
                    <a:pt x="3685641" y="987856"/>
                  </a:lnTo>
                  <a:lnTo>
                    <a:pt x="3781564" y="954379"/>
                  </a:lnTo>
                  <a:close/>
                </a:path>
                <a:path w="4404995" h="1816735">
                  <a:moveTo>
                    <a:pt x="3877487" y="920889"/>
                  </a:moveTo>
                  <a:lnTo>
                    <a:pt x="3869118" y="896912"/>
                  </a:lnTo>
                  <a:lnTo>
                    <a:pt x="3845141" y="905281"/>
                  </a:lnTo>
                  <a:lnTo>
                    <a:pt x="3853510" y="929259"/>
                  </a:lnTo>
                  <a:lnTo>
                    <a:pt x="3877487" y="920889"/>
                  </a:lnTo>
                  <a:close/>
                </a:path>
                <a:path w="4404995" h="1816735">
                  <a:moveTo>
                    <a:pt x="4045356" y="862304"/>
                  </a:moveTo>
                  <a:lnTo>
                    <a:pt x="4036987" y="838314"/>
                  </a:lnTo>
                  <a:lnTo>
                    <a:pt x="3941064" y="871804"/>
                  </a:lnTo>
                  <a:lnTo>
                    <a:pt x="3949433" y="895781"/>
                  </a:lnTo>
                  <a:lnTo>
                    <a:pt x="4045356" y="862304"/>
                  </a:lnTo>
                  <a:close/>
                </a:path>
                <a:path w="4404995" h="1816735">
                  <a:moveTo>
                    <a:pt x="4141292" y="828814"/>
                  </a:moveTo>
                  <a:lnTo>
                    <a:pt x="4132910" y="804837"/>
                  </a:lnTo>
                  <a:lnTo>
                    <a:pt x="4108932" y="813206"/>
                  </a:lnTo>
                  <a:lnTo>
                    <a:pt x="4117302" y="837184"/>
                  </a:lnTo>
                  <a:lnTo>
                    <a:pt x="4141292" y="828814"/>
                  </a:lnTo>
                  <a:close/>
                </a:path>
                <a:path w="4404995" h="1816735">
                  <a:moveTo>
                    <a:pt x="4309148" y="770216"/>
                  </a:moveTo>
                  <a:lnTo>
                    <a:pt x="4300779" y="746239"/>
                  </a:lnTo>
                  <a:lnTo>
                    <a:pt x="4204855" y="779729"/>
                  </a:lnTo>
                  <a:lnTo>
                    <a:pt x="4213225" y="803706"/>
                  </a:lnTo>
                  <a:lnTo>
                    <a:pt x="4309148" y="770216"/>
                  </a:lnTo>
                  <a:close/>
                </a:path>
                <a:path w="4404995" h="1816735">
                  <a:moveTo>
                    <a:pt x="4404601" y="723455"/>
                  </a:moveTo>
                  <a:lnTo>
                    <a:pt x="4385627" y="719759"/>
                  </a:lnTo>
                  <a:lnTo>
                    <a:pt x="4289755" y="701103"/>
                  </a:lnTo>
                  <a:lnTo>
                    <a:pt x="4283087" y="705599"/>
                  </a:lnTo>
                  <a:lnTo>
                    <a:pt x="4280408" y="719366"/>
                  </a:lnTo>
                  <a:lnTo>
                    <a:pt x="4284904" y="726033"/>
                  </a:lnTo>
                  <a:lnTo>
                    <a:pt x="4357001" y="740067"/>
                  </a:lnTo>
                  <a:lnTo>
                    <a:pt x="4309300" y="795921"/>
                  </a:lnTo>
                  <a:lnTo>
                    <a:pt x="4309923" y="803935"/>
                  </a:lnTo>
                  <a:lnTo>
                    <a:pt x="4320591" y="813054"/>
                  </a:lnTo>
                  <a:lnTo>
                    <a:pt x="4328604" y="812419"/>
                  </a:lnTo>
                  <a:lnTo>
                    <a:pt x="4386097" y="745109"/>
                  </a:lnTo>
                  <a:lnTo>
                    <a:pt x="4404601" y="72345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9" name="object 9"/>
            <p:cNvSpPr/>
            <p:nvPr/>
          </p:nvSpPr>
          <p:spPr>
            <a:xfrm>
              <a:off x="1331912" y="1174750"/>
              <a:ext cx="503555" cy="287655"/>
            </a:xfrm>
            <a:custGeom>
              <a:avLst/>
              <a:gdLst/>
              <a:ahLst/>
              <a:cxnLst/>
              <a:rect l="l" t="t" r="r" b="b"/>
              <a:pathLst>
                <a:path w="503555" h="287655">
                  <a:moveTo>
                    <a:pt x="0" y="143669"/>
                  </a:moveTo>
                  <a:lnTo>
                    <a:pt x="25574" y="80487"/>
                  </a:lnTo>
                  <a:lnTo>
                    <a:pt x="55277" y="53811"/>
                  </a:lnTo>
                  <a:lnTo>
                    <a:pt x="94243" y="31562"/>
                  </a:lnTo>
                  <a:lnTo>
                    <a:pt x="140963" y="14602"/>
                  </a:lnTo>
                  <a:lnTo>
                    <a:pt x="193924" y="3794"/>
                  </a:lnTo>
                  <a:lnTo>
                    <a:pt x="251618" y="0"/>
                  </a:lnTo>
                  <a:lnTo>
                    <a:pt x="309312" y="3794"/>
                  </a:lnTo>
                  <a:lnTo>
                    <a:pt x="362273" y="14602"/>
                  </a:lnTo>
                  <a:lnTo>
                    <a:pt x="408993" y="31562"/>
                  </a:lnTo>
                  <a:lnTo>
                    <a:pt x="447959" y="53811"/>
                  </a:lnTo>
                  <a:lnTo>
                    <a:pt x="477662" y="80487"/>
                  </a:lnTo>
                  <a:lnTo>
                    <a:pt x="503237" y="143669"/>
                  </a:lnTo>
                  <a:lnTo>
                    <a:pt x="496591" y="176610"/>
                  </a:lnTo>
                  <a:lnTo>
                    <a:pt x="447959" y="233526"/>
                  </a:lnTo>
                  <a:lnTo>
                    <a:pt x="408993" y="255775"/>
                  </a:lnTo>
                  <a:lnTo>
                    <a:pt x="362273" y="272735"/>
                  </a:lnTo>
                  <a:lnTo>
                    <a:pt x="309312" y="283543"/>
                  </a:lnTo>
                  <a:lnTo>
                    <a:pt x="251618" y="287338"/>
                  </a:lnTo>
                  <a:lnTo>
                    <a:pt x="193924" y="283543"/>
                  </a:lnTo>
                  <a:lnTo>
                    <a:pt x="140963" y="272735"/>
                  </a:lnTo>
                  <a:lnTo>
                    <a:pt x="94243" y="255775"/>
                  </a:lnTo>
                  <a:lnTo>
                    <a:pt x="55277" y="233526"/>
                  </a:lnTo>
                  <a:lnTo>
                    <a:pt x="25574" y="206850"/>
                  </a:lnTo>
                  <a:lnTo>
                    <a:pt x="0" y="143669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68612" y="-343572"/>
            <a:ext cx="10435638" cy="747426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9" y="393911"/>
            <a:ext cx="2748227" cy="614057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2.2</a:t>
            </a:r>
            <a:r>
              <a:rPr sz="3900" spc="-9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获得帮助</a:t>
            </a:r>
            <a:endParaRPr sz="3900">
              <a:latin typeface="SimSun"/>
              <a:cs typeface="SimSu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933583"/>
            <a:ext cx="9906000" cy="6210512"/>
            <a:chOff x="0" y="1125538"/>
            <a:chExt cx="9144000" cy="5732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25538"/>
              <a:ext cx="9144000" cy="57324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58887" y="1366837"/>
              <a:ext cx="433705" cy="287655"/>
            </a:xfrm>
            <a:custGeom>
              <a:avLst/>
              <a:gdLst/>
              <a:ahLst/>
              <a:cxnLst/>
              <a:rect l="l" t="t" r="r" b="b"/>
              <a:pathLst>
                <a:path w="433705" h="287655">
                  <a:moveTo>
                    <a:pt x="0" y="143668"/>
                  </a:moveTo>
                  <a:lnTo>
                    <a:pt x="7740" y="105475"/>
                  </a:lnTo>
                  <a:lnTo>
                    <a:pt x="29585" y="71156"/>
                  </a:lnTo>
                  <a:lnTo>
                    <a:pt x="63468" y="42079"/>
                  </a:lnTo>
                  <a:lnTo>
                    <a:pt x="107324" y="19614"/>
                  </a:lnTo>
                  <a:lnTo>
                    <a:pt x="159087" y="5131"/>
                  </a:lnTo>
                  <a:lnTo>
                    <a:pt x="216693" y="0"/>
                  </a:lnTo>
                  <a:lnTo>
                    <a:pt x="274299" y="5131"/>
                  </a:lnTo>
                  <a:lnTo>
                    <a:pt x="326062" y="19614"/>
                  </a:lnTo>
                  <a:lnTo>
                    <a:pt x="369918" y="42079"/>
                  </a:lnTo>
                  <a:lnTo>
                    <a:pt x="403801" y="71156"/>
                  </a:lnTo>
                  <a:lnTo>
                    <a:pt x="425646" y="105475"/>
                  </a:lnTo>
                  <a:lnTo>
                    <a:pt x="433387" y="143668"/>
                  </a:lnTo>
                  <a:lnTo>
                    <a:pt x="425646" y="181861"/>
                  </a:lnTo>
                  <a:lnTo>
                    <a:pt x="403801" y="216180"/>
                  </a:lnTo>
                  <a:lnTo>
                    <a:pt x="369918" y="245257"/>
                  </a:lnTo>
                  <a:lnTo>
                    <a:pt x="326062" y="267722"/>
                  </a:lnTo>
                  <a:lnTo>
                    <a:pt x="274299" y="282205"/>
                  </a:lnTo>
                  <a:lnTo>
                    <a:pt x="216693" y="287337"/>
                  </a:lnTo>
                  <a:lnTo>
                    <a:pt x="159087" y="282205"/>
                  </a:lnTo>
                  <a:lnTo>
                    <a:pt x="107324" y="267722"/>
                  </a:lnTo>
                  <a:lnTo>
                    <a:pt x="63468" y="245257"/>
                  </a:lnTo>
                  <a:lnTo>
                    <a:pt x="29585" y="216180"/>
                  </a:lnTo>
                  <a:lnTo>
                    <a:pt x="7740" y="181861"/>
                  </a:lnTo>
                  <a:lnTo>
                    <a:pt x="0" y="14366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68612" y="-343572"/>
            <a:ext cx="10435638" cy="747426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9" y="393911"/>
            <a:ext cx="2748227" cy="614057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2.2</a:t>
            </a:r>
            <a:r>
              <a:rPr sz="3900" spc="-9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获得帮助</a:t>
            </a:r>
            <a:endParaRPr sz="3900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544" y="1053968"/>
            <a:ext cx="9429617" cy="6041627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68612" y="-343572"/>
            <a:ext cx="10435638" cy="747426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9" y="393911"/>
            <a:ext cx="2748227" cy="614057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2.2</a:t>
            </a:r>
            <a:r>
              <a:rPr sz="3900" spc="-9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获得帮助</a:t>
            </a:r>
            <a:endParaRPr sz="3900">
              <a:latin typeface="SimSun"/>
              <a:cs typeface="SimSu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010975"/>
            <a:ext cx="9906000" cy="6084623"/>
            <a:chOff x="0" y="1196975"/>
            <a:chExt cx="9144000" cy="56165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25" y="1196975"/>
              <a:ext cx="8988425" cy="49291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38725"/>
              <a:ext cx="9144000" cy="1774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9" y="393909"/>
            <a:ext cx="7484533" cy="136291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2.2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获得帮助</a:t>
            </a:r>
            <a:endParaRPr sz="3900">
              <a:latin typeface="SimSun"/>
              <a:cs typeface="SimSun"/>
            </a:endParaRPr>
          </a:p>
          <a:p>
            <a:pPr marL="955481">
              <a:spcBef>
                <a:spcPts val="2194"/>
              </a:spcBef>
              <a:tabLst>
                <a:tab pos="4917737" algn="l"/>
              </a:tabLst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help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ls	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//</a:t>
            </a:r>
            <a:r>
              <a:rPr sz="3033" spc="-7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ls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为外部命令</a:t>
            </a:r>
            <a:endParaRPr sz="3033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36" y="1843353"/>
            <a:ext cx="9754658" cy="9355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121" y="2882106"/>
            <a:ext cx="7835370" cy="426164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37" y="2108200"/>
            <a:ext cx="4046668" cy="6191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230" y="3253581"/>
            <a:ext cx="6552405" cy="384201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302" y="354288"/>
            <a:ext cx="3163041" cy="2842712"/>
          </a:xfrm>
          <a:prstGeom prst="rect">
            <a:avLst/>
          </a:prstGeom>
        </p:spPr>
        <p:txBody>
          <a:bodyPr vert="horz" wrap="square" lIns="0" tIns="52970" rIns="0" bIns="0" rtlCol="0">
            <a:spAutoFit/>
          </a:bodyPr>
          <a:lstStyle/>
          <a:p>
            <a:pPr marL="37145">
              <a:spcBef>
                <a:spcPts val="417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2.2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获得帮助</a:t>
            </a:r>
            <a:endParaRPr sz="3900">
              <a:latin typeface="SimSun"/>
              <a:cs typeface="SimSun"/>
            </a:endParaRPr>
          </a:p>
          <a:p>
            <a:pPr marL="37145">
              <a:spcBef>
                <a:spcPts val="281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2.2.2</a:t>
            </a:r>
            <a:r>
              <a:rPr sz="3467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手册页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43"/>
              </a:spcBef>
            </a:pP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1.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命令</a:t>
            </a:r>
            <a:endParaRPr sz="3033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4442">
              <a:latin typeface="SimSun"/>
              <a:cs typeface="SimSun"/>
            </a:endParaRPr>
          </a:p>
          <a:p>
            <a:pPr marL="113503"/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033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cd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8171" y="5169705"/>
            <a:ext cx="1668198" cy="1651286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3758" marR="5503">
              <a:lnSpc>
                <a:spcPct val="120400"/>
              </a:lnSpc>
              <a:spcBef>
                <a:spcPts val="65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sd 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033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httpd </a:t>
            </a:r>
            <a:r>
              <a:rPr sz="3033" spc="-67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endParaRPr sz="303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19089" y="5341410"/>
            <a:ext cx="3979598" cy="1683229"/>
          </a:xfrm>
          <a:prstGeom prst="rect">
            <a:avLst/>
          </a:prstGeom>
        </p:spPr>
        <p:txBody>
          <a:bodyPr vert="horz" wrap="square" lIns="0" tIns="102500" rIns="0" bIns="0" rtlCol="0">
            <a:spAutoFit/>
          </a:bodyPr>
          <a:lstStyle/>
          <a:p>
            <a:pPr marL="13758">
              <a:spcBef>
                <a:spcPts val="807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又例如：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704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printf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//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终端命令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677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3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printf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//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函数</a:t>
            </a:r>
            <a:endParaRPr sz="3033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302" y="354288"/>
            <a:ext cx="9548283" cy="4893017"/>
          </a:xfrm>
          <a:prstGeom prst="rect">
            <a:avLst/>
          </a:prstGeom>
        </p:spPr>
        <p:txBody>
          <a:bodyPr vert="horz" wrap="square" lIns="0" tIns="52970" rIns="0" bIns="0" rtlCol="0">
            <a:spAutoFit/>
          </a:bodyPr>
          <a:lstStyle/>
          <a:p>
            <a:pPr marL="37145">
              <a:spcBef>
                <a:spcPts val="417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2.2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获得帮助</a:t>
            </a:r>
            <a:endParaRPr sz="3900">
              <a:latin typeface="SimSun"/>
              <a:cs typeface="SimSun"/>
            </a:endParaRPr>
          </a:p>
          <a:p>
            <a:pPr marL="37145">
              <a:spcBef>
                <a:spcPts val="281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2.2.2</a:t>
            </a:r>
            <a:r>
              <a:rPr sz="3467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手册页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43"/>
              </a:spcBef>
            </a:pP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1.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命令</a:t>
            </a:r>
            <a:endParaRPr sz="3033">
              <a:latin typeface="SimSun"/>
              <a:cs typeface="SimSun"/>
            </a:endParaRPr>
          </a:p>
          <a:p>
            <a:pPr marL="37145" marR="5503" indent="701649">
              <a:lnSpc>
                <a:spcPts val="3564"/>
              </a:lnSpc>
              <a:spcBef>
                <a:spcPts val="753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手册页是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ix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系统中广泛使用的联机帮助形式，可以 提供终端命令、配置文件、设备文件、协议等信息。</a:t>
            </a:r>
            <a:endParaRPr sz="3033">
              <a:latin typeface="SimSun"/>
              <a:cs typeface="SimSun"/>
            </a:endParaRPr>
          </a:p>
          <a:p>
            <a:pPr marL="739483">
              <a:spcBef>
                <a:spcPts val="699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不宜使用重定向输出“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&gt;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”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，会出现乱码。</a:t>
            </a:r>
            <a:endParaRPr sz="3033">
              <a:latin typeface="SimSun"/>
              <a:cs typeface="SimSun"/>
            </a:endParaRPr>
          </a:p>
          <a:p>
            <a:pPr marL="105936">
              <a:spcBef>
                <a:spcPts val="179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033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cd</a:t>
            </a:r>
            <a:endParaRPr sz="3033">
              <a:latin typeface="Calibri"/>
              <a:cs typeface="Calibri"/>
            </a:endParaRPr>
          </a:p>
          <a:p>
            <a:pPr marL="105936">
              <a:spcBef>
                <a:spcPts val="807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ls</a:t>
            </a:r>
            <a:endParaRPr sz="3033">
              <a:latin typeface="Calibri"/>
              <a:cs typeface="Calibri"/>
            </a:endParaRPr>
          </a:p>
          <a:p>
            <a:pPr marL="105936">
              <a:spcBef>
                <a:spcPts val="677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033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xinetd.conf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8" y="354288"/>
            <a:ext cx="3138964" cy="1653925"/>
          </a:xfrm>
          <a:prstGeom prst="rect">
            <a:avLst/>
          </a:prstGeom>
        </p:spPr>
        <p:txBody>
          <a:bodyPr vert="horz" wrap="square" lIns="0" tIns="52970" rIns="0" bIns="0" rtlCol="0">
            <a:spAutoFit/>
          </a:bodyPr>
          <a:lstStyle/>
          <a:p>
            <a:pPr marL="13758">
              <a:spcBef>
                <a:spcPts val="417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2.2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获得帮助</a:t>
            </a:r>
            <a:endParaRPr sz="3900">
              <a:latin typeface="SimSun"/>
              <a:cs typeface="SimSun"/>
            </a:endParaRPr>
          </a:p>
          <a:p>
            <a:pPr marL="13758">
              <a:lnSpc>
                <a:spcPts val="4040"/>
              </a:lnSpc>
              <a:spcBef>
                <a:spcPts val="281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2.2.2</a:t>
            </a:r>
            <a:r>
              <a:rPr sz="3467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手册页</a:t>
            </a:r>
            <a:endParaRPr sz="3467">
              <a:latin typeface="SimSun"/>
              <a:cs typeface="SimSun"/>
            </a:endParaRPr>
          </a:p>
          <a:p>
            <a:pPr marL="151336">
              <a:lnSpc>
                <a:spcPts val="3521"/>
              </a:lnSpc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ls</a:t>
            </a:r>
            <a:endParaRPr sz="3033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3699" y="1855101"/>
            <a:ext cx="8578321" cy="5288703"/>
            <a:chOff x="160338" y="1976169"/>
            <a:chExt cx="7918450" cy="48818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338" y="2133599"/>
              <a:ext cx="7918449" cy="4724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5901" y="1976169"/>
              <a:ext cx="2977632" cy="17544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8" y="354288"/>
            <a:ext cx="3138964" cy="1653925"/>
          </a:xfrm>
          <a:prstGeom prst="rect">
            <a:avLst/>
          </a:prstGeom>
        </p:spPr>
        <p:txBody>
          <a:bodyPr vert="horz" wrap="square" lIns="0" tIns="52970" rIns="0" bIns="0" rtlCol="0">
            <a:spAutoFit/>
          </a:bodyPr>
          <a:lstStyle/>
          <a:p>
            <a:pPr marL="13758">
              <a:spcBef>
                <a:spcPts val="417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2.2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获得帮助</a:t>
            </a:r>
            <a:endParaRPr sz="3900">
              <a:latin typeface="SimSun"/>
              <a:cs typeface="SimSun"/>
            </a:endParaRPr>
          </a:p>
          <a:p>
            <a:pPr marL="13758">
              <a:lnSpc>
                <a:spcPts val="4040"/>
              </a:lnSpc>
              <a:spcBef>
                <a:spcPts val="281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2.2.2</a:t>
            </a:r>
            <a:r>
              <a:rPr sz="3467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手册页</a:t>
            </a:r>
            <a:endParaRPr sz="3467">
              <a:latin typeface="SimSun"/>
              <a:cs typeface="SimSun"/>
            </a:endParaRPr>
          </a:p>
          <a:p>
            <a:pPr marL="151336">
              <a:lnSpc>
                <a:spcPts val="3521"/>
              </a:lnSpc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033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xinetd.conf</a:t>
            </a:r>
            <a:endParaRPr sz="3033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502" y="2314577"/>
            <a:ext cx="5407024" cy="5675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37" y="3255300"/>
            <a:ext cx="7905881" cy="6414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57062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2" y="552407"/>
            <a:ext cx="1673701" cy="614057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1.2</a:t>
            </a:r>
            <a:r>
              <a:rPr sz="3900" spc="-9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Unix</a:t>
            </a:r>
            <a:endParaRPr sz="3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300" y="942988"/>
            <a:ext cx="9654223" cy="2298087"/>
          </a:xfrm>
          <a:prstGeom prst="rect">
            <a:avLst/>
          </a:prstGeom>
        </p:spPr>
        <p:txBody>
          <a:bodyPr vert="horz" wrap="square" lIns="0" tIns="167852" rIns="0" bIns="0" rtlCol="0">
            <a:spAutoFit/>
          </a:bodyPr>
          <a:lstStyle/>
          <a:p>
            <a:pPr marL="13758">
              <a:spcBef>
                <a:spcPts val="1322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1.2.3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GPL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协议，</a:t>
            </a: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GNU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项目和</a:t>
            </a:r>
            <a:r>
              <a:rPr sz="3900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endParaRPr sz="3900">
              <a:latin typeface="Calibri"/>
              <a:cs typeface="Calibri"/>
            </a:endParaRPr>
          </a:p>
          <a:p>
            <a:pPr marL="39210" marR="5503">
              <a:lnSpc>
                <a:spcPct val="99600"/>
              </a:lnSpc>
              <a:spcBef>
                <a:spcPts val="959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1990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年，芬兰赫尔辛基大学的研究生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Linus</a:t>
            </a:r>
            <a:r>
              <a:rPr sz="3033" b="1" spc="-5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-43" dirty="0">
                <a:solidFill>
                  <a:srgbClr val="FF0000"/>
                </a:solidFill>
                <a:latin typeface="Calibri"/>
                <a:cs typeface="Calibri"/>
              </a:rPr>
              <a:t>Torvalds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决定编 写一个自己的类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Unix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的小型操作系统内核，初名为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Linus' 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Minix</a:t>
            </a:r>
            <a:r>
              <a:rPr sz="4469" spc="8" baseline="1010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意为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Linus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Minix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内核，后来改名为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944" y="3449361"/>
            <a:ext cx="9718887" cy="2542598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 marR="30955">
              <a:spcBef>
                <a:spcPts val="108"/>
              </a:spcBef>
            </a:pP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1995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年，几家公司把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linus</a:t>
            </a:r>
            <a:r>
              <a:rPr sz="4469" spc="89" baseline="1010" dirty="0">
                <a:solidFill>
                  <a:srgbClr val="FF0000"/>
                </a:solidFill>
                <a:latin typeface="SimSun"/>
                <a:cs typeface="SimSun"/>
              </a:rPr>
              <a:t>开发的内核集成到自由软件基金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会的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GPL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软件中，建立了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的第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个发行版本。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也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可称为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GNU/Linux</a:t>
            </a:r>
            <a:r>
              <a:rPr sz="4469" spc="81" baseline="1010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4469" baseline="1010">
              <a:latin typeface="SimSun"/>
              <a:cs typeface="SimSun"/>
            </a:endParaRPr>
          </a:p>
          <a:p>
            <a:pPr marL="35771" marR="5503">
              <a:lnSpc>
                <a:spcPts val="3564"/>
              </a:lnSpc>
              <a:spcBef>
                <a:spcPts val="1560"/>
              </a:spcBef>
            </a:pP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今天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GN</a:t>
            </a:r>
            <a:r>
              <a:rPr sz="3033" b="1" spc="-11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3033" b="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inu</a:t>
            </a:r>
            <a:r>
              <a:rPr sz="3033" b="1" spc="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已经成为发展最为活跃的自由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4469" spc="89" baseline="1010" dirty="0">
                <a:solidFill>
                  <a:srgbClr val="FF0000"/>
                </a:solidFill>
                <a:latin typeface="SimSun"/>
                <a:cs typeface="SimSun"/>
              </a:rPr>
              <a:t>开放源码的 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类</a:t>
            </a:r>
            <a:r>
              <a:rPr sz="3033" b="1" spc="-5" dirty="0">
                <a:solidFill>
                  <a:srgbClr val="FF0000"/>
                </a:solidFill>
                <a:latin typeface="Calibri"/>
                <a:cs typeface="Calibri"/>
              </a:rPr>
              <a:t>Unix</a:t>
            </a:r>
            <a:r>
              <a:rPr sz="4469" spc="96" baseline="1010" dirty="0">
                <a:solidFill>
                  <a:srgbClr val="FF0000"/>
                </a:solidFill>
                <a:latin typeface="SimSun"/>
                <a:cs typeface="SimSun"/>
              </a:rPr>
              <a:t>操作系统。</a:t>
            </a:r>
            <a:endParaRPr sz="4469" baseline="1010">
              <a:latin typeface="SimSun"/>
              <a:cs typeface="SimSu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464015" y="6691445"/>
            <a:ext cx="456089" cy="466408"/>
            <a:chOff x="8736012" y="6440488"/>
            <a:chExt cx="421005" cy="430530"/>
          </a:xfrm>
        </p:grpSpPr>
        <p:sp>
          <p:nvSpPr>
            <p:cNvPr id="7" name="object 7"/>
            <p:cNvSpPr/>
            <p:nvPr/>
          </p:nvSpPr>
          <p:spPr>
            <a:xfrm>
              <a:off x="8748712" y="6453188"/>
              <a:ext cx="395605" cy="405130"/>
            </a:xfrm>
            <a:custGeom>
              <a:avLst/>
              <a:gdLst/>
              <a:ahLst/>
              <a:cxnLst/>
              <a:rect l="l" t="t" r="r" b="b"/>
              <a:pathLst>
                <a:path w="395604" h="405129">
                  <a:moveTo>
                    <a:pt x="197643" y="0"/>
                  </a:moveTo>
                  <a:lnTo>
                    <a:pt x="152325" y="5345"/>
                  </a:lnTo>
                  <a:lnTo>
                    <a:pt x="110725" y="20572"/>
                  </a:lnTo>
                  <a:lnTo>
                    <a:pt x="74027" y="44466"/>
                  </a:lnTo>
                  <a:lnTo>
                    <a:pt x="43420" y="75811"/>
                  </a:lnTo>
                  <a:lnTo>
                    <a:pt x="20088" y="113392"/>
                  </a:lnTo>
                  <a:lnTo>
                    <a:pt x="5219" y="155996"/>
                  </a:lnTo>
                  <a:lnTo>
                    <a:pt x="0" y="202405"/>
                  </a:lnTo>
                  <a:lnTo>
                    <a:pt x="5219" y="248815"/>
                  </a:lnTo>
                  <a:lnTo>
                    <a:pt x="20088" y="291418"/>
                  </a:lnTo>
                  <a:lnTo>
                    <a:pt x="43420" y="329000"/>
                  </a:lnTo>
                  <a:lnTo>
                    <a:pt x="74027" y="360345"/>
                  </a:lnTo>
                  <a:lnTo>
                    <a:pt x="110725" y="384239"/>
                  </a:lnTo>
                  <a:lnTo>
                    <a:pt x="152325" y="399466"/>
                  </a:lnTo>
                  <a:lnTo>
                    <a:pt x="197643" y="404811"/>
                  </a:lnTo>
                  <a:lnTo>
                    <a:pt x="242961" y="399466"/>
                  </a:lnTo>
                  <a:lnTo>
                    <a:pt x="284562" y="384239"/>
                  </a:lnTo>
                  <a:lnTo>
                    <a:pt x="321259" y="360345"/>
                  </a:lnTo>
                  <a:lnTo>
                    <a:pt x="351867" y="329000"/>
                  </a:lnTo>
                  <a:lnTo>
                    <a:pt x="375198" y="291418"/>
                  </a:lnTo>
                  <a:lnTo>
                    <a:pt x="390067" y="248815"/>
                  </a:lnTo>
                  <a:lnTo>
                    <a:pt x="395287" y="202405"/>
                  </a:lnTo>
                  <a:lnTo>
                    <a:pt x="390067" y="155996"/>
                  </a:lnTo>
                  <a:lnTo>
                    <a:pt x="375198" y="113392"/>
                  </a:lnTo>
                  <a:lnTo>
                    <a:pt x="351867" y="75811"/>
                  </a:lnTo>
                  <a:lnTo>
                    <a:pt x="321259" y="44466"/>
                  </a:lnTo>
                  <a:lnTo>
                    <a:pt x="284562" y="20572"/>
                  </a:lnTo>
                  <a:lnTo>
                    <a:pt x="242961" y="5345"/>
                  </a:lnTo>
                  <a:lnTo>
                    <a:pt x="197643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8" name="object 8"/>
            <p:cNvSpPr/>
            <p:nvPr/>
          </p:nvSpPr>
          <p:spPr>
            <a:xfrm>
              <a:off x="8748712" y="6453188"/>
              <a:ext cx="395605" cy="405130"/>
            </a:xfrm>
            <a:custGeom>
              <a:avLst/>
              <a:gdLst/>
              <a:ahLst/>
              <a:cxnLst/>
              <a:rect l="l" t="t" r="r" b="b"/>
              <a:pathLst>
                <a:path w="395604" h="405129">
                  <a:moveTo>
                    <a:pt x="0" y="202406"/>
                  </a:moveTo>
                  <a:lnTo>
                    <a:pt x="5219" y="155996"/>
                  </a:lnTo>
                  <a:lnTo>
                    <a:pt x="20088" y="113392"/>
                  </a:lnTo>
                  <a:lnTo>
                    <a:pt x="43420" y="75811"/>
                  </a:lnTo>
                  <a:lnTo>
                    <a:pt x="74027" y="44466"/>
                  </a:lnTo>
                  <a:lnTo>
                    <a:pt x="110724" y="20572"/>
                  </a:lnTo>
                  <a:lnTo>
                    <a:pt x="152325" y="5345"/>
                  </a:lnTo>
                  <a:lnTo>
                    <a:pt x="197643" y="0"/>
                  </a:lnTo>
                  <a:lnTo>
                    <a:pt x="242961" y="5345"/>
                  </a:lnTo>
                  <a:lnTo>
                    <a:pt x="284562" y="20572"/>
                  </a:lnTo>
                  <a:lnTo>
                    <a:pt x="321259" y="44466"/>
                  </a:lnTo>
                  <a:lnTo>
                    <a:pt x="351866" y="75811"/>
                  </a:lnTo>
                  <a:lnTo>
                    <a:pt x="375198" y="113392"/>
                  </a:lnTo>
                  <a:lnTo>
                    <a:pt x="390067" y="155996"/>
                  </a:lnTo>
                  <a:lnTo>
                    <a:pt x="395287" y="202406"/>
                  </a:lnTo>
                  <a:lnTo>
                    <a:pt x="390067" y="248815"/>
                  </a:lnTo>
                  <a:lnTo>
                    <a:pt x="375198" y="291419"/>
                  </a:lnTo>
                  <a:lnTo>
                    <a:pt x="351866" y="329000"/>
                  </a:lnTo>
                  <a:lnTo>
                    <a:pt x="321259" y="360345"/>
                  </a:lnTo>
                  <a:lnTo>
                    <a:pt x="284562" y="384239"/>
                  </a:lnTo>
                  <a:lnTo>
                    <a:pt x="242961" y="399466"/>
                  </a:lnTo>
                  <a:lnTo>
                    <a:pt x="197643" y="404812"/>
                  </a:lnTo>
                  <a:lnTo>
                    <a:pt x="152325" y="399466"/>
                  </a:lnTo>
                  <a:lnTo>
                    <a:pt x="110724" y="384239"/>
                  </a:lnTo>
                  <a:lnTo>
                    <a:pt x="74027" y="360345"/>
                  </a:lnTo>
                  <a:lnTo>
                    <a:pt x="43420" y="329000"/>
                  </a:lnTo>
                  <a:lnTo>
                    <a:pt x="20088" y="291419"/>
                  </a:lnTo>
                  <a:lnTo>
                    <a:pt x="5219" y="248815"/>
                  </a:lnTo>
                  <a:lnTo>
                    <a:pt x="0" y="202406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8" y="354287"/>
            <a:ext cx="9110080" cy="2338665"/>
          </a:xfrm>
          <a:prstGeom prst="rect">
            <a:avLst/>
          </a:prstGeom>
        </p:spPr>
        <p:txBody>
          <a:bodyPr vert="horz" wrap="square" lIns="0" tIns="52970" rIns="0" bIns="0" rtlCol="0">
            <a:spAutoFit/>
          </a:bodyPr>
          <a:lstStyle/>
          <a:p>
            <a:pPr marL="13758">
              <a:spcBef>
                <a:spcPts val="417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2.2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获得帮助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281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2.2.2</a:t>
            </a:r>
            <a:r>
              <a:rPr sz="3467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手册页</a:t>
            </a:r>
            <a:endParaRPr sz="3467">
              <a:latin typeface="SimSun"/>
              <a:cs typeface="SimSun"/>
            </a:endParaRPr>
          </a:p>
          <a:p>
            <a:pPr marL="32331">
              <a:spcBef>
                <a:spcPts val="666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又例如：</a:t>
            </a:r>
            <a:endParaRPr sz="3033">
              <a:latin typeface="SimSun"/>
              <a:cs typeface="SimSun"/>
            </a:endParaRPr>
          </a:p>
          <a:p>
            <a:pPr marL="32331">
              <a:spcBef>
                <a:spcPts val="699"/>
              </a:spcBef>
              <a:tabLst>
                <a:tab pos="5913804" algn="l"/>
              </a:tabLst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033" spc="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033" spc="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printf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//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终端命令	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printf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//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函数</a:t>
            </a:r>
            <a:endParaRPr sz="3033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2" y="2742805"/>
            <a:ext cx="4870449" cy="319537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38991" y="2725606"/>
            <a:ext cx="4829175" cy="2964921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8" y="183408"/>
            <a:ext cx="6407256" cy="5263407"/>
          </a:xfrm>
          <a:prstGeom prst="rect">
            <a:avLst/>
          </a:prstGeom>
        </p:spPr>
        <p:txBody>
          <a:bodyPr vert="horz" wrap="square" lIns="0" tIns="224261" rIns="0" bIns="0" rtlCol="0">
            <a:spAutoFit/>
          </a:bodyPr>
          <a:lstStyle/>
          <a:p>
            <a:pPr marL="13758">
              <a:spcBef>
                <a:spcPts val="1766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2.2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获得帮助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1473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2.2.2</a:t>
            </a:r>
            <a:r>
              <a:rPr sz="3467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手册页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2096"/>
              </a:spcBef>
            </a:pP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手册页的位置在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677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/usr/share/man/man1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699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/usr/share/man/man2</a:t>
            </a:r>
            <a:r>
              <a:rPr sz="3033" spc="-5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...</a:t>
            </a:r>
            <a:r>
              <a:rPr sz="3033" spc="-5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704"/>
              </a:spcBef>
            </a:pP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/usr/share/man/man9</a:t>
            </a:r>
            <a:endParaRPr sz="3033">
              <a:latin typeface="Calibri"/>
              <a:cs typeface="Calibri"/>
            </a:endParaRPr>
          </a:p>
          <a:p>
            <a:pPr marL="13758">
              <a:spcBef>
                <a:spcPts val="780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等目录下。</a:t>
            </a:r>
            <a:endParaRPr sz="3033">
              <a:latin typeface="SimSun"/>
              <a:cs typeface="SimSun"/>
            </a:endParaRPr>
          </a:p>
          <a:p>
            <a:pPr marL="82546">
              <a:spcBef>
                <a:spcPts val="2107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文件命名规则：手册名称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手册类型</a:t>
            </a:r>
            <a:r>
              <a:rPr sz="3033" spc="38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9" y="183410"/>
            <a:ext cx="9899809" cy="6573830"/>
          </a:xfrm>
          <a:prstGeom prst="rect">
            <a:avLst/>
          </a:prstGeom>
        </p:spPr>
        <p:txBody>
          <a:bodyPr vert="horz" wrap="square" lIns="0" tIns="224261" rIns="0" bIns="0" rtlCol="0">
            <a:spAutoFit/>
          </a:bodyPr>
          <a:lstStyle/>
          <a:p>
            <a:pPr marL="13758">
              <a:spcBef>
                <a:spcPts val="1766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2.2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获得帮助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1473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2.2.2</a:t>
            </a:r>
            <a:r>
              <a:rPr sz="3467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手册页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70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、手册页的分类</a:t>
            </a:r>
            <a:endParaRPr sz="3033">
              <a:latin typeface="SimSun"/>
              <a:cs typeface="SimSun"/>
            </a:endParaRPr>
          </a:p>
          <a:p>
            <a:pPr marL="544121" indent="-517982">
              <a:spcBef>
                <a:spcPts val="103"/>
              </a:spcBef>
              <a:buAutoNum type="arabicParenBoth"/>
              <a:tabLst>
                <a:tab pos="544810" algn="l"/>
              </a:tabLst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3033">
              <a:latin typeface="Calibri"/>
              <a:cs typeface="Calibri"/>
            </a:endParaRPr>
          </a:p>
          <a:p>
            <a:pPr marL="1017391">
              <a:spcBef>
                <a:spcPts val="807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普通用户可执行的命令手册。</a:t>
            </a:r>
            <a:endParaRPr sz="3033">
              <a:latin typeface="SimSun"/>
              <a:cs typeface="SimSun"/>
            </a:endParaRPr>
          </a:p>
          <a:p>
            <a:pPr marL="26828">
              <a:spcBef>
                <a:spcPts val="699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例如：</a:t>
            </a:r>
            <a:endParaRPr sz="3033">
              <a:latin typeface="SimSun"/>
              <a:cs typeface="SimSun"/>
            </a:endParaRPr>
          </a:p>
          <a:p>
            <a:pPr marL="465702">
              <a:spcBef>
                <a:spcPts val="807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ls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的手册页在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man1/ls.1.gz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中，解压后可可看到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ls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的帮助。</a:t>
            </a:r>
            <a:endParaRPr sz="3033">
              <a:latin typeface="SimSun"/>
              <a:cs typeface="SimSun"/>
            </a:endParaRPr>
          </a:p>
          <a:p>
            <a:pPr marL="584020" indent="-517982">
              <a:spcBef>
                <a:spcPts val="1560"/>
              </a:spcBef>
              <a:buAutoNum type="arabicParenBoth" startAt="2"/>
              <a:tabLst>
                <a:tab pos="584708" algn="l"/>
              </a:tabLst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3033">
              <a:latin typeface="Calibri"/>
              <a:cs typeface="Calibri"/>
            </a:endParaRPr>
          </a:p>
          <a:p>
            <a:pPr marL="1057288">
              <a:spcBef>
                <a:spcPts val="807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系统调用手册，内核函数的说明。</a:t>
            </a:r>
            <a:endParaRPr sz="3033">
              <a:latin typeface="SimSun"/>
              <a:cs typeface="SimSun"/>
            </a:endParaRPr>
          </a:p>
          <a:p>
            <a:pPr marL="66725">
              <a:spcBef>
                <a:spcPts val="699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例如：</a:t>
            </a:r>
            <a:endParaRPr sz="3033">
              <a:latin typeface="SimSun"/>
              <a:cs typeface="SimSun"/>
            </a:endParaRPr>
          </a:p>
          <a:p>
            <a:pPr marL="1057288">
              <a:spcBef>
                <a:spcPts val="780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系统调用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的手册页在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033" spc="-54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033" spc="38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中。</a:t>
            </a:r>
            <a:endParaRPr sz="3033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3839" y="2103043"/>
            <a:ext cx="4564327" cy="4992554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9" y="354288"/>
            <a:ext cx="9915631" cy="6407919"/>
          </a:xfrm>
          <a:prstGeom prst="rect">
            <a:avLst/>
          </a:prstGeom>
        </p:spPr>
        <p:txBody>
          <a:bodyPr vert="horz" wrap="square" lIns="0" tIns="52970" rIns="0" bIns="0" rtlCol="0">
            <a:spAutoFit/>
          </a:bodyPr>
          <a:lstStyle/>
          <a:p>
            <a:pPr marL="13758">
              <a:spcBef>
                <a:spcPts val="417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2.2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获得帮助</a:t>
            </a:r>
            <a:endParaRPr sz="3900">
              <a:latin typeface="SimSun"/>
              <a:cs typeface="SimSun"/>
            </a:endParaRPr>
          </a:p>
          <a:p>
            <a:pPr marL="13758">
              <a:lnSpc>
                <a:spcPts val="3958"/>
              </a:lnSpc>
              <a:spcBef>
                <a:spcPts val="281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2.2.2</a:t>
            </a:r>
            <a:r>
              <a:rPr sz="3467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手册页</a:t>
            </a:r>
            <a:endParaRPr sz="3467">
              <a:latin typeface="SimSun"/>
              <a:cs typeface="SimSun"/>
            </a:endParaRPr>
          </a:p>
          <a:p>
            <a:pPr marL="13758">
              <a:lnSpc>
                <a:spcPts val="3439"/>
              </a:lnSpc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、手册页的分类</a:t>
            </a:r>
            <a:endParaRPr sz="3033">
              <a:latin typeface="SimSun"/>
              <a:cs typeface="SimSun"/>
            </a:endParaRPr>
          </a:p>
          <a:p>
            <a:pPr marL="544121" indent="-517982">
              <a:spcBef>
                <a:spcPts val="49"/>
              </a:spcBef>
              <a:buAutoNum type="arabicParenBoth" startAt="3"/>
              <a:tabLst>
                <a:tab pos="544810" algn="l"/>
                <a:tab pos="2488104" algn="l"/>
              </a:tabLst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3	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子程序手册，库函数的说明。</a:t>
            </a:r>
            <a:endParaRPr sz="3033">
              <a:latin typeface="SimSun"/>
              <a:cs typeface="SimSun"/>
            </a:endParaRPr>
          </a:p>
          <a:p>
            <a:pPr marL="26828">
              <a:spcBef>
                <a:spcPts val="677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例如：</a:t>
            </a:r>
            <a:endParaRPr sz="3033">
              <a:latin typeface="SimSun"/>
              <a:cs typeface="SimSun"/>
            </a:endParaRPr>
          </a:p>
          <a:p>
            <a:pPr marL="729165">
              <a:spcBef>
                <a:spcPts val="704"/>
              </a:spcBef>
            </a:pP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&lt;stdio.h&gt;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的库函数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printf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的手册页在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man3/printf.3.gz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中。</a:t>
            </a:r>
            <a:endParaRPr sz="3033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683">
              <a:latin typeface="SimSun"/>
              <a:cs typeface="SimSun"/>
            </a:endParaRPr>
          </a:p>
          <a:p>
            <a:pPr>
              <a:spcBef>
                <a:spcPts val="38"/>
              </a:spcBef>
            </a:pPr>
            <a:endParaRPr sz="2979">
              <a:latin typeface="SimSun"/>
              <a:cs typeface="SimSun"/>
            </a:endParaRPr>
          </a:p>
          <a:p>
            <a:pPr marL="584020" indent="-517982">
              <a:spcBef>
                <a:spcPts val="5"/>
              </a:spcBef>
              <a:buAutoNum type="arabicParenBoth" startAt="4"/>
              <a:tabLst>
                <a:tab pos="584708" algn="l"/>
              </a:tabLst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endParaRPr sz="3033">
              <a:latin typeface="Calibri"/>
              <a:cs typeface="Calibri"/>
            </a:endParaRPr>
          </a:p>
          <a:p>
            <a:pPr marL="1057288">
              <a:spcBef>
                <a:spcPts val="802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系统设备手册。设备名在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下。</a:t>
            </a:r>
            <a:endParaRPr sz="3033">
              <a:latin typeface="SimSun"/>
              <a:cs typeface="SimSun"/>
            </a:endParaRPr>
          </a:p>
          <a:p>
            <a:pPr marL="66725">
              <a:spcBef>
                <a:spcPts val="704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例如：</a:t>
            </a:r>
            <a:endParaRPr sz="3033">
              <a:latin typeface="SimSun"/>
              <a:cs typeface="SimSun"/>
            </a:endParaRPr>
          </a:p>
          <a:p>
            <a:pPr marL="1057288">
              <a:spcBef>
                <a:spcPts val="807"/>
              </a:spcBef>
            </a:pP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IDE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硬盘设备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hd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的手册页在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man4/hd.4.gz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中。</a:t>
            </a:r>
            <a:endParaRPr sz="3033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541" y="3633656"/>
            <a:ext cx="6966876" cy="980281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9" y="183408"/>
            <a:ext cx="8790199" cy="6430393"/>
          </a:xfrm>
          <a:prstGeom prst="rect">
            <a:avLst/>
          </a:prstGeom>
        </p:spPr>
        <p:txBody>
          <a:bodyPr vert="horz" wrap="square" lIns="0" tIns="224261" rIns="0" bIns="0" rtlCol="0">
            <a:spAutoFit/>
          </a:bodyPr>
          <a:lstStyle/>
          <a:p>
            <a:pPr marL="13758">
              <a:spcBef>
                <a:spcPts val="1766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2.2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获得帮助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1473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2.2.2</a:t>
            </a:r>
            <a:r>
              <a:rPr sz="3467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手册页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1911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、手册页的分类</a:t>
            </a:r>
            <a:endParaRPr sz="3033">
              <a:latin typeface="SimSun"/>
              <a:cs typeface="SimSun"/>
            </a:endParaRPr>
          </a:p>
          <a:p>
            <a:pPr marL="544121" indent="-517982">
              <a:spcBef>
                <a:spcPts val="1457"/>
              </a:spcBef>
              <a:buAutoNum type="arabicParenBoth" startAt="5"/>
              <a:tabLst>
                <a:tab pos="544810" algn="l"/>
              </a:tabLst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endParaRPr sz="3033">
              <a:latin typeface="Calibri"/>
              <a:cs typeface="Calibri"/>
            </a:endParaRPr>
          </a:p>
          <a:p>
            <a:pPr marL="1017391">
              <a:spcBef>
                <a:spcPts val="807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配置文件格式手册。配置文件通常在</a:t>
            </a:r>
            <a:r>
              <a:rPr sz="3033" spc="-49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spc="-43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下。</a:t>
            </a:r>
            <a:endParaRPr sz="3033">
              <a:latin typeface="SimSun"/>
              <a:cs typeface="SimSun"/>
            </a:endParaRPr>
          </a:p>
          <a:p>
            <a:pPr marL="26828">
              <a:spcBef>
                <a:spcPts val="704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例如：</a:t>
            </a:r>
            <a:endParaRPr sz="3033">
              <a:latin typeface="SimSun"/>
              <a:cs typeface="SimSun"/>
            </a:endParaRPr>
          </a:p>
          <a:p>
            <a:pPr marL="26828" marR="5503" indent="990564">
              <a:lnSpc>
                <a:spcPts val="3586"/>
              </a:lnSpc>
              <a:spcBef>
                <a:spcPts val="941"/>
              </a:spcBef>
            </a:pP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xinetd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服务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(Extended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Internet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 Daemon)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的配置在 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man5/xinetd.conf.5.gz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中。</a:t>
            </a:r>
            <a:endParaRPr sz="3033">
              <a:latin typeface="SimSun"/>
              <a:cs typeface="SimSun"/>
            </a:endParaRPr>
          </a:p>
          <a:p>
            <a:pPr marL="584020" indent="-517982">
              <a:spcBef>
                <a:spcPts val="2389"/>
              </a:spcBef>
              <a:buAutoNum type="arabicParenBoth" startAt="6"/>
              <a:tabLst>
                <a:tab pos="584708" algn="l"/>
              </a:tabLst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endParaRPr sz="3033">
              <a:latin typeface="Calibri"/>
              <a:cs typeface="Calibri"/>
            </a:endParaRPr>
          </a:p>
          <a:p>
            <a:pPr marL="1057288">
              <a:spcBef>
                <a:spcPts val="807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游戏。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8" y="183408"/>
            <a:ext cx="9657662" cy="6881606"/>
          </a:xfrm>
          <a:prstGeom prst="rect">
            <a:avLst/>
          </a:prstGeom>
        </p:spPr>
        <p:txBody>
          <a:bodyPr vert="horz" wrap="square" lIns="0" tIns="224261" rIns="0" bIns="0" rtlCol="0">
            <a:spAutoFit/>
          </a:bodyPr>
          <a:lstStyle/>
          <a:p>
            <a:pPr marL="13758">
              <a:spcBef>
                <a:spcPts val="1766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2.2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获得帮助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1473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2.2.2</a:t>
            </a:r>
            <a:r>
              <a:rPr sz="3467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手册页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1911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、手册页的分类</a:t>
            </a:r>
            <a:endParaRPr sz="3033">
              <a:latin typeface="SimSun"/>
              <a:cs typeface="SimSun"/>
            </a:endParaRPr>
          </a:p>
          <a:p>
            <a:pPr marL="544121" indent="-517982">
              <a:spcBef>
                <a:spcPts val="1457"/>
              </a:spcBef>
              <a:buAutoNum type="arabicParenBoth" startAt="7"/>
              <a:tabLst>
                <a:tab pos="544810" algn="l"/>
              </a:tabLst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7</a:t>
            </a:r>
            <a:endParaRPr sz="3033">
              <a:latin typeface="Calibri"/>
              <a:cs typeface="Calibri"/>
            </a:endParaRPr>
          </a:p>
          <a:p>
            <a:pPr marL="1017391">
              <a:spcBef>
                <a:spcPts val="807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协议转换手册。</a:t>
            </a:r>
            <a:endParaRPr sz="3033">
              <a:latin typeface="SimSun"/>
              <a:cs typeface="SimSun"/>
            </a:endParaRPr>
          </a:p>
          <a:p>
            <a:pPr marL="26828">
              <a:spcBef>
                <a:spcPts val="704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例如：</a:t>
            </a:r>
            <a:endParaRPr sz="3033">
              <a:latin typeface="SimSun"/>
              <a:cs typeface="SimSun"/>
            </a:endParaRPr>
          </a:p>
          <a:p>
            <a:pPr marL="1017391">
              <a:spcBef>
                <a:spcPts val="780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ipv6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转换手册页在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man7/ipv6.7.gz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中。</a:t>
            </a:r>
            <a:endParaRPr sz="3033">
              <a:latin typeface="SimSun"/>
              <a:cs typeface="SimSun"/>
            </a:endParaRPr>
          </a:p>
          <a:p>
            <a:pPr marL="584020" indent="-517982">
              <a:spcBef>
                <a:spcPts val="829"/>
              </a:spcBef>
              <a:buAutoNum type="arabicParenBoth" startAt="8"/>
              <a:tabLst>
                <a:tab pos="584708" algn="l"/>
              </a:tabLst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man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8</a:t>
            </a:r>
            <a:endParaRPr sz="3033">
              <a:latin typeface="Calibri"/>
              <a:cs typeface="Calibri"/>
            </a:endParaRPr>
          </a:p>
          <a:p>
            <a:pPr marL="1057288">
              <a:spcBef>
                <a:spcPts val="807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系统管理工具手册，只有超级用户可执行。</a:t>
            </a:r>
            <a:endParaRPr sz="3033">
              <a:latin typeface="SimSun"/>
              <a:cs typeface="SimSun"/>
            </a:endParaRPr>
          </a:p>
          <a:p>
            <a:pPr marL="66725">
              <a:spcBef>
                <a:spcPts val="704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例如：</a:t>
            </a:r>
            <a:endParaRPr sz="3033">
              <a:latin typeface="SimSun"/>
              <a:cs typeface="SimSun"/>
            </a:endParaRPr>
          </a:p>
          <a:p>
            <a:pPr marL="66725">
              <a:spcBef>
                <a:spcPts val="802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只有</a:t>
            </a:r>
            <a:r>
              <a:rPr sz="3033" spc="-54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ot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用户可执行的命令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us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spc="-6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在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8/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spc="-6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dd.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8</a:t>
            </a:r>
            <a:r>
              <a:rPr sz="3033" spc="38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中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9" y="201982"/>
            <a:ext cx="9930077" cy="4313884"/>
          </a:xfrm>
          <a:prstGeom prst="rect">
            <a:avLst/>
          </a:prstGeom>
        </p:spPr>
        <p:txBody>
          <a:bodyPr vert="horz" wrap="square" lIns="0" tIns="205687" rIns="0" bIns="0" rtlCol="0">
            <a:spAutoFit/>
          </a:bodyPr>
          <a:lstStyle/>
          <a:p>
            <a:pPr marL="13758">
              <a:spcBef>
                <a:spcPts val="1620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2.2</a:t>
            </a:r>
            <a:r>
              <a:rPr sz="3900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获得帮助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1343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2.2.3</a:t>
            </a:r>
            <a:r>
              <a:rPr sz="3467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spc="-27" dirty="0">
                <a:solidFill>
                  <a:srgbClr val="FF0000"/>
                </a:solidFill>
                <a:latin typeface="Calibri"/>
                <a:cs typeface="Calibri"/>
              </a:rPr>
              <a:t>info</a:t>
            </a:r>
            <a:endParaRPr sz="3467">
              <a:latin typeface="Calibri"/>
              <a:cs typeface="Calibri"/>
            </a:endParaRPr>
          </a:p>
          <a:p>
            <a:pPr marL="13758" marR="5503">
              <a:lnSpc>
                <a:spcPts val="3586"/>
              </a:lnSpc>
              <a:spcBef>
                <a:spcPts val="2209"/>
              </a:spcBef>
            </a:pP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info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文档存放在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/usr/share/info/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下</a:t>
            </a:r>
            <a:r>
              <a:rPr sz="3033" spc="-22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info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支持链接跳转功能， </a:t>
            </a:r>
            <a:r>
              <a:rPr sz="3033" spc="-1500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在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*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上用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&lt;Enter&gt;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&lt;Space&gt;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键跳转，而用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&lt;Delete&gt;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endParaRPr sz="3033">
              <a:latin typeface="SimSun"/>
              <a:cs typeface="SimSun"/>
            </a:endParaRPr>
          </a:p>
          <a:p>
            <a:pPr marL="13758">
              <a:lnSpc>
                <a:spcPts val="3559"/>
              </a:lnSpc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&lt;BackSpace&gt;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键返回上一菜单。可以使用重定向输出“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&gt;”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937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例如：</a:t>
            </a:r>
            <a:endParaRPr sz="3033">
              <a:latin typeface="SimSun"/>
              <a:cs typeface="SimSun"/>
            </a:endParaRPr>
          </a:p>
          <a:p>
            <a:pPr marL="1004321">
              <a:spcBef>
                <a:spcPts val="699"/>
              </a:spcBef>
            </a:pP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info</a:t>
            </a:r>
            <a:r>
              <a:rPr sz="3033" spc="-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bash</a:t>
            </a:r>
            <a:endParaRPr sz="3033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4433" y="3404923"/>
            <a:ext cx="6187810" cy="3738826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9" y="637436"/>
            <a:ext cx="9564793" cy="5160398"/>
          </a:xfrm>
          <a:prstGeom prst="rect">
            <a:avLst/>
          </a:prstGeom>
        </p:spPr>
        <p:txBody>
          <a:bodyPr vert="horz" wrap="square" lIns="0" tIns="238707" rIns="0" bIns="0" rtlCol="0">
            <a:spAutoFit/>
          </a:bodyPr>
          <a:lstStyle/>
          <a:p>
            <a:pPr marL="753241" lvl="1" indent="-740171">
              <a:spcBef>
                <a:spcPts val="1880"/>
              </a:spcBef>
              <a:buAutoNum type="arabicPeriod" startAt="3"/>
              <a:tabLst>
                <a:tab pos="753929" algn="l"/>
              </a:tabLst>
            </a:pP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常用命令（</a:t>
            </a:r>
            <a:r>
              <a:rPr sz="3900" dirty="0">
                <a:solidFill>
                  <a:srgbClr val="00B050"/>
                </a:solidFill>
                <a:latin typeface="SimSun"/>
                <a:cs typeface="SimSun"/>
              </a:rPr>
              <a:t>区分大小写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）</a:t>
            </a:r>
            <a:endParaRPr sz="3900">
              <a:latin typeface="SimSun"/>
              <a:cs typeface="SimSun"/>
            </a:endParaRPr>
          </a:p>
          <a:p>
            <a:pPr marL="1007761" lvl="2" indent="-994004">
              <a:spcBef>
                <a:spcPts val="1576"/>
              </a:spcBef>
              <a:buFont typeface="Calibri"/>
              <a:buAutoNum type="arabicPeriod"/>
              <a:tabLst>
                <a:tab pos="1007761" algn="l"/>
              </a:tabLst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登录</a:t>
            </a:r>
            <a:endParaRPr sz="3467">
              <a:latin typeface="SimSun"/>
              <a:cs typeface="SimSun"/>
            </a:endParaRPr>
          </a:p>
          <a:p>
            <a:pPr marL="26828" marR="5503">
              <a:lnSpc>
                <a:spcPct val="119300"/>
              </a:lnSpc>
              <a:spcBef>
                <a:spcPts val="2513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先输入用户名，再输入口令。最高权限的用户名为</a:t>
            </a:r>
            <a:r>
              <a:rPr sz="3033" spc="-54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ot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。 用户登录命令是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login</a:t>
            </a:r>
            <a:r>
              <a:rPr sz="3033" spc="-5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用户退出命令是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logout</a:t>
            </a:r>
            <a:r>
              <a:rPr sz="3033" spc="-11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快捷键为</a:t>
            </a:r>
            <a:endParaRPr sz="3033">
              <a:latin typeface="SimSun"/>
              <a:cs typeface="SimSun"/>
            </a:endParaRPr>
          </a:p>
          <a:p>
            <a:pPr marL="26828">
              <a:spcBef>
                <a:spcPts val="27"/>
              </a:spcBef>
            </a:pP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&lt;Ctrl&gt;+d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3033">
              <a:latin typeface="SimSun"/>
              <a:cs typeface="SimSun"/>
            </a:endParaRPr>
          </a:p>
          <a:p>
            <a:pPr marL="26828">
              <a:spcBef>
                <a:spcPts val="704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用户</a:t>
            </a:r>
            <a:r>
              <a:rPr sz="3033" spc="-54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ot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可终止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，命令格式为：</a:t>
            </a:r>
            <a:endParaRPr sz="3033">
              <a:latin typeface="SimSun"/>
              <a:cs typeface="SimSun"/>
            </a:endParaRPr>
          </a:p>
          <a:p>
            <a:pPr marL="1017391">
              <a:spcBef>
                <a:spcPts val="699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shu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 -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w </a:t>
            </a:r>
            <a:r>
              <a:rPr sz="3033" spc="688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al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spc="-2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关机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3033">
              <a:latin typeface="Calibri"/>
              <a:cs typeface="Calibri"/>
            </a:endParaRPr>
          </a:p>
          <a:p>
            <a:pPr marL="26828">
              <a:spcBef>
                <a:spcPts val="807"/>
              </a:spcBef>
              <a:tabLst>
                <a:tab pos="1017391" algn="l"/>
              </a:tabLst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或	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shu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 -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 n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r>
              <a:rPr sz="3033" spc="-829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spc="-43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oo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重启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87338"/>
            <a:ext cx="9255919" cy="1480961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52017" y="1894121"/>
            <a:ext cx="3705807" cy="48062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修改用</a:t>
            </a:r>
            <a:r>
              <a:rPr sz="3033" spc="-32" dirty="0">
                <a:solidFill>
                  <a:srgbClr val="00B050"/>
                </a:solidFill>
                <a:latin typeface="Calibri"/>
                <a:cs typeface="Calibri"/>
              </a:rPr>
              <a:t>s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t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u30</a:t>
            </a: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1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的密码</a:t>
            </a:r>
            <a:endParaRPr sz="3033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379" y="317966"/>
            <a:ext cx="3804179" cy="3083900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753241" lvl="1" indent="-740171">
              <a:lnSpc>
                <a:spcPts val="4534"/>
              </a:lnSpc>
              <a:spcBef>
                <a:spcPts val="108"/>
              </a:spcBef>
              <a:buAutoNum type="arabicPeriod" startAt="3"/>
              <a:tabLst>
                <a:tab pos="753929" algn="l"/>
              </a:tabLst>
            </a:pP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常用命令</a:t>
            </a:r>
            <a:endParaRPr sz="3900">
              <a:latin typeface="SimSun"/>
              <a:cs typeface="SimSun"/>
            </a:endParaRPr>
          </a:p>
          <a:p>
            <a:pPr marL="1007761" lvl="2" indent="-994004">
              <a:lnSpc>
                <a:spcPts val="3775"/>
              </a:lnSpc>
              <a:buFont typeface="Calibri"/>
              <a:buAutoNum type="arabicPeriod" startAt="2"/>
              <a:tabLst>
                <a:tab pos="1007761" algn="l"/>
              </a:tabLst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修改密码</a:t>
            </a:r>
            <a:endParaRPr sz="3467">
              <a:latin typeface="SimSun"/>
              <a:cs typeface="SimSun"/>
            </a:endParaRPr>
          </a:p>
          <a:p>
            <a:pPr marL="26828">
              <a:lnSpc>
                <a:spcPts val="3402"/>
              </a:lnSpc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用命令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spc="-32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3033">
              <a:latin typeface="SimSun"/>
              <a:cs typeface="SimSun"/>
            </a:endParaRPr>
          </a:p>
          <a:p>
            <a:pPr marL="26828">
              <a:spcBef>
                <a:spcPts val="699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例如</a:t>
            </a:r>
            <a:r>
              <a:rPr sz="3033" spc="-11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passwd</a:t>
            </a:r>
            <a:r>
              <a:rPr sz="3033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stu301</a:t>
            </a:r>
            <a:endParaRPr sz="3033">
              <a:latin typeface="Calibri"/>
              <a:cs typeface="Calibri"/>
            </a:endParaRPr>
          </a:p>
          <a:p>
            <a:pPr marL="1007761" lvl="2" indent="-994004">
              <a:lnSpc>
                <a:spcPts val="3922"/>
              </a:lnSpc>
              <a:spcBef>
                <a:spcPts val="634"/>
              </a:spcBef>
              <a:buFont typeface="Calibri"/>
              <a:buAutoNum type="arabicPeriod" startAt="3"/>
              <a:tabLst>
                <a:tab pos="1007761" algn="l"/>
              </a:tabLst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目录操作</a:t>
            </a:r>
            <a:endParaRPr sz="3467">
              <a:latin typeface="SimSun"/>
              <a:cs typeface="SimSun"/>
            </a:endParaRPr>
          </a:p>
          <a:p>
            <a:pPr marL="26828">
              <a:lnSpc>
                <a:spcPts val="3402"/>
              </a:lnSpc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了解目录结构</a:t>
            </a:r>
            <a:endParaRPr sz="3033">
              <a:latin typeface="SimSun"/>
              <a:cs typeface="SimSu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319" y="2961218"/>
            <a:ext cx="9909440" cy="4134379"/>
            <a:chOff x="9525" y="2997200"/>
            <a:chExt cx="9147175" cy="38163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950" y="3448050"/>
              <a:ext cx="2817812" cy="33654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25575" y="5876924"/>
              <a:ext cx="649605" cy="288925"/>
            </a:xfrm>
            <a:custGeom>
              <a:avLst/>
              <a:gdLst/>
              <a:ahLst/>
              <a:cxnLst/>
              <a:rect l="l" t="t" r="r" b="b"/>
              <a:pathLst>
                <a:path w="649605" h="288925">
                  <a:moveTo>
                    <a:pt x="0" y="144462"/>
                  </a:moveTo>
                  <a:lnTo>
                    <a:pt x="25512" y="88231"/>
                  </a:lnTo>
                  <a:lnTo>
                    <a:pt x="55444" y="63692"/>
                  </a:lnTo>
                  <a:lnTo>
                    <a:pt x="95086" y="42312"/>
                  </a:lnTo>
                  <a:lnTo>
                    <a:pt x="143132" y="24671"/>
                  </a:lnTo>
                  <a:lnTo>
                    <a:pt x="198277" y="11352"/>
                  </a:lnTo>
                  <a:lnTo>
                    <a:pt x="259216" y="2934"/>
                  </a:lnTo>
                  <a:lnTo>
                    <a:pt x="324644" y="0"/>
                  </a:lnTo>
                  <a:lnTo>
                    <a:pt x="390071" y="2934"/>
                  </a:lnTo>
                  <a:lnTo>
                    <a:pt x="451010" y="11352"/>
                  </a:lnTo>
                  <a:lnTo>
                    <a:pt x="506155" y="24671"/>
                  </a:lnTo>
                  <a:lnTo>
                    <a:pt x="554201" y="42312"/>
                  </a:lnTo>
                  <a:lnTo>
                    <a:pt x="593843" y="63692"/>
                  </a:lnTo>
                  <a:lnTo>
                    <a:pt x="623775" y="88231"/>
                  </a:lnTo>
                  <a:lnTo>
                    <a:pt x="649288" y="144462"/>
                  </a:lnTo>
                  <a:lnTo>
                    <a:pt x="642692" y="173576"/>
                  </a:lnTo>
                  <a:lnTo>
                    <a:pt x="593843" y="225232"/>
                  </a:lnTo>
                  <a:lnTo>
                    <a:pt x="554201" y="246612"/>
                  </a:lnTo>
                  <a:lnTo>
                    <a:pt x="506155" y="264253"/>
                  </a:lnTo>
                  <a:lnTo>
                    <a:pt x="451010" y="277572"/>
                  </a:lnTo>
                  <a:lnTo>
                    <a:pt x="390071" y="285990"/>
                  </a:lnTo>
                  <a:lnTo>
                    <a:pt x="324644" y="288925"/>
                  </a:lnTo>
                  <a:lnTo>
                    <a:pt x="259216" y="285990"/>
                  </a:lnTo>
                  <a:lnTo>
                    <a:pt x="198277" y="277572"/>
                  </a:lnTo>
                  <a:lnTo>
                    <a:pt x="143132" y="264253"/>
                  </a:lnTo>
                  <a:lnTo>
                    <a:pt x="95086" y="246612"/>
                  </a:lnTo>
                  <a:lnTo>
                    <a:pt x="55444" y="225232"/>
                  </a:lnTo>
                  <a:lnTo>
                    <a:pt x="25512" y="200693"/>
                  </a:lnTo>
                  <a:lnTo>
                    <a:pt x="0" y="144462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8549" y="2997200"/>
              <a:ext cx="6702425" cy="38163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27" y="5157215"/>
              <a:ext cx="9110472" cy="16001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24" y="5159375"/>
              <a:ext cx="9109075" cy="154209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225" y="5146675"/>
              <a:ext cx="9121775" cy="1571625"/>
            </a:xfrm>
            <a:custGeom>
              <a:avLst/>
              <a:gdLst/>
              <a:ahLst/>
              <a:cxnLst/>
              <a:rect l="l" t="t" r="r" b="b"/>
              <a:pathLst>
                <a:path w="9121775" h="1571625">
                  <a:moveTo>
                    <a:pt x="0" y="0"/>
                  </a:moveTo>
                  <a:lnTo>
                    <a:pt x="9121774" y="0"/>
                  </a:lnTo>
                </a:path>
                <a:path w="9121775" h="1571625">
                  <a:moveTo>
                    <a:pt x="9121774" y="1571625"/>
                  </a:moveTo>
                  <a:lnTo>
                    <a:pt x="0" y="157162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270912"/>
            <a:ext cx="3828256" cy="1674390"/>
          </a:xfrm>
          <a:prstGeom prst="rect">
            <a:avLst/>
          </a:prstGeom>
        </p:spPr>
        <p:txBody>
          <a:bodyPr vert="horz" wrap="square" lIns="0" tIns="60537" rIns="0" bIns="0" rtlCol="0">
            <a:spAutoFit/>
          </a:bodyPr>
          <a:lstStyle/>
          <a:p>
            <a:pPr marL="37145">
              <a:spcBef>
                <a:spcPts val="477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2.3</a:t>
            </a:r>
            <a:r>
              <a:rPr sz="39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常用命令</a:t>
            </a:r>
            <a:endParaRPr sz="3900">
              <a:latin typeface="SimSun"/>
              <a:cs typeface="SimSun"/>
            </a:endParaRPr>
          </a:p>
          <a:p>
            <a:pPr marL="37145">
              <a:lnSpc>
                <a:spcPts val="4062"/>
              </a:lnSpc>
              <a:spcBef>
                <a:spcPts val="330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2.3.3</a:t>
            </a:r>
            <a:r>
              <a:rPr sz="3467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目录操作</a:t>
            </a:r>
            <a:endParaRPr sz="3467">
              <a:latin typeface="SimSun"/>
              <a:cs typeface="SimSun"/>
            </a:endParaRPr>
          </a:p>
          <a:p>
            <a:pPr marL="13758">
              <a:lnSpc>
                <a:spcPts val="3542"/>
              </a:lnSpc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了解目录结构</a:t>
            </a:r>
            <a:endParaRPr sz="3033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5677" y="1635259"/>
            <a:ext cx="7202488" cy="23079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14" y="4027487"/>
            <a:ext cx="9852685" cy="30715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55" y="-57062"/>
            <a:ext cx="2892690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1</a:t>
            </a:r>
            <a:r>
              <a:rPr dirty="0"/>
              <a:t>章</a:t>
            </a:r>
            <a:r>
              <a:rPr spc="-1300" dirty="0"/>
              <a:t> </a:t>
            </a:r>
            <a:r>
              <a:rPr dirty="0"/>
              <a:t>绪论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398156"/>
            <a:ext cx="9770480" cy="6620168"/>
          </a:xfrm>
          <a:prstGeom prst="rect">
            <a:avLst/>
          </a:prstGeom>
        </p:spPr>
        <p:txBody>
          <a:bodyPr vert="horz" wrap="square" lIns="0" tIns="167852" rIns="0" bIns="0" rtlCol="0">
            <a:spAutoFit/>
          </a:bodyPr>
          <a:lstStyle/>
          <a:p>
            <a:pPr marL="13758">
              <a:spcBef>
                <a:spcPts val="1322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1.3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学习的四个方面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941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、操作使用</a:t>
            </a:r>
            <a:endParaRPr sz="3033">
              <a:latin typeface="SimSun"/>
              <a:cs typeface="SimSun"/>
            </a:endParaRPr>
          </a:p>
          <a:p>
            <a:pPr marL="539995">
              <a:spcBef>
                <a:spcPts val="704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在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Windows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中极其简单的工作在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下可能很难完成。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677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、网络配置</a:t>
            </a:r>
            <a:endParaRPr sz="3033">
              <a:latin typeface="SimSun"/>
              <a:cs typeface="SimSun"/>
            </a:endParaRPr>
          </a:p>
          <a:p>
            <a:pPr marL="13758" marR="150648" indent="526237">
              <a:lnSpc>
                <a:spcPts val="3586"/>
              </a:lnSpc>
              <a:spcBef>
                <a:spcPts val="968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本课程只学习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spc="-6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的网络配置，不需学习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 网络配置。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699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、应用编程</a:t>
            </a:r>
            <a:endParaRPr sz="3033">
              <a:latin typeface="SimSun"/>
              <a:cs typeface="SimSun"/>
            </a:endParaRPr>
          </a:p>
          <a:p>
            <a:pPr marL="539995">
              <a:spcBef>
                <a:spcPts val="677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本课程学习的编程都是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下的特色编程，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Wi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nd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033" spc="-32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3033">
              <a:latin typeface="Calibri"/>
              <a:cs typeface="Calibri"/>
            </a:endParaRPr>
          </a:p>
          <a:p>
            <a:pPr marL="13758">
              <a:spcBef>
                <a:spcPts val="49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下很难实现。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704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、内核源代码的研究</a:t>
            </a:r>
            <a:endParaRPr sz="3033">
              <a:latin typeface="SimSun"/>
              <a:cs typeface="SimSun"/>
            </a:endParaRPr>
          </a:p>
          <a:p>
            <a:pPr marL="13758" marR="361143" indent="526237">
              <a:lnSpc>
                <a:spcPct val="101400"/>
              </a:lnSpc>
              <a:spcBef>
                <a:spcPts val="623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绝对是计算机顶尖高手才敢去尝试的事情，本课程不 涉及，老师可以提供指导。</a:t>
            </a:r>
            <a:endParaRPr sz="3033">
              <a:latin typeface="SimSun"/>
              <a:cs typeface="SimSu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464015" y="6691445"/>
            <a:ext cx="456089" cy="466408"/>
            <a:chOff x="8736012" y="6440488"/>
            <a:chExt cx="421005" cy="430530"/>
          </a:xfrm>
        </p:grpSpPr>
        <p:sp>
          <p:nvSpPr>
            <p:cNvPr id="5" name="object 5"/>
            <p:cNvSpPr/>
            <p:nvPr/>
          </p:nvSpPr>
          <p:spPr>
            <a:xfrm>
              <a:off x="8748712" y="6453188"/>
              <a:ext cx="395605" cy="405130"/>
            </a:xfrm>
            <a:custGeom>
              <a:avLst/>
              <a:gdLst/>
              <a:ahLst/>
              <a:cxnLst/>
              <a:rect l="l" t="t" r="r" b="b"/>
              <a:pathLst>
                <a:path w="395604" h="405129">
                  <a:moveTo>
                    <a:pt x="197643" y="0"/>
                  </a:moveTo>
                  <a:lnTo>
                    <a:pt x="152325" y="5345"/>
                  </a:lnTo>
                  <a:lnTo>
                    <a:pt x="110725" y="20572"/>
                  </a:lnTo>
                  <a:lnTo>
                    <a:pt x="74027" y="44466"/>
                  </a:lnTo>
                  <a:lnTo>
                    <a:pt x="43420" y="75811"/>
                  </a:lnTo>
                  <a:lnTo>
                    <a:pt x="20088" y="113392"/>
                  </a:lnTo>
                  <a:lnTo>
                    <a:pt x="5219" y="155996"/>
                  </a:lnTo>
                  <a:lnTo>
                    <a:pt x="0" y="202405"/>
                  </a:lnTo>
                  <a:lnTo>
                    <a:pt x="5219" y="248815"/>
                  </a:lnTo>
                  <a:lnTo>
                    <a:pt x="20088" y="291418"/>
                  </a:lnTo>
                  <a:lnTo>
                    <a:pt x="43420" y="329000"/>
                  </a:lnTo>
                  <a:lnTo>
                    <a:pt x="74027" y="360345"/>
                  </a:lnTo>
                  <a:lnTo>
                    <a:pt x="110725" y="384239"/>
                  </a:lnTo>
                  <a:lnTo>
                    <a:pt x="152325" y="399466"/>
                  </a:lnTo>
                  <a:lnTo>
                    <a:pt x="197643" y="404811"/>
                  </a:lnTo>
                  <a:lnTo>
                    <a:pt x="242961" y="399466"/>
                  </a:lnTo>
                  <a:lnTo>
                    <a:pt x="284562" y="384239"/>
                  </a:lnTo>
                  <a:lnTo>
                    <a:pt x="321259" y="360345"/>
                  </a:lnTo>
                  <a:lnTo>
                    <a:pt x="351867" y="329000"/>
                  </a:lnTo>
                  <a:lnTo>
                    <a:pt x="375198" y="291418"/>
                  </a:lnTo>
                  <a:lnTo>
                    <a:pt x="390067" y="248815"/>
                  </a:lnTo>
                  <a:lnTo>
                    <a:pt x="395287" y="202405"/>
                  </a:lnTo>
                  <a:lnTo>
                    <a:pt x="390067" y="155996"/>
                  </a:lnTo>
                  <a:lnTo>
                    <a:pt x="375198" y="113392"/>
                  </a:lnTo>
                  <a:lnTo>
                    <a:pt x="351867" y="75811"/>
                  </a:lnTo>
                  <a:lnTo>
                    <a:pt x="321259" y="44466"/>
                  </a:lnTo>
                  <a:lnTo>
                    <a:pt x="284562" y="20572"/>
                  </a:lnTo>
                  <a:lnTo>
                    <a:pt x="242961" y="5345"/>
                  </a:lnTo>
                  <a:lnTo>
                    <a:pt x="197643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950"/>
            </a:p>
          </p:txBody>
        </p:sp>
        <p:sp>
          <p:nvSpPr>
            <p:cNvPr id="6" name="object 6"/>
            <p:cNvSpPr/>
            <p:nvPr/>
          </p:nvSpPr>
          <p:spPr>
            <a:xfrm>
              <a:off x="8748712" y="6453188"/>
              <a:ext cx="395605" cy="405130"/>
            </a:xfrm>
            <a:custGeom>
              <a:avLst/>
              <a:gdLst/>
              <a:ahLst/>
              <a:cxnLst/>
              <a:rect l="l" t="t" r="r" b="b"/>
              <a:pathLst>
                <a:path w="395604" h="405129">
                  <a:moveTo>
                    <a:pt x="0" y="202406"/>
                  </a:moveTo>
                  <a:lnTo>
                    <a:pt x="5219" y="155996"/>
                  </a:lnTo>
                  <a:lnTo>
                    <a:pt x="20088" y="113392"/>
                  </a:lnTo>
                  <a:lnTo>
                    <a:pt x="43420" y="75811"/>
                  </a:lnTo>
                  <a:lnTo>
                    <a:pt x="74027" y="44466"/>
                  </a:lnTo>
                  <a:lnTo>
                    <a:pt x="110724" y="20572"/>
                  </a:lnTo>
                  <a:lnTo>
                    <a:pt x="152325" y="5345"/>
                  </a:lnTo>
                  <a:lnTo>
                    <a:pt x="197643" y="0"/>
                  </a:lnTo>
                  <a:lnTo>
                    <a:pt x="242961" y="5345"/>
                  </a:lnTo>
                  <a:lnTo>
                    <a:pt x="284562" y="20572"/>
                  </a:lnTo>
                  <a:lnTo>
                    <a:pt x="321259" y="44466"/>
                  </a:lnTo>
                  <a:lnTo>
                    <a:pt x="351866" y="75811"/>
                  </a:lnTo>
                  <a:lnTo>
                    <a:pt x="375198" y="113392"/>
                  </a:lnTo>
                  <a:lnTo>
                    <a:pt x="390067" y="155996"/>
                  </a:lnTo>
                  <a:lnTo>
                    <a:pt x="395287" y="202406"/>
                  </a:lnTo>
                  <a:lnTo>
                    <a:pt x="390067" y="248815"/>
                  </a:lnTo>
                  <a:lnTo>
                    <a:pt x="375198" y="291419"/>
                  </a:lnTo>
                  <a:lnTo>
                    <a:pt x="351866" y="329000"/>
                  </a:lnTo>
                  <a:lnTo>
                    <a:pt x="321259" y="360345"/>
                  </a:lnTo>
                  <a:lnTo>
                    <a:pt x="284562" y="384239"/>
                  </a:lnTo>
                  <a:lnTo>
                    <a:pt x="242961" y="399466"/>
                  </a:lnTo>
                  <a:lnTo>
                    <a:pt x="197643" y="404812"/>
                  </a:lnTo>
                  <a:lnTo>
                    <a:pt x="152325" y="399466"/>
                  </a:lnTo>
                  <a:lnTo>
                    <a:pt x="110724" y="384239"/>
                  </a:lnTo>
                  <a:lnTo>
                    <a:pt x="74027" y="360345"/>
                  </a:lnTo>
                  <a:lnTo>
                    <a:pt x="43420" y="329000"/>
                  </a:lnTo>
                  <a:lnTo>
                    <a:pt x="20088" y="291419"/>
                  </a:lnTo>
                  <a:lnTo>
                    <a:pt x="5219" y="248815"/>
                  </a:lnTo>
                  <a:lnTo>
                    <a:pt x="0" y="202406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 sz="1950"/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01" y="270912"/>
            <a:ext cx="3828256" cy="1674390"/>
          </a:xfrm>
          <a:prstGeom prst="rect">
            <a:avLst/>
          </a:prstGeom>
        </p:spPr>
        <p:txBody>
          <a:bodyPr vert="horz" wrap="square" lIns="0" tIns="60537" rIns="0" bIns="0" rtlCol="0">
            <a:spAutoFit/>
          </a:bodyPr>
          <a:lstStyle/>
          <a:p>
            <a:pPr marL="37145">
              <a:spcBef>
                <a:spcPts val="477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2.3</a:t>
            </a:r>
            <a:r>
              <a:rPr sz="39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常用命令</a:t>
            </a:r>
            <a:endParaRPr sz="3900">
              <a:latin typeface="SimSun"/>
              <a:cs typeface="SimSun"/>
            </a:endParaRPr>
          </a:p>
          <a:p>
            <a:pPr marL="37145">
              <a:lnSpc>
                <a:spcPts val="4062"/>
              </a:lnSpc>
              <a:spcBef>
                <a:spcPts val="330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2.3.3</a:t>
            </a:r>
            <a:r>
              <a:rPr sz="3467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目录操作</a:t>
            </a:r>
            <a:endParaRPr sz="3467">
              <a:latin typeface="SimSun"/>
              <a:cs typeface="SimSun"/>
            </a:endParaRPr>
          </a:p>
          <a:p>
            <a:pPr marL="13758">
              <a:lnSpc>
                <a:spcPts val="3542"/>
              </a:lnSpc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了解目录结构</a:t>
            </a:r>
            <a:endParaRPr sz="3033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14" y="3896783"/>
            <a:ext cx="9852685" cy="30715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9131" y="1322256"/>
            <a:ext cx="3928004" cy="243522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9" y="317967"/>
            <a:ext cx="3804179" cy="151430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lnSpc>
                <a:spcPts val="4534"/>
              </a:lnSpc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2.3</a:t>
            </a:r>
            <a:r>
              <a:rPr sz="3900" spc="-7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常用命令</a:t>
            </a:r>
            <a:endParaRPr sz="3900">
              <a:latin typeface="SimSun"/>
              <a:cs typeface="SimSun"/>
            </a:endParaRPr>
          </a:p>
          <a:p>
            <a:pPr marL="13758">
              <a:lnSpc>
                <a:spcPts val="3775"/>
              </a:lnSpc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2.3.2</a:t>
            </a:r>
            <a:r>
              <a:rPr sz="3467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修改密码</a:t>
            </a:r>
            <a:endParaRPr sz="3467">
              <a:latin typeface="SimSun"/>
              <a:cs typeface="SimSun"/>
            </a:endParaRPr>
          </a:p>
          <a:p>
            <a:pPr marL="26828">
              <a:lnSpc>
                <a:spcPts val="3402"/>
              </a:lnSpc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用命令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spc="-32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3033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52017" y="1894121"/>
            <a:ext cx="3705807" cy="480623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spcBef>
                <a:spcPts val="108"/>
              </a:spcBef>
            </a:pP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//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修改用</a:t>
            </a:r>
            <a:r>
              <a:rPr sz="3033" spc="-32" dirty="0">
                <a:solidFill>
                  <a:srgbClr val="00B050"/>
                </a:solidFill>
                <a:latin typeface="Calibri"/>
                <a:cs typeface="Calibri"/>
              </a:rPr>
              <a:t>s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t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u30</a:t>
            </a: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1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的密码</a:t>
            </a:r>
            <a:endParaRPr sz="3033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378" y="1823814"/>
            <a:ext cx="4789276" cy="1564574"/>
          </a:xfrm>
          <a:prstGeom prst="rect">
            <a:avLst/>
          </a:prstGeom>
        </p:spPr>
        <p:txBody>
          <a:bodyPr vert="horz" wrap="square" lIns="0" tIns="83926" rIns="0" bIns="0" rtlCol="0">
            <a:spAutoFit/>
          </a:bodyPr>
          <a:lstStyle/>
          <a:p>
            <a:pPr marL="26828">
              <a:spcBef>
                <a:spcPts val="661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例如</a:t>
            </a:r>
            <a:r>
              <a:rPr sz="3033" spc="-11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passwd</a:t>
            </a:r>
            <a:r>
              <a:rPr sz="3033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stu301</a:t>
            </a:r>
            <a:endParaRPr sz="3033">
              <a:latin typeface="Calibri"/>
              <a:cs typeface="Calibri"/>
            </a:endParaRPr>
          </a:p>
          <a:p>
            <a:pPr marL="13758">
              <a:lnSpc>
                <a:spcPts val="3922"/>
              </a:lnSpc>
              <a:spcBef>
                <a:spcPts val="634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2.3.3</a:t>
            </a:r>
            <a:r>
              <a:rPr sz="3467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目录操作</a:t>
            </a:r>
            <a:endParaRPr sz="3467">
              <a:latin typeface="SimSun"/>
              <a:cs typeface="SimSun"/>
            </a:endParaRPr>
          </a:p>
          <a:p>
            <a:pPr marL="1017391">
              <a:lnSpc>
                <a:spcPts val="3402"/>
              </a:lnSpc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显示当前目录用：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spc="-32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endParaRPr sz="3033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138" y="3455965"/>
            <a:ext cx="9675548" cy="3732539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003634">
              <a:spcBef>
                <a:spcPts val="108"/>
              </a:spcBef>
              <a:tabLst>
                <a:tab pos="8505091" algn="l"/>
              </a:tabLst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改变当前目录用：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cd</a:t>
            </a:r>
            <a:r>
              <a:rPr sz="3033" spc="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目录名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子目录名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/..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.	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注意目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27"/>
              </a:spcBef>
            </a:pP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录分隔符为</a:t>
            </a: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/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，而不是</a:t>
            </a: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\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。</a:t>
            </a:r>
            <a:endParaRPr sz="3033">
              <a:latin typeface="SimSun"/>
              <a:cs typeface="SimSun"/>
            </a:endParaRPr>
          </a:p>
          <a:p>
            <a:pPr marL="1003634">
              <a:spcBef>
                <a:spcPts val="699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建立目录：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spc="-81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endParaRPr sz="3033">
              <a:latin typeface="Calibri"/>
              <a:cs typeface="Calibri"/>
            </a:endParaRPr>
          </a:p>
          <a:p>
            <a:pPr marL="1003634" marR="5214218" indent="-26140">
              <a:lnSpc>
                <a:spcPts val="4419"/>
              </a:lnSpc>
              <a:spcBef>
                <a:spcPts val="200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删除目录</a:t>
            </a:r>
            <a:r>
              <a:rPr sz="3033" spc="-5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rmdir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。 回到用户主目录：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cd</a:t>
            </a:r>
            <a:endParaRPr sz="3033">
              <a:latin typeface="Calibri"/>
              <a:cs typeface="Calibri"/>
            </a:endParaRPr>
          </a:p>
          <a:p>
            <a:pPr marL="1003634">
              <a:spcBef>
                <a:spcPts val="422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到根目录：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cd</a:t>
            </a:r>
            <a:r>
              <a:rPr sz="3033" spc="-9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endParaRPr sz="3033">
              <a:latin typeface="Calibri"/>
              <a:cs typeface="Calibri"/>
            </a:endParaRPr>
          </a:p>
          <a:p>
            <a:pPr marL="1003634">
              <a:spcBef>
                <a:spcPts val="704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到上一级目录：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cd</a:t>
            </a:r>
            <a:r>
              <a:rPr sz="3033" spc="-9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..</a:t>
            </a:r>
            <a:endParaRPr sz="3033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798" y="1635260"/>
            <a:ext cx="9854406" cy="3414130"/>
            <a:chOff x="23812" y="1773238"/>
            <a:chExt cx="9096375" cy="31515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9974" y="1773238"/>
              <a:ext cx="6745287" cy="7477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3437" y="2982912"/>
              <a:ext cx="2736850" cy="4000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1275" y="3860800"/>
              <a:ext cx="3865562" cy="5048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9837" y="4365625"/>
              <a:ext cx="3263900" cy="558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12" y="2011362"/>
              <a:ext cx="9096374" cy="2835275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94823" y="5145354"/>
            <a:ext cx="5728626" cy="31128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747427" y="5525427"/>
            <a:ext cx="4798219" cy="1097227"/>
            <a:chOff x="3459162" y="5364162"/>
            <a:chExt cx="4429125" cy="101282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84662" y="5364162"/>
              <a:ext cx="3603625" cy="51276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59162" y="5876924"/>
              <a:ext cx="3235325" cy="500063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91592" y="6700044"/>
            <a:ext cx="3381110" cy="443706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8" y="317966"/>
            <a:ext cx="5978684" cy="269648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13758">
              <a:lnSpc>
                <a:spcPts val="4534"/>
              </a:lnSpc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2.3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常用命令</a:t>
            </a:r>
            <a:endParaRPr sz="3900">
              <a:latin typeface="SimSun"/>
              <a:cs typeface="SimSun"/>
            </a:endParaRPr>
          </a:p>
          <a:p>
            <a:pPr marL="13758">
              <a:lnSpc>
                <a:spcPts val="4013"/>
              </a:lnSpc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2.3.4</a:t>
            </a:r>
            <a:r>
              <a:rPr sz="3467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文件命令</a:t>
            </a:r>
            <a:endParaRPr sz="3467">
              <a:latin typeface="SimSun"/>
              <a:cs typeface="SimSun"/>
            </a:endParaRPr>
          </a:p>
          <a:p>
            <a:pPr marL="1017391">
              <a:spcBef>
                <a:spcPts val="146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显示隐含文件</a:t>
            </a:r>
            <a:r>
              <a:rPr sz="3033" spc="-5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ls</a:t>
            </a:r>
            <a:r>
              <a:rPr sz="3033" spc="-8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-a</a:t>
            </a:r>
            <a:endParaRPr sz="3033">
              <a:latin typeface="Calibri"/>
              <a:cs typeface="Calibri"/>
            </a:endParaRPr>
          </a:p>
          <a:p>
            <a:pPr marL="1017391">
              <a:spcBef>
                <a:spcPts val="704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显示文件的详细资料</a:t>
            </a:r>
            <a:r>
              <a:rPr sz="3033" spc="-5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ls</a:t>
            </a:r>
            <a:r>
              <a:rPr sz="3033" spc="-8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-l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ll</a:t>
            </a:r>
            <a:endParaRPr sz="3033">
              <a:latin typeface="Calibri"/>
              <a:cs typeface="Calibri"/>
            </a:endParaRPr>
          </a:p>
          <a:p>
            <a:pPr marL="1017391">
              <a:spcBef>
                <a:spcPts val="699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显示文件内容：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mo</a:t>
            </a:r>
            <a:r>
              <a:rPr sz="3033" spc="-43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3033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75121" y="2606940"/>
            <a:ext cx="7739063" cy="4536810"/>
            <a:chOff x="900112" y="2670175"/>
            <a:chExt cx="7143750" cy="41878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0112" y="2670175"/>
              <a:ext cx="7143749" cy="3270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250" y="2971800"/>
              <a:ext cx="6099175" cy="38861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987" y="2670175"/>
              <a:ext cx="6349999" cy="3016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5150" y="2971800"/>
              <a:ext cx="6089650" cy="38861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544" y="317965"/>
            <a:ext cx="3842015" cy="1583489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50903">
              <a:lnSpc>
                <a:spcPts val="4534"/>
              </a:lnSpc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2.3</a:t>
            </a:r>
            <a:r>
              <a:rPr sz="39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常用命令</a:t>
            </a:r>
            <a:endParaRPr sz="3900">
              <a:latin typeface="SimSun"/>
              <a:cs typeface="SimSun"/>
            </a:endParaRPr>
          </a:p>
          <a:p>
            <a:pPr marL="50903">
              <a:lnSpc>
                <a:spcPts val="4013"/>
              </a:lnSpc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2.3.4</a:t>
            </a:r>
            <a:r>
              <a:rPr sz="3467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文件命令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146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文件拷贝：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cp</a:t>
            </a:r>
            <a:endParaRPr sz="3033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77" y="1977497"/>
            <a:ext cx="9706503" cy="26209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4973" y="1556147"/>
            <a:ext cx="4400946" cy="2837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035" y="4677569"/>
            <a:ext cx="6681390" cy="31128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677" y="5067962"/>
            <a:ext cx="8913679" cy="31128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236" y="5456636"/>
            <a:ext cx="8098497" cy="39039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753" y="5924419"/>
            <a:ext cx="6753620" cy="858174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544" y="317967"/>
            <a:ext cx="3842015" cy="2178459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50903">
              <a:lnSpc>
                <a:spcPts val="4534"/>
              </a:lnSpc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2.3</a:t>
            </a:r>
            <a:r>
              <a:rPr sz="39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常用命令</a:t>
            </a:r>
            <a:endParaRPr sz="3900">
              <a:latin typeface="SimSun"/>
              <a:cs typeface="SimSun"/>
            </a:endParaRPr>
          </a:p>
          <a:p>
            <a:pPr marL="50903">
              <a:lnSpc>
                <a:spcPts val="4013"/>
              </a:lnSpc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2.3.4</a:t>
            </a:r>
            <a:r>
              <a:rPr sz="3467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文件命令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146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删除文件：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rm</a:t>
            </a:r>
            <a:endParaRPr sz="3033">
              <a:latin typeface="Calibri"/>
              <a:cs typeface="Calibri"/>
            </a:endParaRPr>
          </a:p>
          <a:p>
            <a:pPr marL="50903">
              <a:spcBef>
                <a:spcPts val="964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文件移动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更名：</a:t>
            </a:r>
            <a:r>
              <a:rPr sz="3033" spc="-54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3033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77" y="2514073"/>
            <a:ext cx="8817371" cy="36803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612363" y="687654"/>
            <a:ext cx="7256145" cy="1200415"/>
            <a:chOff x="2411412" y="898525"/>
            <a:chExt cx="6697980" cy="11080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1412" y="1557337"/>
              <a:ext cx="4586286" cy="449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4300" y="898525"/>
              <a:ext cx="5184775" cy="658812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079" y="2961217"/>
            <a:ext cx="4617640" cy="60708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716" y="3662892"/>
            <a:ext cx="6514571" cy="31300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633" y="4053286"/>
            <a:ext cx="3719909" cy="4798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079" y="4677570"/>
            <a:ext cx="6910123" cy="77906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8" y="317966"/>
            <a:ext cx="9411388" cy="3319221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753241" lvl="1" indent="-740171">
              <a:lnSpc>
                <a:spcPts val="4534"/>
              </a:lnSpc>
              <a:spcBef>
                <a:spcPts val="108"/>
              </a:spcBef>
              <a:buAutoNum type="arabicPeriod" startAt="3"/>
              <a:tabLst>
                <a:tab pos="753929" algn="l"/>
              </a:tabLst>
            </a:pP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常用命令</a:t>
            </a:r>
            <a:endParaRPr sz="3900">
              <a:latin typeface="SimSun"/>
              <a:cs typeface="SimSun"/>
            </a:endParaRPr>
          </a:p>
          <a:p>
            <a:pPr marL="1007761" lvl="2" indent="-994004">
              <a:lnSpc>
                <a:spcPts val="4013"/>
              </a:lnSpc>
              <a:buFont typeface="Calibri"/>
              <a:buAutoNum type="arabicPeriod" startAt="4"/>
              <a:tabLst>
                <a:tab pos="1007761" algn="l"/>
              </a:tabLst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文件命令</a:t>
            </a:r>
            <a:endParaRPr sz="3467">
              <a:latin typeface="SimSun"/>
              <a:cs typeface="SimSun"/>
            </a:endParaRPr>
          </a:p>
          <a:p>
            <a:pPr marL="1021519" lvl="2" indent="-994691">
              <a:spcBef>
                <a:spcPts val="856"/>
              </a:spcBef>
              <a:buFont typeface="Calibri"/>
              <a:buAutoNum type="arabicPeriod" startAt="4"/>
              <a:tabLst>
                <a:tab pos="1021519" algn="l"/>
              </a:tabLst>
            </a:pP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编辑命令</a:t>
            </a:r>
            <a:endParaRPr sz="3467">
              <a:latin typeface="SimSun"/>
              <a:cs typeface="SimSun"/>
            </a:endParaRPr>
          </a:p>
          <a:p>
            <a:pPr marL="802770">
              <a:spcBef>
                <a:spcPts val="823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编辑程序用：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vi</a:t>
            </a:r>
            <a:endParaRPr sz="3033">
              <a:latin typeface="Calibri"/>
              <a:cs typeface="Calibri"/>
            </a:endParaRPr>
          </a:p>
          <a:p>
            <a:pPr marL="13758" marR="5503" indent="701649">
              <a:lnSpc>
                <a:spcPct val="101400"/>
              </a:lnSpc>
              <a:spcBef>
                <a:spcPts val="623"/>
              </a:spcBef>
              <a:tabLst>
                <a:tab pos="6850711" algn="l"/>
              </a:tabLst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若安装了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033" spc="-7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Windows</a:t>
            </a:r>
            <a:r>
              <a:rPr sz="3033" spc="-11" dirty="0">
                <a:solidFill>
                  <a:srgbClr val="FF0000"/>
                </a:solidFill>
                <a:latin typeface="SimSun"/>
                <a:cs typeface="SimSun"/>
              </a:rPr>
              <a:t>，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可以使用很方便的高级编辑工 具进行文本编辑，例如</a:t>
            </a:r>
            <a:r>
              <a:rPr sz="3033" spc="-11" dirty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gedit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kwrite	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等。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8" y="720399"/>
            <a:ext cx="9277244" cy="5546710"/>
          </a:xfrm>
          <a:prstGeom prst="rect">
            <a:avLst/>
          </a:prstGeom>
        </p:spPr>
        <p:txBody>
          <a:bodyPr vert="horz" wrap="square" lIns="0" tIns="235267" rIns="0" bIns="0" rtlCol="0">
            <a:spAutoFit/>
          </a:bodyPr>
          <a:lstStyle/>
          <a:p>
            <a:pPr marL="13758">
              <a:spcBef>
                <a:spcPts val="1852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2.3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常用命令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1549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2.3.6</a:t>
            </a:r>
            <a:r>
              <a:rPr sz="3467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磁盘分区</a:t>
            </a:r>
            <a:endParaRPr sz="3467">
              <a:latin typeface="SimSun"/>
              <a:cs typeface="SimSun"/>
            </a:endParaRPr>
          </a:p>
          <a:p>
            <a:pPr marL="1017391" marR="5503">
              <a:lnSpc>
                <a:spcPct val="119300"/>
              </a:lnSpc>
              <a:spcBef>
                <a:spcPts val="460"/>
              </a:spcBef>
            </a:pPr>
            <a:r>
              <a:rPr sz="3033" spc="-87" dirty="0">
                <a:solidFill>
                  <a:srgbClr val="00B050"/>
                </a:solidFill>
                <a:latin typeface="Calibri"/>
                <a:cs typeface="Calibri"/>
              </a:rPr>
              <a:t>f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d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i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sk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对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盘和硬盘进行分区。</a:t>
            </a:r>
            <a:r>
              <a:rPr sz="3033" spc="-87" dirty="0">
                <a:solidFill>
                  <a:srgbClr val="00B050"/>
                </a:solidFill>
                <a:latin typeface="Calibri"/>
                <a:cs typeface="Calibri"/>
              </a:rPr>
              <a:t>f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d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i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sk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命令参数介绍：  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m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输出命令列表。</a:t>
            </a:r>
            <a:endParaRPr sz="3033">
              <a:latin typeface="SimSun"/>
              <a:cs typeface="SimSun"/>
            </a:endParaRPr>
          </a:p>
          <a:p>
            <a:pPr marL="1017391">
              <a:spcBef>
                <a:spcPts val="677"/>
              </a:spcBef>
            </a:pP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033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删除一个分区。</a:t>
            </a:r>
            <a:endParaRPr sz="3033">
              <a:latin typeface="SimSun"/>
              <a:cs typeface="SimSun"/>
            </a:endParaRPr>
          </a:p>
          <a:p>
            <a:pPr marL="1017391">
              <a:spcBef>
                <a:spcPts val="807"/>
              </a:spcBef>
            </a:pP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33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打印分区表，显示出来的信息很难看明白。</a:t>
            </a:r>
            <a:endParaRPr sz="3033">
              <a:latin typeface="SimSun"/>
              <a:cs typeface="SimSun"/>
            </a:endParaRPr>
          </a:p>
          <a:p>
            <a:pPr marL="1017391">
              <a:spcBef>
                <a:spcPts val="699"/>
              </a:spcBef>
            </a:pP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33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新建一个新分区。</a:t>
            </a:r>
            <a:endParaRPr sz="3033">
              <a:latin typeface="SimSun"/>
              <a:cs typeface="SimSun"/>
            </a:endParaRPr>
          </a:p>
          <a:p>
            <a:pPr marL="1017391">
              <a:spcBef>
                <a:spcPts val="677"/>
              </a:spcBef>
            </a:pP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3033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把分区写进分区表，保存并退出。</a:t>
            </a:r>
            <a:endParaRPr sz="3033">
              <a:latin typeface="SimSun"/>
              <a:cs typeface="SimSun"/>
            </a:endParaRPr>
          </a:p>
          <a:p>
            <a:pPr marL="1017391">
              <a:spcBef>
                <a:spcPts val="807"/>
              </a:spcBef>
            </a:pP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q</a:t>
            </a:r>
            <a:r>
              <a:rPr sz="3033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退出不保存对分区的修改。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78" y="426107"/>
            <a:ext cx="9458854" cy="6154143"/>
          </a:xfrm>
          <a:prstGeom prst="rect">
            <a:avLst/>
          </a:prstGeom>
        </p:spPr>
        <p:txBody>
          <a:bodyPr vert="horz" wrap="square" lIns="0" tIns="60537" rIns="0" bIns="0" rtlCol="0">
            <a:spAutoFit/>
          </a:bodyPr>
          <a:lstStyle/>
          <a:p>
            <a:pPr marL="13758">
              <a:spcBef>
                <a:spcPts val="477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2.3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常用命令</a:t>
            </a:r>
            <a:endParaRPr sz="3900">
              <a:latin typeface="SimSun"/>
              <a:cs typeface="SimSun"/>
            </a:endParaRPr>
          </a:p>
          <a:p>
            <a:pPr marL="13758">
              <a:spcBef>
                <a:spcPts val="330"/>
              </a:spcBef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2.3.7</a:t>
            </a:r>
            <a:r>
              <a:rPr sz="3467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磁盘格式化</a:t>
            </a:r>
            <a:endParaRPr sz="3467">
              <a:latin typeface="SimSun"/>
              <a:cs typeface="SimSun"/>
            </a:endParaRPr>
          </a:p>
          <a:p>
            <a:pPr marL="1017391">
              <a:lnSpc>
                <a:spcPts val="3613"/>
              </a:lnSpc>
              <a:spcBef>
                <a:spcPts val="1370"/>
              </a:spcBef>
            </a:pP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mkfs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可对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盘、硬盘进行格式化，并且可以选择各</a:t>
            </a:r>
            <a:endParaRPr sz="3033">
              <a:latin typeface="SimSun"/>
              <a:cs typeface="SimSun"/>
            </a:endParaRPr>
          </a:p>
          <a:p>
            <a:pPr marL="26828">
              <a:lnSpc>
                <a:spcPts val="3613"/>
              </a:lnSpc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种文件格式。</a:t>
            </a:r>
            <a:endParaRPr sz="3033">
              <a:latin typeface="SimSun"/>
              <a:cs typeface="SimSun"/>
            </a:endParaRPr>
          </a:p>
          <a:p>
            <a:pPr marR="3572220" algn="r">
              <a:spcBef>
                <a:spcPts val="780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例如将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盘格式化成</a:t>
            </a:r>
            <a:r>
              <a:rPr sz="3033" spc="11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033" spc="-6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文件格式：</a:t>
            </a:r>
            <a:endParaRPr sz="3033">
              <a:latin typeface="SimSun"/>
              <a:cs typeface="SimSun"/>
            </a:endParaRPr>
          </a:p>
          <a:p>
            <a:pPr marL="1017391">
              <a:spcBef>
                <a:spcPts val="596"/>
              </a:spcBef>
            </a:pPr>
            <a:r>
              <a:rPr sz="3033" spc="-16" dirty="0">
                <a:solidFill>
                  <a:srgbClr val="00B050"/>
                </a:solidFill>
                <a:latin typeface="Calibri"/>
                <a:cs typeface="Calibri"/>
              </a:rPr>
              <a:t>mkfs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-V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–t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22" dirty="0">
                <a:solidFill>
                  <a:srgbClr val="00B050"/>
                </a:solidFill>
                <a:latin typeface="Calibri"/>
                <a:cs typeface="Calibri"/>
              </a:rPr>
              <a:t>vfat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 /dev/sdb1</a:t>
            </a:r>
            <a:endParaRPr sz="3033">
              <a:latin typeface="Calibri"/>
              <a:cs typeface="Calibri"/>
            </a:endParaRPr>
          </a:p>
          <a:p>
            <a:pPr>
              <a:spcBef>
                <a:spcPts val="27"/>
              </a:spcBef>
            </a:pPr>
            <a:endParaRPr sz="4279">
              <a:latin typeface="Calibri"/>
              <a:cs typeface="Calibri"/>
            </a:endParaRPr>
          </a:p>
          <a:p>
            <a:pPr marR="3469725" algn="r"/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将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盘格式化成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ext4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文件格式：</a:t>
            </a:r>
            <a:endParaRPr sz="3033">
              <a:latin typeface="SimSun"/>
              <a:cs typeface="SimSun"/>
            </a:endParaRPr>
          </a:p>
          <a:p>
            <a:pPr marL="1017391">
              <a:spcBef>
                <a:spcPts val="574"/>
              </a:spcBef>
            </a:pPr>
            <a:r>
              <a:rPr sz="3033" spc="-16" dirty="0">
                <a:solidFill>
                  <a:srgbClr val="00B050"/>
                </a:solidFill>
                <a:latin typeface="Calibri"/>
                <a:cs typeface="Calibri"/>
              </a:rPr>
              <a:t>mkfs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 -V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–t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6" dirty="0">
                <a:solidFill>
                  <a:srgbClr val="00B050"/>
                </a:solidFill>
                <a:latin typeface="Calibri"/>
                <a:cs typeface="Calibri"/>
              </a:rPr>
              <a:t>ext4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/dev/sdb1</a:t>
            </a:r>
            <a:endParaRPr sz="3033">
              <a:latin typeface="Calibri"/>
              <a:cs typeface="Calibri"/>
            </a:endParaRPr>
          </a:p>
          <a:p>
            <a:pPr marL="1017391">
              <a:spcBef>
                <a:spcPts val="807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其中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参数表示格式化时输出详细信息，并且格式</a:t>
            </a:r>
            <a:endParaRPr sz="3033">
              <a:latin typeface="SimSun"/>
              <a:cs typeface="SimSun"/>
            </a:endParaRPr>
          </a:p>
          <a:p>
            <a:pPr marL="26828">
              <a:spcBef>
                <a:spcPts val="49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化前必须先卸载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盘，</a:t>
            </a:r>
            <a:r>
              <a:rPr sz="3033" spc="-173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3033" spc="-238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033" spc="1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和</a:t>
            </a:r>
            <a:r>
              <a:rPr sz="3033" spc="-829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3033" spc="-173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3033" spc="-238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033" spc="11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格式统称为</a:t>
            </a:r>
            <a:r>
              <a:rPr sz="3033" spc="11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033" spc="-6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582" y="298155"/>
            <a:ext cx="9632897" cy="6781964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9210">
              <a:lnSpc>
                <a:spcPts val="4236"/>
              </a:lnSpc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2.3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常用命令</a:t>
            </a:r>
            <a:endParaRPr sz="3900">
              <a:latin typeface="SimSun"/>
              <a:cs typeface="SimSun"/>
            </a:endParaRPr>
          </a:p>
          <a:p>
            <a:pPr marL="39210">
              <a:lnSpc>
                <a:spcPts val="3715"/>
              </a:lnSpc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2.3.8</a:t>
            </a:r>
            <a:r>
              <a:rPr sz="3467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安装和卸载存储设备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119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、安装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盘</a:t>
            </a:r>
            <a:endParaRPr sz="3033">
              <a:latin typeface="SimSun"/>
              <a:cs typeface="SimSun"/>
            </a:endParaRPr>
          </a:p>
          <a:p>
            <a:pPr marL="13758" marR="5503">
              <a:lnSpc>
                <a:spcPts val="3586"/>
              </a:lnSpc>
              <a:spcBef>
                <a:spcPts val="996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（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）若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/media/udisk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不存在，则先用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mkdir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/media/udisk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建 立该目录。当然也可以选择其它到目录。</a:t>
            </a:r>
            <a:endParaRPr sz="3033">
              <a:latin typeface="SimSun"/>
              <a:cs typeface="SimSun"/>
            </a:endParaRPr>
          </a:p>
          <a:p>
            <a:pPr marL="39210">
              <a:spcBef>
                <a:spcPts val="22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安装</a:t>
            </a:r>
            <a:r>
              <a:rPr sz="3033" spc="11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033" spc="-6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3033" spc="-38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文件类型的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盘，用命令：</a:t>
            </a:r>
            <a:endParaRPr sz="3033">
              <a:latin typeface="SimSun"/>
              <a:cs typeface="SimSun"/>
            </a:endParaRPr>
          </a:p>
          <a:p>
            <a:pPr marL="2583034">
              <a:spcBef>
                <a:spcPts val="704"/>
              </a:spcBef>
            </a:pP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mount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-t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22" dirty="0">
                <a:solidFill>
                  <a:srgbClr val="00B050"/>
                </a:solidFill>
                <a:latin typeface="Calibri"/>
                <a:cs typeface="Calibri"/>
              </a:rPr>
              <a:t>vfat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/dev/sdb1</a:t>
            </a: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/media/udisk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。</a:t>
            </a:r>
            <a:endParaRPr sz="3033">
              <a:latin typeface="SimSun"/>
              <a:cs typeface="SimSun"/>
            </a:endParaRPr>
          </a:p>
          <a:p>
            <a:pPr marL="39210">
              <a:spcBef>
                <a:spcPts val="22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安装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nux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文件类型</a:t>
            </a:r>
            <a:r>
              <a:rPr sz="3033" spc="-54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spc="11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的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盘，用命令：</a:t>
            </a:r>
            <a:endParaRPr sz="3033">
              <a:latin typeface="SimSun"/>
              <a:cs typeface="SimSun"/>
            </a:endParaRPr>
          </a:p>
          <a:p>
            <a:pPr marL="2583034">
              <a:spcBef>
                <a:spcPts val="677"/>
              </a:spcBef>
            </a:pP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mount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-t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6" dirty="0">
                <a:solidFill>
                  <a:srgbClr val="00B050"/>
                </a:solidFill>
                <a:latin typeface="Calibri"/>
                <a:cs typeface="Calibri"/>
              </a:rPr>
              <a:t>ext4</a:t>
            </a: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/dev/</a:t>
            </a: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sdb1 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/media/udisk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。</a:t>
            </a:r>
            <a:endParaRPr sz="3033">
              <a:latin typeface="SimSun"/>
              <a:cs typeface="SimSun"/>
            </a:endParaRPr>
          </a:p>
          <a:p>
            <a:pPr marL="39210">
              <a:spcBef>
                <a:spcPts val="368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若不知道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盘格式，则用命令：</a:t>
            </a:r>
            <a:endParaRPr sz="3033">
              <a:latin typeface="SimSun"/>
              <a:cs typeface="SimSun"/>
            </a:endParaRPr>
          </a:p>
          <a:p>
            <a:pPr marL="2670394">
              <a:spcBef>
                <a:spcPts val="699"/>
              </a:spcBef>
            </a:pP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mount </a:t>
            </a:r>
            <a:r>
              <a:rPr sz="3033" dirty="0">
                <a:solidFill>
                  <a:srgbClr val="00B050"/>
                </a:solidFill>
                <a:latin typeface="Calibri"/>
                <a:cs typeface="Calibri"/>
              </a:rPr>
              <a:t>-t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auto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00B050"/>
                </a:solidFill>
                <a:latin typeface="Calibri"/>
                <a:cs typeface="Calibri"/>
              </a:rPr>
              <a:t>/dev/sdb1</a:t>
            </a:r>
            <a:r>
              <a:rPr sz="3033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/media/udisk</a:t>
            </a:r>
            <a:r>
              <a:rPr sz="3033" dirty="0">
                <a:solidFill>
                  <a:srgbClr val="00B050"/>
                </a:solidFill>
                <a:latin typeface="SimSun"/>
                <a:cs typeface="SimSun"/>
              </a:rPr>
              <a:t>。</a:t>
            </a:r>
            <a:endParaRPr sz="3033">
              <a:latin typeface="SimSun"/>
              <a:cs typeface="SimSun"/>
            </a:endParaRPr>
          </a:p>
          <a:p>
            <a:pPr marL="46089">
              <a:lnSpc>
                <a:spcPts val="3602"/>
              </a:lnSpc>
              <a:spcBef>
                <a:spcPts val="1354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若存在串口设备，则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sdb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不一定是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盘的设备名，可能为</a:t>
            </a:r>
            <a:endParaRPr sz="3033">
              <a:latin typeface="SimSun"/>
              <a:cs typeface="SimSun"/>
            </a:endParaRPr>
          </a:p>
          <a:p>
            <a:pPr marL="46089">
              <a:lnSpc>
                <a:spcPts val="3602"/>
              </a:lnSpc>
            </a:pP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sdc1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sdd2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等等。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93" y="545797"/>
            <a:ext cx="9255919" cy="564043"/>
          </a:xfrm>
          <a:prstGeom prst="rect">
            <a:avLst/>
          </a:prstGeom>
        </p:spPr>
        <p:txBody>
          <a:bodyPr vert="horz" wrap="square" lIns="0" tIns="13758" rIns="0" bIns="0" rtlCol="0" anchor="ctr">
            <a:spAutoFit/>
          </a:bodyPr>
          <a:lstStyle/>
          <a:p>
            <a:pPr marL="13758">
              <a:lnSpc>
                <a:spcPct val="100000"/>
              </a:lnSpc>
              <a:spcBef>
                <a:spcPts val="108"/>
              </a:spcBef>
            </a:pPr>
            <a:r>
              <a:rPr dirty="0"/>
              <a:t>第</a:t>
            </a:r>
            <a:r>
              <a:rPr spc="-11" dirty="0">
                <a:latin typeface="Calibri"/>
                <a:cs typeface="Calibri"/>
              </a:rPr>
              <a:t>2</a:t>
            </a:r>
            <a:r>
              <a:rPr spc="1083" dirty="0"/>
              <a:t>章</a:t>
            </a:r>
            <a:r>
              <a:rPr dirty="0">
                <a:latin typeface="Calibri"/>
                <a:cs typeface="Calibri"/>
              </a:rPr>
              <a:t>Linu</a:t>
            </a:r>
            <a:r>
              <a:rPr spc="-11" dirty="0">
                <a:latin typeface="Calibri"/>
                <a:cs typeface="Calibri"/>
              </a:rPr>
              <a:t>x</a:t>
            </a:r>
            <a:r>
              <a:rPr dirty="0"/>
              <a:t>的安装、帮助及常用命令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580" y="298155"/>
            <a:ext cx="8997950" cy="5736356"/>
          </a:xfrm>
          <a:prstGeom prst="rect">
            <a:avLst/>
          </a:prstGeom>
        </p:spPr>
        <p:txBody>
          <a:bodyPr vert="horz" wrap="square" lIns="0" tIns="13758" rIns="0" bIns="0" rtlCol="0">
            <a:spAutoFit/>
          </a:bodyPr>
          <a:lstStyle/>
          <a:p>
            <a:pPr marL="39210">
              <a:lnSpc>
                <a:spcPts val="4236"/>
              </a:lnSpc>
              <a:spcBef>
                <a:spcPts val="108"/>
              </a:spcBef>
            </a:pPr>
            <a:r>
              <a:rPr sz="3900" dirty="0">
                <a:solidFill>
                  <a:srgbClr val="FF0000"/>
                </a:solidFill>
                <a:latin typeface="Calibri"/>
                <a:cs typeface="Calibri"/>
              </a:rPr>
              <a:t>2.3</a:t>
            </a:r>
            <a:r>
              <a:rPr sz="39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1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900" dirty="0">
                <a:solidFill>
                  <a:srgbClr val="FF0000"/>
                </a:solidFill>
                <a:latin typeface="SimSun"/>
                <a:cs typeface="SimSun"/>
              </a:rPr>
              <a:t>常用命令</a:t>
            </a:r>
            <a:endParaRPr sz="3900">
              <a:latin typeface="SimSun"/>
              <a:cs typeface="SimSun"/>
            </a:endParaRPr>
          </a:p>
          <a:p>
            <a:pPr marL="39210">
              <a:lnSpc>
                <a:spcPts val="3715"/>
              </a:lnSpc>
            </a:pPr>
            <a:r>
              <a:rPr sz="3467" dirty="0">
                <a:solidFill>
                  <a:srgbClr val="FF0000"/>
                </a:solidFill>
                <a:latin typeface="Calibri"/>
                <a:cs typeface="Calibri"/>
              </a:rPr>
              <a:t>2.3.8</a:t>
            </a:r>
            <a:r>
              <a:rPr sz="3467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67" dirty="0">
                <a:solidFill>
                  <a:srgbClr val="FF0000"/>
                </a:solidFill>
                <a:latin typeface="SimSun"/>
                <a:cs typeface="SimSun"/>
              </a:rPr>
              <a:t>安装和卸载存储设备</a:t>
            </a:r>
            <a:endParaRPr sz="3467">
              <a:latin typeface="SimSun"/>
              <a:cs typeface="SimSun"/>
            </a:endParaRPr>
          </a:p>
          <a:p>
            <a:pPr marL="13758">
              <a:spcBef>
                <a:spcPts val="119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、卸载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盘</a:t>
            </a:r>
            <a:endParaRPr sz="3033">
              <a:latin typeface="SimSun"/>
              <a:cs typeface="SimSun"/>
            </a:endParaRPr>
          </a:p>
          <a:p>
            <a:pPr marL="13758">
              <a:spcBef>
                <a:spcPts val="834"/>
              </a:spcBef>
            </a:pP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umount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/dev/sdb1</a:t>
            </a:r>
            <a:r>
              <a:rPr sz="3033" spc="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umount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/media/udisk</a:t>
            </a:r>
            <a:endParaRPr sz="3033">
              <a:latin typeface="Calibri"/>
              <a:cs typeface="Calibri"/>
            </a:endParaRPr>
          </a:p>
          <a:p>
            <a:pPr marL="1029772">
              <a:lnSpc>
                <a:spcPts val="3613"/>
              </a:lnSpc>
              <a:spcBef>
                <a:spcPts val="1273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判断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盘是否被安装，可以查看</a:t>
            </a:r>
            <a:r>
              <a:rPr sz="3033" spc="-49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33" spc="-43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3033" spc="-32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033" spc="-43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或</a:t>
            </a:r>
            <a:endParaRPr sz="3033">
              <a:latin typeface="SimSun"/>
              <a:cs typeface="SimSun"/>
            </a:endParaRPr>
          </a:p>
          <a:p>
            <a:pPr marL="39210">
              <a:lnSpc>
                <a:spcPts val="3613"/>
              </a:lnSpc>
            </a:pP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/proc/mounts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文件，还可参考</a:t>
            </a:r>
            <a:r>
              <a:rPr sz="3033" spc="-27" dirty="0">
                <a:solidFill>
                  <a:srgbClr val="FF0000"/>
                </a:solidFill>
                <a:latin typeface="Calibri"/>
                <a:cs typeface="Calibri"/>
              </a:rPr>
              <a:t>/etc/fstab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。</a:t>
            </a:r>
            <a:endParaRPr sz="3033">
              <a:latin typeface="SimSun"/>
              <a:cs typeface="SimSun"/>
            </a:endParaRPr>
          </a:p>
          <a:p>
            <a:pPr>
              <a:spcBef>
                <a:spcPts val="27"/>
              </a:spcBef>
            </a:pPr>
            <a:endParaRPr sz="3304">
              <a:latin typeface="SimSun"/>
              <a:cs typeface="SimSun"/>
            </a:endParaRPr>
          </a:p>
          <a:p>
            <a:pPr marL="39210">
              <a:spcBef>
                <a:spcPts val="5"/>
              </a:spcBef>
            </a:pP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、安装和卸载硬盘的某个分区</a:t>
            </a:r>
            <a:endParaRPr sz="3033">
              <a:latin typeface="SimSun"/>
              <a:cs typeface="SimSun"/>
            </a:endParaRPr>
          </a:p>
          <a:p>
            <a:pPr marL="894259">
              <a:lnSpc>
                <a:spcPts val="3613"/>
              </a:lnSpc>
              <a:spcBef>
                <a:spcPts val="829"/>
              </a:spcBef>
            </a:pP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需要知道硬盘分区的设备名和分区格式，可以用</a:t>
            </a:r>
            <a:endParaRPr sz="3033">
              <a:latin typeface="SimSun"/>
              <a:cs typeface="SimSun"/>
            </a:endParaRPr>
          </a:p>
          <a:p>
            <a:pPr marL="17197">
              <a:lnSpc>
                <a:spcPts val="3613"/>
              </a:lnSpc>
            </a:pPr>
            <a:r>
              <a:rPr sz="3033" spc="-22" dirty="0">
                <a:solidFill>
                  <a:srgbClr val="00B050"/>
                </a:solidFill>
                <a:latin typeface="Calibri"/>
                <a:cs typeface="Calibri"/>
              </a:rPr>
              <a:t>fdisk</a:t>
            </a:r>
            <a:r>
              <a:rPr sz="3033" spc="-32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00B050"/>
                </a:solidFill>
                <a:latin typeface="Calibri"/>
                <a:cs typeface="Calibri"/>
              </a:rPr>
              <a:t>-l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查看，安装和卸载方法与</a:t>
            </a:r>
            <a:r>
              <a:rPr sz="3033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盘类似。</a:t>
            </a:r>
            <a:endParaRPr sz="3033">
              <a:latin typeface="SimSun"/>
              <a:cs typeface="SimSun"/>
            </a:endParaRPr>
          </a:p>
          <a:p>
            <a:pPr marL="17197">
              <a:spcBef>
                <a:spcPts val="807"/>
              </a:spcBef>
            </a:pP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3033" spc="-11" dirty="0">
                <a:solidFill>
                  <a:srgbClr val="FF0000"/>
                </a:solidFill>
                <a:latin typeface="Calibri"/>
                <a:cs typeface="Calibri"/>
              </a:rPr>
              <a:t> Hat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-5" dirty="0">
                <a:solidFill>
                  <a:srgbClr val="FF0000"/>
                </a:solidFill>
                <a:latin typeface="Calibri"/>
                <a:cs typeface="Calibri"/>
              </a:rPr>
              <a:t>Linux</a:t>
            </a:r>
            <a:r>
              <a:rPr sz="3033" spc="-1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33" spc="5" dirty="0">
                <a:solidFill>
                  <a:srgbClr val="FF0000"/>
                </a:solidFill>
                <a:latin typeface="Calibri"/>
                <a:cs typeface="Calibri"/>
              </a:rPr>
              <a:t>6.5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不支持</a:t>
            </a:r>
            <a:r>
              <a:rPr sz="3033" spc="-22" dirty="0">
                <a:solidFill>
                  <a:srgbClr val="FF0000"/>
                </a:solidFill>
                <a:latin typeface="Calibri"/>
                <a:cs typeface="Calibri"/>
              </a:rPr>
              <a:t>ntfs</a:t>
            </a:r>
            <a:r>
              <a:rPr sz="3033" dirty="0">
                <a:solidFill>
                  <a:srgbClr val="FF0000"/>
                </a:solidFill>
                <a:latin typeface="SimSun"/>
                <a:cs typeface="SimSun"/>
              </a:rPr>
              <a:t>格式的硬盘分区。</a:t>
            </a:r>
            <a:endParaRPr sz="3033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11505</TotalTime>
  <Words>10526</Words>
  <Application>Microsoft Office PowerPoint</Application>
  <PresentationFormat>A4 纸张(210x297 毫米)</PresentationFormat>
  <Paragraphs>1668</Paragraphs>
  <Slides>218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218</vt:i4>
      </vt:variant>
    </vt:vector>
  </HeadingPairs>
  <TitlesOfParts>
    <vt:vector size="228" baseType="lpstr">
      <vt:lpstr>Arial MT</vt:lpstr>
      <vt:lpstr>等线</vt:lpstr>
      <vt:lpstr>SimSun</vt:lpstr>
      <vt:lpstr>Microsoft YaHei</vt:lpstr>
      <vt:lpstr>Arial</vt:lpstr>
      <vt:lpstr>Calibri</vt:lpstr>
      <vt:lpstr>Calibri Light</vt:lpstr>
      <vt:lpstr>Tahoma</vt:lpstr>
      <vt:lpstr>Times New Roman</vt:lpstr>
      <vt:lpstr>Office 主题​​</vt:lpstr>
      <vt:lpstr>Linux及程序设计</vt:lpstr>
      <vt:lpstr>一、学习内容</vt:lpstr>
      <vt:lpstr>第1章 绪论</vt:lpstr>
      <vt:lpstr>第1章 绪论</vt:lpstr>
      <vt:lpstr>第1章 绪论</vt:lpstr>
      <vt:lpstr>第1章 绪论</vt:lpstr>
      <vt:lpstr>第1章 绪论</vt:lpstr>
      <vt:lpstr>第1章 绪论</vt:lpstr>
      <vt:lpstr>第1章 绪论</vt:lpstr>
      <vt:lpstr>第1章 绪论</vt:lpstr>
      <vt:lpstr>第1章 绪论</vt:lpstr>
      <vt:lpstr>第1章 绪论</vt:lpstr>
      <vt:lpstr>第1章 绪论</vt:lpstr>
      <vt:lpstr>第1章 绪论</vt:lpstr>
      <vt:lpstr>第1章 绪论</vt:lpstr>
      <vt:lpstr>PowerPoint 演示文稿</vt:lpstr>
      <vt:lpstr>第1章 绪论</vt:lpstr>
      <vt:lpstr>PowerPoint 演示文稿</vt:lpstr>
      <vt:lpstr>第1章 绪论</vt:lpstr>
      <vt:lpstr>第1章 绪论</vt:lpstr>
      <vt:lpstr>第1章 绪论</vt:lpstr>
      <vt:lpstr>第1章 绪论</vt:lpstr>
      <vt:lpstr>第1章 绪论</vt:lpstr>
      <vt:lpstr>第1章 绪论</vt:lpstr>
      <vt:lpstr>第1章 绪论</vt:lpstr>
      <vt:lpstr>第1章 绪论</vt:lpstr>
      <vt:lpstr>第1章 绪论</vt:lpstr>
      <vt:lpstr>第1章 绪论</vt:lpstr>
      <vt:lpstr>第1章 绪论</vt:lpstr>
      <vt:lpstr>第1章 绪论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第2章Linux的安装、帮助及常用命令</vt:lpstr>
      <vt:lpstr>PowerPoint 演示文稿</vt:lpstr>
      <vt:lpstr>PowerPoint 演示文稿</vt:lpstr>
      <vt:lpstr>PowerPoint 演示文稿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/etc/grub.conf举例</vt:lpstr>
      <vt:lpstr>第2章Linux的安装、帮助及常用命令</vt:lpstr>
      <vt:lpstr>第2章Linux的安装、帮助及常用命令</vt:lpstr>
      <vt:lpstr>第2章Linux的安装、帮助及常用命令</vt:lpstr>
      <vt:lpstr>PowerPoint 演示文稿</vt:lpstr>
      <vt:lpstr>表2: 修饰参数表</vt:lpstr>
      <vt:lpstr>PowerPoint 演示文稿</vt:lpstr>
      <vt:lpstr>PowerPoint 演示文稿</vt:lpstr>
      <vt:lpstr>第2章Linux的安装、帮助及常用命令</vt:lpstr>
      <vt:lpstr>第2章Linux的安装、帮助及常用命令</vt:lpstr>
      <vt:lpstr>PowerPoint 演示文稿</vt:lpstr>
      <vt:lpstr>PowerPoint 演示文稿</vt:lpstr>
      <vt:lpstr>PowerPoint 演示文稿</vt:lpstr>
      <vt:lpstr>第2章Linux的安装、帮助及常用命令</vt:lpstr>
      <vt:lpstr>1．概述</vt:lpstr>
      <vt:lpstr>1．概述</vt:lpstr>
      <vt:lpstr>1．概述</vt:lpstr>
      <vt:lpstr>2．rpm命令介绍</vt:lpstr>
      <vt:lpstr>2）rpm应用举例</vt:lpstr>
      <vt:lpstr>rpm -qa</vt:lpstr>
      <vt:lpstr>#查询指定包</vt:lpstr>
      <vt:lpstr>rpm -q -provides pkgname #查询软件包功能信息</vt:lpstr>
      <vt:lpstr>#查询包的最低依赖要求</vt:lpstr>
      <vt:lpstr>rpm -qp rpmfile #查询rpm包文件中的内容</vt:lpstr>
      <vt:lpstr>2）rpm应用举例</vt:lpstr>
      <vt:lpstr>2）rpm应用举例</vt:lpstr>
      <vt:lpstr>2）rpm应用举例</vt:lpstr>
      <vt:lpstr>2）rpm应用举例</vt:lpstr>
      <vt:lpstr>2）rpm应用举例</vt:lpstr>
      <vt:lpstr>2）rpm应用举例</vt:lpstr>
      <vt:lpstr>3．yum和dnf</vt:lpstr>
      <vt:lpstr>3．yum和dnf</vt:lpstr>
      <vt:lpstr>3．yum和dnf</vt:lpstr>
      <vt:lpstr>3．yum和dnf</vt:lpstr>
      <vt:lpstr>4．yumdownloader</vt:lpstr>
      <vt:lpstr>5．yum-builddep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第2章Linux的安装、帮助及常用命令</vt:lpstr>
      <vt:lpstr>第3章Linux的文件系统</vt:lpstr>
      <vt:lpstr>第3章Linux的文件系统</vt:lpstr>
      <vt:lpstr>第3章Linux的文件系统</vt:lpstr>
      <vt:lpstr>第3章Linux的文件系统</vt:lpstr>
      <vt:lpstr>第3章Linux的文件系统</vt:lpstr>
      <vt:lpstr>最大文件：前面直接指向12个数据块，一级间接块最大为 块大小/ 4，因为一个索引是4个字节，所以除以4，这样 计算下来，最大的文件可以使用的总块数为:12 + (块大小 /4) + (块大小/4)2 + (块大小/4)3，如果块大小为4K，则为 (12 + 210 + 220 + 230) * 212 约等于4T。</vt:lpstr>
      <vt:lpstr>第3章Linux的文件系统</vt:lpstr>
      <vt:lpstr>第3章Linux的文件系统</vt:lpstr>
      <vt:lpstr>第3章Linux的文件系统</vt:lpstr>
      <vt:lpstr>第3章Linux的文件系统</vt:lpstr>
      <vt:lpstr>第3章Linux的文件系统</vt:lpstr>
      <vt:lpstr>第3章Linux的文件系统</vt:lpstr>
      <vt:lpstr>第3章Linux的文件系统</vt:lpstr>
      <vt:lpstr>第3章Linux的文件系统</vt:lpstr>
      <vt:lpstr>第3章Linux的文件系统</vt:lpstr>
      <vt:lpstr>第3章Linux的文件系统</vt:lpstr>
      <vt:lpstr>第3章Linux的文件系统</vt:lpstr>
      <vt:lpstr>第3章Linux的文件系统</vt:lpstr>
      <vt:lpstr>第3章Linux的文件系统</vt:lpstr>
      <vt:lpstr>第3章Linux的文件系统</vt:lpstr>
      <vt:lpstr>第3章Linux的文件系统</vt:lpstr>
      <vt:lpstr>第3章Linux的文件系统</vt:lpstr>
      <vt:lpstr>第4章SELinux入门</vt:lpstr>
      <vt:lpstr>第4章SELinux入门</vt:lpstr>
      <vt:lpstr>第4章SELinux入门</vt:lpstr>
      <vt:lpstr>第4章SELinux入门</vt:lpstr>
      <vt:lpstr>第4章SELinux入门</vt:lpstr>
      <vt:lpstr>第4章SELinux入门</vt:lpstr>
      <vt:lpstr>第4章SELinux入门</vt:lpstr>
      <vt:lpstr>第4章SELinux入门</vt:lpstr>
      <vt:lpstr>第4章SELinux入门</vt:lpstr>
      <vt:lpstr>第4章SELinux入门</vt:lpstr>
      <vt:lpstr>第4章SELinux入门</vt:lpstr>
      <vt:lpstr>第4章SELinux入门</vt:lpstr>
      <vt:lpstr>第4章SELinux入门</vt:lpstr>
      <vt:lpstr>第4章SELinux入门</vt:lpstr>
      <vt:lpstr>第4章SELinux入门</vt:lpstr>
      <vt:lpstr>第4章SELinux入门</vt:lpstr>
      <vt:lpstr>第4章SELinux入门</vt:lpstr>
      <vt:lpstr>4.2 SELinux常用命令(redhat未注册)</vt:lpstr>
      <vt:lpstr>chcon - change file SELinux security context -t 在目标安全上下文中设置类型(标签)</vt:lpstr>
      <vt:lpstr>4.2 SELinux常用命令</vt:lpstr>
      <vt:lpstr>4.2 SELinux常用命令</vt:lpstr>
      <vt:lpstr>4.2 SELinux常用命令</vt:lpstr>
      <vt:lpstr>4.2 SELinux常用命令</vt:lpstr>
      <vt:lpstr>4.2 SELinux常用命令</vt:lpstr>
      <vt:lpstr>4.2 SELinux常用命令</vt:lpstr>
      <vt:lpstr>4.2 SELinux常用命令</vt:lpstr>
      <vt:lpstr>第5章Linux网络服务配置</vt:lpstr>
      <vt:lpstr>5.2 TCP/IP配置</vt:lpstr>
      <vt:lpstr>5.2.1 与网络有关的配置文件</vt:lpstr>
      <vt:lpstr>5.2.2 网络服务及管理</vt:lpstr>
      <vt:lpstr>5.2.2 网络服务及管理</vt:lpstr>
      <vt:lpstr>5.2.2 网络服务及管理</vt:lpstr>
      <vt:lpstr>5.2.2 网络服务及管理</vt:lpstr>
      <vt:lpstr>5.2.3 IP地址配置</vt:lpstr>
      <vt:lpstr>5.2.3 IP地址配置</vt:lpstr>
      <vt:lpstr>5.2.3 IP地址配置</vt:lpstr>
      <vt:lpstr>5.3 网络管理命令</vt:lpstr>
      <vt:lpstr>5.3.1 测试网络是否通（ping）</vt:lpstr>
      <vt:lpstr>5.3.2 检查网络状态（netstat）</vt:lpstr>
      <vt:lpstr>5.3.2 检查网络状态（netstat）</vt:lpstr>
      <vt:lpstr>5.3.2 检查网络状态（netstat）</vt:lpstr>
      <vt:lpstr>5.3.2 检查网络状态（netstat）</vt:lpstr>
      <vt:lpstr>5.3.2 检查网络状态（netstat）</vt:lpstr>
      <vt:lpstr>5.3.3 网络接口配置（ifconfig）</vt:lpstr>
      <vt:lpstr>5.3.3 网络接口配置（ifconfig）</vt:lpstr>
      <vt:lpstr>5.3.3 网络接口配置（ifconfig）</vt:lpstr>
      <vt:lpstr>5.3.3 网络接口配置（ifconfig）</vt:lpstr>
      <vt:lpstr>5.3.3 网络接口配置（ifconfig）</vt:lpstr>
      <vt:lpstr>5.3.3 网络接口配置（ifconfig）</vt:lpstr>
      <vt:lpstr>5.3.3 网络接口配置（ifconfig）</vt:lpstr>
      <vt:lpstr>5.3.3 网络接口配置（ifconfig） 网卡配置说明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Linux及程序设计</dc:title>
  <dc:creator>郑周畅</dc:creator>
  <cp:lastModifiedBy>M19121</cp:lastModifiedBy>
  <cp:revision>3</cp:revision>
  <dcterms:created xsi:type="dcterms:W3CDTF">2023-02-24T11:32:29Z</dcterms:created>
  <dcterms:modified xsi:type="dcterms:W3CDTF">2023-03-27T10:20:57Z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2023-02-23T00:00:00Z</vt:filetime>
  </property>
  <property fmtid="{D5CDD505-2E9C-101B-9397-08002B2CF9AE}" pid="3" name="LastSaved">
    <vt:filetime>2023-02-24T00:00:00Z</vt:filetime>
  </property>
</Properties>
</file>